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33860-F9CD-43BF-9BE8-0A8D0333520E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F6597-114E-46CE-9E1C-968B289C9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F6597-114E-46CE-9E1C-968B289C9F0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8240C5-E4A6-4120-905C-7697633C88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D51B3C-EA42-4C27-BD5B-65E835E02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3071810"/>
            <a:ext cx="7429084" cy="3495684"/>
          </a:xfrm>
        </p:spPr>
        <p:txBody>
          <a:bodyPr/>
          <a:lstStyle/>
          <a:p>
            <a:r>
              <a:rPr lang="en-US" sz="6000" b="1" dirty="0" smtClean="0"/>
              <a:t>LOGIKA DAN NALAR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2686040" cy="65403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Bodoni MT Poster Compressed" pitchFamily="18" charset="0"/>
              </a:rPr>
              <a:t>Pembagian</a:t>
            </a:r>
            <a:r>
              <a:rPr lang="en-US" b="1" dirty="0" smtClean="0">
                <a:latin typeface="Bodoni MT Poster Compressed" pitchFamily="18" charset="0"/>
              </a:rPr>
              <a:t> </a:t>
            </a:r>
            <a:r>
              <a:rPr lang="en-US" b="1" dirty="0" err="1" smtClean="0">
                <a:latin typeface="Bodoni MT Poster Compressed" pitchFamily="18" charset="0"/>
              </a:rPr>
              <a:t>logika</a:t>
            </a:r>
            <a:endParaRPr lang="en-US" b="1" dirty="0">
              <a:latin typeface="Bodoni MT Poster Compres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072494" cy="4768865"/>
          </a:xfrm>
        </p:spPr>
        <p:txBody>
          <a:bodyPr>
            <a:normAutofit fontScale="92500" lnSpcReduction="10000"/>
          </a:bodyPr>
          <a:lstStyle/>
          <a:p>
            <a:pPr marL="442913" indent="-442913">
              <a:buNone/>
            </a:pPr>
            <a:r>
              <a:rPr lang="en-US" dirty="0" smtClean="0"/>
              <a:t>4.	</a:t>
            </a:r>
            <a:r>
              <a:rPr lang="en-US" b="1" dirty="0" err="1" smtClean="0"/>
              <a:t>Logika</a:t>
            </a:r>
            <a:r>
              <a:rPr lang="en-US" b="1" dirty="0" smtClean="0"/>
              <a:t>  </a:t>
            </a:r>
            <a:r>
              <a:rPr lang="en-US" b="1" dirty="0" err="1" smtClean="0"/>
              <a:t>murni</a:t>
            </a:r>
            <a:r>
              <a:rPr lang="en-US" b="1" dirty="0" smtClean="0"/>
              <a:t> </a:t>
            </a:r>
            <a:r>
              <a:rPr lang="en-US" b="1" dirty="0" err="1" smtClean="0"/>
              <a:t>ialah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asas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yang </a:t>
            </a:r>
            <a:r>
              <a:rPr lang="en-US" b="1" dirty="0" err="1" smtClean="0"/>
              <a:t>berlaku</a:t>
            </a:r>
            <a:r>
              <a:rPr lang="en-US" b="1" dirty="0" smtClean="0"/>
              <a:t> 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b="1" dirty="0" smtClean="0"/>
              <a:t>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pernyataan-pernyataan</a:t>
            </a:r>
            <a:r>
              <a:rPr lang="en-US" b="1" dirty="0" smtClean="0"/>
              <a:t> 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mempersoalkan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cabang</a:t>
            </a:r>
            <a:r>
              <a:rPr lang="en-US" b="1" dirty="0" smtClean="0"/>
              <a:t> 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istilah</a:t>
            </a:r>
            <a:r>
              <a:rPr lang="en-US" b="1" dirty="0" smtClean="0"/>
              <a:t>  yang </a:t>
            </a:r>
            <a:r>
              <a:rPr lang="en-US" b="1" dirty="0" err="1" smtClean="0"/>
              <a:t>dipakai</a:t>
            </a:r>
            <a:r>
              <a:rPr lang="en-US" b="1" dirty="0" smtClean="0"/>
              <a:t>  </a:t>
            </a:r>
            <a:r>
              <a:rPr lang="en-US" b="1" dirty="0" err="1" smtClean="0"/>
              <a:t>pernyataan</a:t>
            </a:r>
            <a:r>
              <a:rPr lang="en-US" b="1" dirty="0" smtClean="0"/>
              <a:t> yang </a:t>
            </a:r>
            <a:r>
              <a:rPr lang="en-US" b="1" dirty="0" err="1" smtClean="0"/>
              <a:t>dimaksud</a:t>
            </a:r>
            <a:endParaRPr lang="en-US" b="1" dirty="0" smtClean="0"/>
          </a:p>
          <a:p>
            <a:pPr marL="442913" indent="-442913">
              <a:buNone/>
            </a:pPr>
            <a:r>
              <a:rPr lang="en-US" b="1" dirty="0"/>
              <a:t>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 </a:t>
            </a:r>
            <a:r>
              <a:rPr lang="en-US" b="1" dirty="0" err="1" smtClean="0"/>
              <a:t>logika</a:t>
            </a:r>
            <a:r>
              <a:rPr lang="en-US" b="1" dirty="0" smtClean="0"/>
              <a:t> yang </a:t>
            </a:r>
            <a:r>
              <a:rPr lang="en-US" b="1" dirty="0" err="1" smtClean="0"/>
              <a:t>diterapkan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cabang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,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pembicaraan</a:t>
            </a:r>
            <a:r>
              <a:rPr lang="en-US" b="1" dirty="0" smtClean="0"/>
              <a:t> yang </a:t>
            </a:r>
            <a:r>
              <a:rPr lang="en-US" b="1" dirty="0" err="1" smtClean="0"/>
              <a:t>mempergunakan</a:t>
            </a:r>
            <a:r>
              <a:rPr lang="en-US" b="1" dirty="0" smtClean="0"/>
              <a:t> 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sehari-hari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98" y="274638"/>
            <a:ext cx="285752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odoni MT Condensed" pitchFamily="18" charset="0"/>
              </a:rPr>
              <a:t>Pembagian</a:t>
            </a:r>
            <a:r>
              <a:rPr lang="en-US" b="1" dirty="0" smtClean="0">
                <a:latin typeface="Bodoni MT Condensed" pitchFamily="18" charset="0"/>
              </a:rPr>
              <a:t> </a:t>
            </a:r>
            <a:r>
              <a:rPr lang="en-US" b="1" dirty="0" err="1" smtClean="0">
                <a:latin typeface="Bodoni MT Condensed" pitchFamily="18" charset="0"/>
              </a:rPr>
              <a:t>logika</a:t>
            </a:r>
            <a:endParaRPr lang="en-US" b="1" dirty="0"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686800" cy="4525963"/>
          </a:xfrm>
        </p:spPr>
        <p:txBody>
          <a:bodyPr/>
          <a:lstStyle/>
          <a:p>
            <a:pPr marL="530225" indent="-530225">
              <a:buNone/>
            </a:pPr>
            <a:r>
              <a:rPr lang="en-US" b="1" dirty="0" smtClean="0"/>
              <a:t>5.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 err="1" smtClean="0"/>
              <a:t>digolongkan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ragam</a:t>
            </a:r>
            <a:r>
              <a:rPr lang="en-US" b="1" dirty="0" smtClean="0"/>
              <a:t> yang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r>
              <a:rPr lang="en-US" b="1" dirty="0" smtClean="0"/>
              <a:t> 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metafisika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r>
              <a:rPr lang="en-US" b="1" dirty="0" smtClean="0"/>
              <a:t>  </a:t>
            </a:r>
            <a:r>
              <a:rPr lang="en-US" b="1" dirty="0" err="1" smtClean="0"/>
              <a:t>merupakan</a:t>
            </a:r>
            <a:r>
              <a:rPr lang="en-US" b="1" dirty="0" smtClean="0"/>
              <a:t> 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ragam</a:t>
            </a:r>
            <a:r>
              <a:rPr lang="en-US" b="1" dirty="0" smtClean="0"/>
              <a:t>  </a:t>
            </a:r>
            <a:r>
              <a:rPr lang="en-US" b="1" dirty="0" err="1" smtClean="0"/>
              <a:t>logika</a:t>
            </a:r>
            <a:r>
              <a:rPr lang="en-US" b="1" dirty="0" smtClean="0"/>
              <a:t> yang </a:t>
            </a:r>
            <a:r>
              <a:rPr lang="en-US" b="1" dirty="0" err="1" smtClean="0"/>
              <a:t>menelaah</a:t>
            </a:r>
            <a:r>
              <a:rPr lang="en-US" b="1" dirty="0" smtClean="0"/>
              <a:t>  </a:t>
            </a:r>
            <a:r>
              <a:rPr lang="en-US" b="1" dirty="0" err="1" smtClean="0"/>
              <a:t>penalaran</a:t>
            </a:r>
            <a:r>
              <a:rPr lang="en-US" b="1" dirty="0" smtClean="0"/>
              <a:t> yang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en-US" b="1" dirty="0" smtClean="0"/>
              <a:t>ILMU LOGIKA (MANTIQ)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77318" cy="514353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dikenal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kali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abad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5 SM yang </a:t>
            </a:r>
            <a:r>
              <a:rPr lang="en-US" b="1" dirty="0" err="1" smtClean="0"/>
              <a:t>kenalkan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Socrates, Plato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Aristoteles</a:t>
            </a:r>
            <a:r>
              <a:rPr lang="en-US" b="1" dirty="0" smtClean="0"/>
              <a:t>.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 </a:t>
            </a:r>
            <a:r>
              <a:rPr lang="en-US" b="1" dirty="0" err="1" smtClean="0"/>
              <a:t>berdebat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dikenalkan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Al </a:t>
            </a:r>
            <a:r>
              <a:rPr lang="en-US" b="1" dirty="0" err="1" smtClean="0"/>
              <a:t>Farabi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dipelajari</a:t>
            </a:r>
            <a:r>
              <a:rPr lang="en-US" b="1" dirty="0" smtClean="0"/>
              <a:t> </a:t>
            </a:r>
            <a:r>
              <a:rPr lang="en-US" b="1" dirty="0" err="1" smtClean="0"/>
              <a:t>diberbagai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Islam.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lain </a:t>
            </a:r>
            <a:r>
              <a:rPr lang="en-US" b="1" dirty="0" err="1" smtClean="0"/>
              <a:t>Alkindi</a:t>
            </a:r>
            <a:r>
              <a:rPr lang="en-US" b="1" dirty="0" smtClean="0"/>
              <a:t>, </a:t>
            </a:r>
            <a:r>
              <a:rPr lang="en-US" b="1" dirty="0" err="1" smtClean="0"/>
              <a:t>Ibnu</a:t>
            </a:r>
            <a:r>
              <a:rPr lang="en-US" b="1" dirty="0" smtClean="0"/>
              <a:t> </a:t>
            </a:r>
            <a:r>
              <a:rPr lang="en-US" b="1" dirty="0" err="1" smtClean="0"/>
              <a:t>Sina</a:t>
            </a:r>
            <a:r>
              <a:rPr lang="en-US" b="1" dirty="0" smtClean="0"/>
              <a:t>, Al </a:t>
            </a:r>
            <a:r>
              <a:rPr lang="en-US" b="1" dirty="0" err="1" smtClean="0"/>
              <a:t>Gazhali</a:t>
            </a:r>
            <a:r>
              <a:rPr lang="en-US" b="1" dirty="0" smtClean="0"/>
              <a:t>, </a:t>
            </a:r>
            <a:r>
              <a:rPr lang="en-US" b="1" dirty="0" err="1" smtClean="0"/>
              <a:t>Ibnu</a:t>
            </a:r>
            <a:r>
              <a:rPr lang="en-US" b="1" dirty="0" smtClean="0"/>
              <a:t> </a:t>
            </a:r>
            <a:r>
              <a:rPr lang="en-US" b="1" dirty="0" err="1" smtClean="0"/>
              <a:t>Rusyd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Manfaat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mengantarkan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mengambil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 yang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mempertimbangkan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argumentatif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kritis.Sekaligus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mengoreksi</a:t>
            </a:r>
            <a:r>
              <a:rPr lang="en-US" b="1" dirty="0" smtClean="0"/>
              <a:t> </a:t>
            </a:r>
            <a:r>
              <a:rPr lang="en-US" b="1" dirty="0" err="1" smtClean="0"/>
              <a:t>kesalahan-kesalahan</a:t>
            </a:r>
            <a:r>
              <a:rPr lang="en-US" b="1" dirty="0" smtClean="0"/>
              <a:t> </a:t>
            </a:r>
            <a:r>
              <a:rPr lang="en-US" b="1" dirty="0" err="1" smtClean="0"/>
              <a:t>pikiran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sampai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b="1" dirty="0" smtClean="0"/>
              <a:t>PENALARAN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Definisi</a:t>
            </a:r>
            <a:r>
              <a:rPr lang="en-US" b="1" dirty="0" smtClean="0"/>
              <a:t>  :</a:t>
            </a:r>
            <a:endParaRPr lang="en-US" b="1" dirty="0"/>
          </a:p>
          <a:p>
            <a:pPr marL="1076325" indent="-354013">
              <a:buNone/>
            </a:pPr>
            <a:r>
              <a:rPr lang="en-US" b="1" dirty="0" smtClean="0"/>
              <a:t>-	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alur</a:t>
            </a:r>
            <a:r>
              <a:rPr lang="en-US" b="1" dirty="0" smtClean="0"/>
              <a:t> </a:t>
            </a:r>
            <a:r>
              <a:rPr lang="en-US" b="1" dirty="0" err="1" smtClean="0"/>
              <a:t>kerangka</a:t>
            </a:r>
            <a:r>
              <a:rPr lang="en-US" b="1" dirty="0" smtClean="0"/>
              <a:t> 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1076325" indent="-354013">
              <a:buNone/>
            </a:pPr>
            <a:r>
              <a:rPr lang="en-US" b="1" dirty="0" smtClean="0"/>
              <a:t>-	</a:t>
            </a:r>
            <a:r>
              <a:rPr lang="en-US" b="1" dirty="0" err="1" smtClean="0"/>
              <a:t>Penalaran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 </a:t>
            </a:r>
            <a:r>
              <a:rPr lang="en-US" b="1" dirty="0" err="1" smtClean="0"/>
              <a:t>menarik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 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1076325" indent="-354013">
              <a:buFontTx/>
              <a:buChar char="-"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Manusia</a:t>
            </a:r>
            <a:r>
              <a:rPr lang="en-US" b="1" dirty="0" smtClean="0"/>
              <a:t>  </a:t>
            </a:r>
            <a:r>
              <a:rPr lang="en-US" b="1" dirty="0" err="1" smtClean="0"/>
              <a:t>berpikir</a:t>
            </a:r>
            <a:r>
              <a:rPr lang="en-US" b="1" dirty="0" smtClean="0"/>
              <a:t>, </a:t>
            </a:r>
            <a:r>
              <a:rPr lang="en-US" b="1" dirty="0" err="1" smtClean="0"/>
              <a:t>merasa</a:t>
            </a:r>
            <a:r>
              <a:rPr lang="en-US" b="1" dirty="0" smtClean="0"/>
              <a:t>, </a:t>
            </a:r>
            <a:r>
              <a:rPr lang="en-US" b="1" dirty="0" err="1" smtClean="0"/>
              <a:t>bersikap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bertindak</a:t>
            </a:r>
            <a:r>
              <a:rPr lang="en-US" b="1" dirty="0" smtClean="0"/>
              <a:t>. </a:t>
            </a:r>
            <a:r>
              <a:rPr lang="en-US" b="1" dirty="0" err="1" smtClean="0"/>
              <a:t>Sikap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 </a:t>
            </a:r>
            <a:r>
              <a:rPr lang="en-US" b="1" dirty="0" err="1" smtClean="0"/>
              <a:t>bersumber</a:t>
            </a:r>
            <a:r>
              <a:rPr lang="en-US" b="1" dirty="0" smtClean="0"/>
              <a:t>  </a:t>
            </a:r>
            <a:r>
              <a:rPr lang="en-US" b="1" dirty="0" err="1" smtClean="0"/>
              <a:t>pada</a:t>
            </a:r>
            <a:r>
              <a:rPr lang="en-US" b="1" dirty="0" smtClean="0"/>
              <a:t>  </a:t>
            </a:r>
            <a:r>
              <a:rPr lang="en-US" b="1" dirty="0" err="1" smtClean="0"/>
              <a:t>pengetahuan</a:t>
            </a:r>
            <a:r>
              <a:rPr lang="en-US" b="1" dirty="0" smtClean="0"/>
              <a:t>  yang </a:t>
            </a:r>
            <a:r>
              <a:rPr lang="en-US" b="1" dirty="0" err="1" smtClean="0"/>
              <a:t>didapat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 </a:t>
            </a:r>
            <a:r>
              <a:rPr lang="en-US" b="1" dirty="0" err="1" smtClean="0"/>
              <a:t>merasa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1076325" indent="-354013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Ciri-ciri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	1. </a:t>
            </a:r>
            <a:r>
              <a:rPr lang="en-US" b="1" dirty="0" err="1" smtClean="0"/>
              <a:t>Logik</a:t>
            </a:r>
            <a:r>
              <a:rPr lang="en-US" b="1" dirty="0" smtClean="0"/>
              <a:t>,</a:t>
            </a:r>
            <a:endParaRPr lang="en-US" b="1" dirty="0" smtClean="0"/>
          </a:p>
          <a:p>
            <a:pPr marL="1341438" indent="0">
              <a:buNone/>
            </a:pPr>
            <a:r>
              <a:rPr lang="en-US" b="1" dirty="0" err="1" smtClean="0"/>
              <a:t>Logik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 yang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 (</a:t>
            </a:r>
            <a:r>
              <a:rPr lang="en-US" b="1" dirty="0" err="1" smtClean="0"/>
              <a:t>holistik</a:t>
            </a:r>
            <a:r>
              <a:rPr lang="en-US" b="1" dirty="0" smtClean="0"/>
              <a:t>).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disimpulkan</a:t>
            </a:r>
            <a:r>
              <a:rPr lang="en-US" b="1" dirty="0" smtClean="0"/>
              <a:t>  </a:t>
            </a:r>
            <a:r>
              <a:rPr lang="en-US" b="1" dirty="0" err="1" smtClean="0"/>
              <a:t>bahwa</a:t>
            </a:r>
            <a:r>
              <a:rPr lang="en-US" b="1" dirty="0" smtClean="0"/>
              <a:t> 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penalaran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logis</a:t>
            </a:r>
            <a:r>
              <a:rPr lang="en-US" b="1" dirty="0" smtClean="0"/>
              <a:t>	</a:t>
            </a:r>
            <a:r>
              <a:rPr lang="en-US" b="1" dirty="0" smtClean="0"/>
              <a:t>.</a:t>
            </a:r>
            <a:r>
              <a:rPr lang="en-US" b="1" dirty="0" smtClean="0"/>
              <a:t>	    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2. </a:t>
            </a:r>
            <a:r>
              <a:rPr lang="en-US" b="1" dirty="0" err="1" smtClean="0"/>
              <a:t>Analitik</a:t>
            </a:r>
            <a:r>
              <a:rPr lang="en-US" b="1" dirty="0" smtClean="0"/>
              <a:t>,</a:t>
            </a:r>
            <a:endParaRPr lang="en-US" b="1" dirty="0" smtClean="0"/>
          </a:p>
          <a:p>
            <a:pPr marL="1341438" indent="0">
              <a:buNone/>
            </a:pPr>
            <a:r>
              <a:rPr lang="en-US" b="1" dirty="0" err="1" smtClean="0"/>
              <a:t>Analitik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 </a:t>
            </a:r>
            <a:r>
              <a:rPr lang="en-US" b="1" dirty="0" err="1" smtClean="0"/>
              <a:t>berdasarkan</a:t>
            </a:r>
            <a:r>
              <a:rPr lang="en-US" b="1" dirty="0" smtClean="0"/>
              <a:t>  </a:t>
            </a:r>
            <a:r>
              <a:rPr lang="en-US" b="1" dirty="0" err="1" smtClean="0"/>
              <a:t>langkah-langkah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  <a:endParaRPr lang="en-US" b="1" dirty="0" smtClean="0"/>
          </a:p>
          <a:p>
            <a:pPr indent="11113">
              <a:buNone/>
            </a:pP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en-US" b="1" dirty="0" err="1" smtClean="0"/>
              <a:t>Dasar-dasar</a:t>
            </a:r>
            <a:r>
              <a:rPr lang="en-US" b="1" dirty="0" smtClean="0"/>
              <a:t>  </a:t>
            </a:r>
            <a:r>
              <a:rPr lang="en-US" b="1" dirty="0" err="1" smtClean="0"/>
              <a:t>Penalaran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-	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penalaran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 </a:t>
            </a:r>
            <a:r>
              <a:rPr lang="en-US" b="1" dirty="0" err="1" smtClean="0"/>
              <a:t>pernyataan</a:t>
            </a:r>
            <a:r>
              <a:rPr lang="en-US" b="1" dirty="0" smtClean="0"/>
              <a:t>  </a:t>
            </a:r>
            <a:r>
              <a:rPr lang="en-US" b="1" dirty="0" err="1" smtClean="0"/>
              <a:t>inilah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pengolahan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perbandingan</a:t>
            </a:r>
            <a:r>
              <a:rPr lang="en-US" b="1" dirty="0" smtClean="0"/>
              <a:t>.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 smtClean="0"/>
              <a:t>dituangkan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 </a:t>
            </a:r>
            <a:r>
              <a:rPr lang="en-US" b="1" dirty="0" err="1" smtClean="0"/>
              <a:t>kalimat</a:t>
            </a:r>
            <a:r>
              <a:rPr lang="en-US" b="1" dirty="0" smtClean="0"/>
              <a:t> (</a:t>
            </a:r>
            <a:r>
              <a:rPr lang="en-US" b="1" dirty="0" err="1" smtClean="0"/>
              <a:t>bermakna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).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bermakna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en-US" b="1" dirty="0" err="1" smtClean="0"/>
              <a:t>kalimat</a:t>
            </a:r>
            <a:r>
              <a:rPr lang="en-US" b="1" dirty="0" smtClean="0"/>
              <a:t>  </a:t>
            </a:r>
            <a:r>
              <a:rPr lang="en-US" b="1" dirty="0" err="1" smtClean="0"/>
              <a:t>berita</a:t>
            </a:r>
            <a:r>
              <a:rPr lang="en-US" b="1" dirty="0" smtClean="0"/>
              <a:t>, </a:t>
            </a:r>
            <a:r>
              <a:rPr lang="en-US" b="1" dirty="0" err="1" smtClean="0"/>
              <a:t>pertanyaan</a:t>
            </a:r>
            <a:r>
              <a:rPr lang="en-US" b="1" dirty="0" smtClean="0"/>
              <a:t>, </a:t>
            </a:r>
            <a:r>
              <a:rPr lang="en-US" b="1" dirty="0" err="1" smtClean="0"/>
              <a:t>perintah</a:t>
            </a:r>
            <a:r>
              <a:rPr lang="en-US" b="1" dirty="0" smtClean="0"/>
              <a:t>, </a:t>
            </a:r>
            <a:r>
              <a:rPr lang="en-US" b="1" dirty="0" err="1" smtClean="0"/>
              <a:t>seru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harapan</a:t>
            </a:r>
            <a:r>
              <a:rPr lang="en-US" b="1" dirty="0" smtClean="0"/>
              <a:t>. </a:t>
            </a:r>
            <a:r>
              <a:rPr lang="en-US" b="1" dirty="0" err="1" smtClean="0"/>
              <a:t>Kalimat</a:t>
            </a:r>
            <a:r>
              <a:rPr lang="en-US" b="1" dirty="0" smtClean="0"/>
              <a:t> 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dinilai</a:t>
            </a:r>
            <a:r>
              <a:rPr lang="en-US" b="1" dirty="0" smtClean="0"/>
              <a:t> 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r>
              <a:rPr lang="en-US" b="1" dirty="0" err="1" smtClean="0"/>
              <a:t>Prinsip-prinsip</a:t>
            </a:r>
            <a:r>
              <a:rPr lang="en-US" b="1" dirty="0" smtClean="0"/>
              <a:t> </a:t>
            </a:r>
            <a:r>
              <a:rPr lang="en-US" b="1" dirty="0" err="1" smtClean="0"/>
              <a:t>Penalaran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buNone/>
            </a:pPr>
            <a:r>
              <a:rPr lang="en-US" b="1" dirty="0" smtClean="0"/>
              <a:t>1.	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identitas</a:t>
            </a:r>
            <a:r>
              <a:rPr lang="en-US" b="1" dirty="0" smtClean="0"/>
              <a:t>,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halnya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kontradiksi</a:t>
            </a:r>
            <a:r>
              <a:rPr lang="en-US" b="1" dirty="0" smtClean="0"/>
              <a:t>,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Sesuatu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sekaligus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 smtClean="0"/>
              <a:t>3.	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eksklusi</a:t>
            </a:r>
            <a:r>
              <a:rPr lang="en-US" b="1" dirty="0" smtClean="0"/>
              <a:t> </a:t>
            </a:r>
            <a:r>
              <a:rPr lang="en-US" b="1" dirty="0" err="1" smtClean="0"/>
              <a:t>terti</a:t>
            </a:r>
            <a:r>
              <a:rPr lang="en-US" b="1" dirty="0" err="1" smtClean="0"/>
              <a:t>i</a:t>
            </a:r>
            <a:r>
              <a:rPr lang="en-US" b="1" dirty="0" smtClean="0"/>
              <a:t>,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Penyisihan</a:t>
            </a:r>
            <a:r>
              <a:rPr lang="en-US" b="1" dirty="0" smtClean="0"/>
              <a:t> </a:t>
            </a:r>
            <a:r>
              <a:rPr lang="en-US" b="1" dirty="0" err="1" smtClean="0"/>
              <a:t>jalan</a:t>
            </a:r>
            <a:r>
              <a:rPr lang="en-US" b="1" dirty="0" smtClean="0"/>
              <a:t> </a:t>
            </a:r>
            <a:r>
              <a:rPr lang="en-US" b="1" dirty="0" err="1" smtClean="0"/>
              <a:t>tengah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kemungkinan</a:t>
            </a:r>
            <a:r>
              <a:rPr lang="en-US" b="1" dirty="0" smtClean="0"/>
              <a:t> </a:t>
            </a:r>
            <a:r>
              <a:rPr lang="en-US" b="1" dirty="0" err="1" smtClean="0"/>
              <a:t>ketiga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100" b="1" dirty="0" err="1" smtClean="0"/>
              <a:t>Sesungguhnya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penciptaan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langit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bumi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silih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bergantinya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siang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terdapat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tanda-tanda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bagi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orang-orang</a:t>
            </a:r>
            <a:r>
              <a:rPr lang="en-US" sz="3100" b="1" dirty="0" smtClean="0"/>
              <a:t> yang </a:t>
            </a:r>
            <a:r>
              <a:rPr lang="en-US" sz="3100" b="1" dirty="0" err="1" smtClean="0"/>
              <a:t>berakal</a:t>
            </a:r>
            <a:r>
              <a:rPr lang="en-US" sz="3100" b="1" dirty="0" smtClean="0"/>
              <a:t> .(Q.S.3:190)</a:t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(</a:t>
            </a:r>
            <a:r>
              <a:rPr lang="en-US" sz="3100" b="1" dirty="0" err="1" smtClean="0"/>
              <a:t>yaitu</a:t>
            </a:r>
            <a:r>
              <a:rPr lang="en-US" sz="3100" b="1" dirty="0" smtClean="0"/>
              <a:t>) </a:t>
            </a:r>
            <a:r>
              <a:rPr lang="en-US" sz="3100" b="1" dirty="0" err="1" smtClean="0"/>
              <a:t>orang-orang</a:t>
            </a:r>
            <a:r>
              <a:rPr lang="en-US" sz="3100" b="1" dirty="0" smtClean="0"/>
              <a:t> yang </a:t>
            </a:r>
            <a:r>
              <a:rPr lang="en-US" sz="3100" b="1" dirty="0" err="1" smtClean="0"/>
              <a:t>mengingat</a:t>
            </a:r>
            <a:r>
              <a:rPr lang="en-US" sz="3100" b="1" dirty="0" smtClean="0"/>
              <a:t> Allah </a:t>
            </a:r>
            <a:r>
              <a:rPr lang="en-US" sz="3100" b="1" dirty="0" err="1" smtClean="0"/>
              <a:t>sambil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berdiri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duduk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atau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keadaan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berbaring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mereka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memikirkan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tentang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penciptaan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langit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bumi</a:t>
            </a:r>
            <a:r>
              <a:rPr lang="en-US" sz="3100" b="1" dirty="0" smtClean="0"/>
              <a:t>  (</a:t>
            </a:r>
            <a:r>
              <a:rPr lang="en-US" sz="3100" b="1" dirty="0" err="1" smtClean="0"/>
              <a:t>seraya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berkata</a:t>
            </a:r>
            <a:r>
              <a:rPr lang="en-US" sz="3100" b="1" dirty="0" smtClean="0"/>
              <a:t>), “</a:t>
            </a:r>
            <a:r>
              <a:rPr lang="en-US" sz="3100" b="1" dirty="0" err="1" smtClean="0"/>
              <a:t>ya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Tuhan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kami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tidaklah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Engkau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menciptakan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ini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dengan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sia-sia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Maha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Suci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Engkau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maka</a:t>
            </a:r>
            <a:r>
              <a:rPr lang="en-US" sz="3100" b="1" dirty="0" smtClean="0"/>
              <a:t>  </a:t>
            </a:r>
            <a:r>
              <a:rPr lang="en-US" sz="3100" b="1" dirty="0" err="1" smtClean="0"/>
              <a:t>peliharalah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kami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dari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siksa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neraka</a:t>
            </a:r>
            <a:r>
              <a:rPr lang="en-US" sz="3100" b="1" dirty="0" smtClean="0"/>
              <a:t>.”  </a:t>
            </a:r>
            <a:br>
              <a:rPr lang="en-US" sz="3100" b="1" dirty="0" smtClean="0"/>
            </a:br>
            <a:r>
              <a:rPr lang="en-US" sz="3100" b="1" dirty="0" smtClean="0"/>
              <a:t>(Q.S.3 : 191)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dihadapkan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realita</a:t>
            </a:r>
            <a:r>
              <a:rPr lang="en-US" b="1" dirty="0" smtClean="0"/>
              <a:t> :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marL="900113" indent="-546100">
              <a:buFont typeface="Wingdings" pitchFamily="2" charset="2"/>
              <a:buChar char="v"/>
            </a:pP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endParaRPr lang="en-US" b="1" dirty="0" smtClean="0"/>
          </a:p>
          <a:p>
            <a:pPr marL="900113" indent="-546100">
              <a:buFont typeface="Wingdings" pitchFamily="2" charset="2"/>
              <a:buChar char="v"/>
            </a:pP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buruk</a:t>
            </a:r>
            <a:r>
              <a:rPr lang="en-US" b="1" dirty="0" smtClean="0"/>
              <a:t>	</a:t>
            </a:r>
          </a:p>
          <a:p>
            <a:pPr marL="900113" indent="-546100">
              <a:buFont typeface="Wingdings" pitchFamily="2" charset="2"/>
              <a:buChar char="v"/>
            </a:pPr>
            <a:r>
              <a:rPr lang="en-US" b="1" dirty="0" smtClean="0"/>
              <a:t>Indah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jelek</a:t>
            </a:r>
            <a:endParaRPr lang="en-US" b="1" dirty="0" smtClean="0"/>
          </a:p>
          <a:p>
            <a:pPr marL="530225" indent="-530225">
              <a:buNone/>
            </a:pPr>
            <a:endParaRPr lang="en-US" b="1" dirty="0" smtClean="0"/>
          </a:p>
          <a:p>
            <a:pPr marL="530225" indent="-530225">
              <a:buNone/>
            </a:pP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dituntut</a:t>
            </a:r>
            <a:r>
              <a:rPr lang="en-US" b="1" dirty="0" smtClean="0"/>
              <a:t>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pilihan</a:t>
            </a:r>
            <a:r>
              <a:rPr lang="en-US" b="1" dirty="0" smtClean="0"/>
              <a:t> 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Instrumen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pilihan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 </a:t>
            </a:r>
            <a:r>
              <a:rPr lang="en-US" b="1" u="sng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u="sng" dirty="0" err="1" smtClean="0"/>
              <a:t>nalar</a:t>
            </a:r>
            <a:r>
              <a:rPr lang="en-US" b="1" u="sng" dirty="0" smtClean="0"/>
              <a:t> .</a:t>
            </a:r>
            <a:r>
              <a:rPr lang="en-US" b="1" u="sng" dirty="0" err="1" smtClean="0"/>
              <a:t>Instrumen</a:t>
            </a:r>
            <a:r>
              <a:rPr lang="en-US" b="1" u="sng" dirty="0" smtClean="0"/>
              <a:t> lain </a:t>
            </a:r>
            <a:r>
              <a:rPr lang="en-US" b="1" u="sng" dirty="0" err="1" smtClean="0"/>
              <a:t>adalah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perasaan,insting,dan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wahyu</a:t>
            </a:r>
            <a:r>
              <a:rPr lang="en-US" b="1" u="sng" dirty="0" smtClean="0"/>
              <a:t>.</a:t>
            </a:r>
            <a:endParaRPr lang="en-US" b="1" u="sng" dirty="0" smtClean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714380"/>
          </a:xfrm>
        </p:spPr>
        <p:txBody>
          <a:bodyPr/>
          <a:lstStyle/>
          <a:p>
            <a:pPr algn="ctr"/>
            <a:r>
              <a:rPr lang="en-US" b="1" dirty="0" smtClean="0"/>
              <a:t>LOGIKA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001056" cy="4071966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Definisi</a:t>
            </a:r>
            <a:r>
              <a:rPr lang="en-US" sz="3200" b="1" dirty="0" smtClean="0">
                <a:solidFill>
                  <a:schemeClr val="tx1"/>
                </a:solidFill>
              </a:rPr>
              <a:t> :</a:t>
            </a:r>
          </a:p>
          <a:p>
            <a:pPr marL="530225" indent="-441325" algn="l"/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- 	</a:t>
            </a:r>
            <a:r>
              <a:rPr lang="en-US" sz="3200" b="1" dirty="0" err="1" smtClean="0">
                <a:solidFill>
                  <a:schemeClr val="tx1"/>
                </a:solidFill>
              </a:rPr>
              <a:t>Pengkajian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untuk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berpikir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secara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shahih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atau</a:t>
            </a:r>
            <a:r>
              <a:rPr lang="en-US" sz="3200" b="1" dirty="0" smtClean="0">
                <a:solidFill>
                  <a:schemeClr val="tx1"/>
                </a:solidFill>
              </a:rPr>
              <a:t> valid (William S. </a:t>
            </a:r>
            <a:r>
              <a:rPr lang="en-US" sz="3200" b="1" dirty="0" err="1" smtClean="0">
                <a:solidFill>
                  <a:schemeClr val="tx1"/>
                </a:solidFill>
              </a:rPr>
              <a:t>Sahakian</a:t>
            </a:r>
            <a:r>
              <a:rPr lang="en-US" sz="3200" b="1" dirty="0" smtClean="0">
                <a:solidFill>
                  <a:schemeClr val="tx1"/>
                </a:solidFill>
              </a:rPr>
              <a:t>, 1965)</a:t>
            </a:r>
          </a:p>
          <a:p>
            <a:pPr marL="530225" indent="-441325" algn="l"/>
            <a:r>
              <a:rPr lang="en-US" sz="3200" b="1" dirty="0" smtClean="0">
                <a:solidFill>
                  <a:schemeClr val="tx1"/>
                </a:solidFill>
              </a:rPr>
              <a:t>-	</a:t>
            </a:r>
            <a:r>
              <a:rPr lang="en-US" sz="3200" b="1" dirty="0" err="1" smtClean="0">
                <a:solidFill>
                  <a:schemeClr val="tx1"/>
                </a:solidFill>
              </a:rPr>
              <a:t>Ilmu</a:t>
            </a:r>
            <a:r>
              <a:rPr lang="en-US" sz="3200" b="1" dirty="0" smtClean="0">
                <a:solidFill>
                  <a:schemeClr val="tx1"/>
                </a:solidFill>
              </a:rPr>
              <a:t> yang </a:t>
            </a:r>
            <a:r>
              <a:rPr lang="en-US" sz="3200" b="1" dirty="0" err="1" smtClean="0">
                <a:solidFill>
                  <a:schemeClr val="tx1"/>
                </a:solidFill>
              </a:rPr>
              <a:t>menyelidiki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lurus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tidaknya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pemikiran</a:t>
            </a:r>
            <a:r>
              <a:rPr lang="en-US" sz="3200" b="1" dirty="0" smtClean="0">
                <a:solidFill>
                  <a:schemeClr val="tx1"/>
                </a:solidFill>
              </a:rPr>
              <a:t>  (K. </a:t>
            </a:r>
            <a:r>
              <a:rPr lang="en-US" sz="3200" b="1" dirty="0" err="1" smtClean="0">
                <a:solidFill>
                  <a:schemeClr val="tx1"/>
                </a:solidFill>
              </a:rPr>
              <a:t>Berten</a:t>
            </a:r>
            <a:r>
              <a:rPr lang="en-US" sz="3200" b="1" dirty="0" smtClean="0">
                <a:solidFill>
                  <a:schemeClr val="tx1"/>
                </a:solidFill>
              </a:rPr>
              <a:t>, 1975)</a:t>
            </a:r>
          </a:p>
          <a:p>
            <a:pPr marL="530225" indent="-441325" algn="l"/>
            <a:r>
              <a:rPr lang="en-US" sz="3200" b="1" dirty="0" smtClean="0">
                <a:solidFill>
                  <a:schemeClr val="tx1"/>
                </a:solidFill>
              </a:rPr>
              <a:t>-	</a:t>
            </a:r>
            <a:r>
              <a:rPr lang="en-US" sz="3200" b="1" dirty="0" err="1" smtClean="0">
                <a:solidFill>
                  <a:schemeClr val="tx1"/>
                </a:solidFill>
              </a:rPr>
              <a:t>Suatu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penarikan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kesimpulan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baru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dianggap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shahih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kalau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proses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penarikan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tersebut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dilakukan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dengan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cara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tertentu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Ranah</a:t>
            </a:r>
            <a:r>
              <a:rPr lang="en-US" b="1" dirty="0" smtClean="0"/>
              <a:t>  </a:t>
            </a:r>
            <a:r>
              <a:rPr lang="en-US" b="1" dirty="0" err="1" smtClean="0"/>
              <a:t>Logika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3857652"/>
          </a:xfrm>
        </p:spPr>
        <p:txBody>
          <a:bodyPr/>
          <a:lstStyle/>
          <a:p>
            <a:pPr marL="354013" indent="-354013">
              <a:buNone/>
            </a:pPr>
            <a:r>
              <a:rPr lang="en-US" b="1" dirty="0" smtClean="0"/>
              <a:t>-	</a:t>
            </a:r>
            <a:r>
              <a:rPr lang="en-US" b="1" dirty="0" err="1" smtClean="0"/>
              <a:t>Asas-asas</a:t>
            </a:r>
            <a:r>
              <a:rPr lang="en-US" b="1" dirty="0" smtClean="0"/>
              <a:t> yang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pemikiran</a:t>
            </a:r>
            <a:r>
              <a:rPr lang="en-US" b="1" dirty="0" smtClean="0"/>
              <a:t> yang </a:t>
            </a:r>
            <a:r>
              <a:rPr lang="en-US" b="1" dirty="0" err="1" smtClean="0"/>
              <a:t>lurus</a:t>
            </a:r>
            <a:r>
              <a:rPr lang="en-US" b="1" dirty="0" smtClean="0"/>
              <a:t>,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sehat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354013" indent="-354013">
              <a:buNone/>
            </a:pPr>
            <a:r>
              <a:rPr lang="en-US" b="1" dirty="0" smtClean="0"/>
              <a:t>-	Agar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lurus</a:t>
            </a:r>
            <a:r>
              <a:rPr lang="en-US" b="1" dirty="0" smtClean="0"/>
              <a:t>, </a:t>
            </a:r>
            <a:r>
              <a:rPr lang="en-US" b="1" dirty="0" err="1" smtClean="0"/>
              <a:t>tepat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teratur</a:t>
            </a:r>
            <a:r>
              <a:rPr lang="en-US" b="1" dirty="0" smtClean="0"/>
              <a:t>,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menyelidiki</a:t>
            </a:r>
            <a:r>
              <a:rPr lang="en-US" b="1" dirty="0" smtClean="0"/>
              <a:t>, </a:t>
            </a: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menerapkan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- </a:t>
            </a:r>
            <a:r>
              <a:rPr lang="en-US" b="1" dirty="0" err="1" smtClean="0"/>
              <a:t>hukum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ditepati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785818"/>
          </a:xfrm>
        </p:spPr>
        <p:txBody>
          <a:bodyPr/>
          <a:lstStyle/>
          <a:p>
            <a:r>
              <a:rPr lang="en-US" b="1" dirty="0" err="1" smtClean="0"/>
              <a:t>Berpikir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-  </a:t>
            </a:r>
            <a:r>
              <a:rPr lang="en-US" b="1" dirty="0" err="1" smtClean="0"/>
              <a:t>Obyek</a:t>
            </a:r>
            <a:r>
              <a:rPr lang="en-US" b="1" dirty="0" smtClean="0"/>
              <a:t> material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 smtClean="0"/>
              <a:t>Berpikir</a:t>
            </a:r>
            <a:r>
              <a:rPr lang="en-US" b="1" dirty="0" smtClean="0"/>
              <a:t> 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 smtClean="0"/>
              <a:t> </a:t>
            </a:r>
            <a:r>
              <a:rPr lang="en-US" b="1" dirty="0" err="1" smtClean="0"/>
              <a:t>budi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-	</a:t>
            </a:r>
            <a:r>
              <a:rPr lang="en-US" b="1" dirty="0" err="1" smtClean="0"/>
              <a:t>Obyek</a:t>
            </a:r>
            <a:r>
              <a:rPr lang="en-US" b="1" dirty="0" smtClean="0"/>
              <a:t> format 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 </a:t>
            </a:r>
            <a:r>
              <a:rPr lang="en-US" b="1" dirty="0" err="1" smtClean="0"/>
              <a:t>berpikir</a:t>
            </a:r>
            <a:r>
              <a:rPr lang="en-US" b="1" dirty="0" smtClean="0"/>
              <a:t>  </a:t>
            </a:r>
            <a:r>
              <a:rPr lang="en-US" b="1" dirty="0" err="1" smtClean="0"/>
              <a:t>lurus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/>
          <a:lstStyle/>
          <a:p>
            <a:r>
              <a:rPr lang="en-US" b="1" dirty="0" err="1" smtClean="0"/>
              <a:t>Pembagian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10000"/>
          </a:bodyPr>
          <a:lstStyle/>
          <a:p>
            <a:pPr marL="722313" indent="-457200">
              <a:buNone/>
            </a:pPr>
            <a:r>
              <a:rPr lang="en-US" b="1" dirty="0" smtClean="0"/>
              <a:t>1.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sempit</a:t>
            </a:r>
            <a:endParaRPr lang="en-US" b="1" dirty="0" smtClean="0"/>
          </a:p>
          <a:p>
            <a:pPr marL="722313" indent="-457200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deduktif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induktif</a:t>
            </a:r>
            <a:endParaRPr lang="en-US" b="1" dirty="0" smtClean="0"/>
          </a:p>
          <a:p>
            <a:pPr marL="722313" indent="-457200">
              <a:buNone/>
            </a:pPr>
            <a:r>
              <a:rPr lang="en-US" b="1" dirty="0" smtClean="0"/>
              <a:t>3.	</a:t>
            </a:r>
            <a:r>
              <a:rPr lang="en-US" b="1" dirty="0" err="1" smtClean="0"/>
              <a:t>Logika</a:t>
            </a:r>
            <a:r>
              <a:rPr lang="en-US" b="1" dirty="0" smtClean="0"/>
              <a:t> formal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non formal</a:t>
            </a:r>
          </a:p>
          <a:p>
            <a:pPr marL="722313" indent="-457200">
              <a:buNone/>
            </a:pPr>
            <a:r>
              <a:rPr lang="en-US" b="1" dirty="0" smtClean="0"/>
              <a:t>4.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murni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endParaRPr lang="en-US" b="1" dirty="0" smtClean="0"/>
          </a:p>
          <a:p>
            <a:pPr marL="722313" indent="-457200">
              <a:buNone/>
            </a:pPr>
            <a:r>
              <a:rPr lang="en-US" b="1" dirty="0" smtClean="0"/>
              <a:t>5.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endParaRPr lang="en-US" b="1" dirty="0"/>
          </a:p>
          <a:p>
            <a:pPr marL="722313" indent="-722313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Pembagian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 </a:t>
            </a:r>
            <a:r>
              <a:rPr lang="en-US" b="1" dirty="0" err="1" smtClean="0"/>
              <a:t>dirumuskan</a:t>
            </a:r>
            <a:r>
              <a:rPr lang="en-US" b="1" dirty="0" smtClean="0"/>
              <a:t>  </a:t>
            </a:r>
            <a:r>
              <a:rPr lang="en-US" b="1" dirty="0" err="1" smtClean="0"/>
              <a:t>oleh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The Liang </a:t>
            </a:r>
            <a:r>
              <a:rPr lang="en-US" b="1" dirty="0" err="1" smtClean="0"/>
              <a:t>Gie</a:t>
            </a:r>
            <a:r>
              <a:rPr lang="en-US" b="1" dirty="0" smtClean="0"/>
              <a:t> (1980</a:t>
            </a:r>
            <a:r>
              <a:rPr lang="en-US" b="1" dirty="0" smtClean="0"/>
              <a:t>).</a:t>
            </a:r>
            <a:endParaRPr lang="en-US" b="1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98" y="274638"/>
            <a:ext cx="2857520" cy="51115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odoni MT Condensed" pitchFamily="18" charset="0"/>
              </a:rPr>
              <a:t>Pembagian</a:t>
            </a:r>
            <a:r>
              <a:rPr lang="en-US" b="1" dirty="0" smtClean="0">
                <a:latin typeface="Bodoni MT Condensed" pitchFamily="18" charset="0"/>
              </a:rPr>
              <a:t> </a:t>
            </a:r>
            <a:r>
              <a:rPr lang="en-US" b="1" dirty="0" err="1" smtClean="0">
                <a:latin typeface="Bodoni MT Condensed" pitchFamily="18" charset="0"/>
              </a:rPr>
              <a:t>logika</a:t>
            </a:r>
            <a:endParaRPr lang="en-US" b="1" dirty="0"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357718"/>
          </a:xfrm>
        </p:spPr>
        <p:txBody>
          <a:bodyPr>
            <a:normAutofit/>
          </a:bodyPr>
          <a:lstStyle/>
          <a:p>
            <a:pPr marL="530225" indent="-530225">
              <a:buNone/>
            </a:pPr>
            <a:r>
              <a:rPr lang="en-US" b="1" dirty="0" smtClean="0"/>
              <a:t>1.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sempit</a:t>
            </a:r>
            <a:r>
              <a:rPr lang="en-US" b="1" dirty="0" smtClean="0"/>
              <a:t>  </a:t>
            </a:r>
            <a:r>
              <a:rPr lang="en-US" b="1" dirty="0" err="1" smtClean="0"/>
              <a:t>dipakai</a:t>
            </a:r>
            <a:r>
              <a:rPr lang="en-US" b="1" dirty="0" smtClean="0"/>
              <a:t> </a:t>
            </a:r>
            <a:r>
              <a:rPr lang="en-US" b="1" dirty="0" err="1" smtClean="0"/>
              <a:t>semakna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 </a:t>
            </a:r>
            <a:r>
              <a:rPr lang="en-US" b="1" dirty="0" err="1" smtClean="0"/>
              <a:t>deduktif</a:t>
            </a:r>
            <a:r>
              <a:rPr lang="en-US" b="1" dirty="0" smtClean="0"/>
              <a:t> 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smtClean="0"/>
              <a:t>formal  </a:t>
            </a:r>
            <a:r>
              <a:rPr lang="en-US" b="1" dirty="0" err="1" smtClean="0"/>
              <a:t>Logika</a:t>
            </a:r>
            <a:r>
              <a:rPr lang="en-US" b="1" dirty="0" smtClean="0"/>
              <a:t>	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pemakaiannya</a:t>
            </a:r>
            <a:r>
              <a:rPr lang="en-US" b="1" dirty="0" smtClean="0"/>
              <a:t> </a:t>
            </a:r>
            <a:r>
              <a:rPr lang="en-US" b="1" dirty="0" err="1" smtClean="0"/>
              <a:t>mencakup</a:t>
            </a:r>
            <a:r>
              <a:rPr lang="en-US" b="1" dirty="0" smtClean="0"/>
              <a:t> </a:t>
            </a:r>
            <a:r>
              <a:rPr lang="en-US" b="1" dirty="0" err="1" smtClean="0"/>
              <a:t>kesimpulan-kesimpulan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, </a:t>
            </a:r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disusun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meliputi</a:t>
            </a:r>
            <a:r>
              <a:rPr lang="en-US" b="1" dirty="0" smtClean="0"/>
              <a:t> pula  </a:t>
            </a:r>
            <a:r>
              <a:rPr lang="en-US" b="1" dirty="0" err="1" smtClean="0"/>
              <a:t>pembahasan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3000396" cy="65403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odoni MT Condensed" pitchFamily="18" charset="0"/>
              </a:rPr>
              <a:t>Pembagian</a:t>
            </a:r>
            <a:r>
              <a:rPr lang="en-US" b="1" dirty="0" smtClean="0">
                <a:latin typeface="Bodoni MT Condensed" pitchFamily="18" charset="0"/>
              </a:rPr>
              <a:t> </a:t>
            </a:r>
            <a:r>
              <a:rPr lang="en-US" b="1" dirty="0" err="1" smtClean="0">
                <a:latin typeface="Bodoni MT Condensed" pitchFamily="18" charset="0"/>
              </a:rPr>
              <a:t>logika</a:t>
            </a:r>
            <a:endParaRPr lang="en-US" b="1" dirty="0"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57718"/>
          </a:xfrm>
        </p:spPr>
        <p:txBody>
          <a:bodyPr>
            <a:normAutofit fontScale="70000" lnSpcReduction="20000"/>
          </a:bodyPr>
          <a:lstStyle/>
          <a:p>
            <a:pPr marL="530225" indent="-530225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deduktif</a:t>
            </a:r>
            <a:r>
              <a:rPr lang="en-US" b="1" dirty="0" smtClean="0"/>
              <a:t> </a:t>
            </a:r>
            <a:r>
              <a:rPr lang="en-US" b="1" dirty="0" err="1" smtClean="0"/>
              <a:t>ialah</a:t>
            </a:r>
            <a:r>
              <a:rPr lang="en-US" b="1" dirty="0" smtClean="0"/>
              <a:t>  </a:t>
            </a:r>
            <a:r>
              <a:rPr lang="en-US" b="1" dirty="0" err="1" smtClean="0"/>
              <a:t>penarikan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 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r>
              <a:rPr lang="en-US" b="1" dirty="0" smtClean="0"/>
              <a:t> yang </a:t>
            </a:r>
            <a:r>
              <a:rPr lang="en-US" b="1" dirty="0" err="1" smtClean="0"/>
              <a:t>bersifat</a:t>
            </a:r>
            <a:r>
              <a:rPr lang="en-US" b="1" dirty="0" smtClean="0"/>
              <a:t> individual 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induktif</a:t>
            </a:r>
            <a:r>
              <a:rPr lang="en-US" b="1" dirty="0" smtClean="0"/>
              <a:t>  </a:t>
            </a:r>
            <a:r>
              <a:rPr lang="en-US" b="1" dirty="0" err="1" smtClean="0"/>
              <a:t>ialah</a:t>
            </a:r>
            <a:r>
              <a:rPr lang="en-US" b="1" dirty="0" smtClean="0"/>
              <a:t> </a:t>
            </a:r>
            <a:r>
              <a:rPr lang="en-US" b="1" dirty="0" err="1" smtClean="0"/>
              <a:t>penarikan</a:t>
            </a:r>
            <a:r>
              <a:rPr lang="en-US" b="1" dirty="0" smtClean="0"/>
              <a:t>  </a:t>
            </a:r>
            <a:r>
              <a:rPr lang="en-US" b="1" dirty="0" err="1" smtClean="0"/>
              <a:t>kesimpulan</a:t>
            </a:r>
            <a:r>
              <a:rPr lang="en-US" b="1" dirty="0" smtClean="0"/>
              <a:t> 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kasus-kasus</a:t>
            </a:r>
            <a:r>
              <a:rPr lang="en-US" b="1" dirty="0" smtClean="0"/>
              <a:t>  individual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r>
              <a:rPr lang="en-US" b="1" dirty="0" smtClean="0"/>
              <a:t> yang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.</a:t>
            </a:r>
          </a:p>
          <a:p>
            <a:pPr marL="530225" indent="-530225">
              <a:buNone/>
            </a:pPr>
            <a:endParaRPr lang="en-US" b="1" dirty="0" smtClean="0"/>
          </a:p>
          <a:p>
            <a:pPr marL="1165225" indent="-1165225">
              <a:buNone/>
            </a:pPr>
            <a:r>
              <a:rPr lang="en-US" b="1" dirty="0" err="1" smtClean="0"/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penarikan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deduktif</a:t>
            </a:r>
            <a:r>
              <a:rPr lang="en-US" b="1" dirty="0" smtClean="0"/>
              <a:t> </a:t>
            </a:r>
            <a:r>
              <a:rPr lang="en-US" b="1" dirty="0" err="1" smtClean="0"/>
              <a:t>biasanya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 </a:t>
            </a: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silogismus</a:t>
            </a:r>
            <a:r>
              <a:rPr lang="en-US" b="1" dirty="0" smtClean="0"/>
              <a:t>.</a:t>
            </a:r>
          </a:p>
          <a:p>
            <a:pPr marL="1165225" indent="-1165225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Silogismus</a:t>
            </a:r>
            <a:r>
              <a:rPr lang="en-US" b="1" dirty="0" smtClean="0"/>
              <a:t> </a:t>
            </a:r>
            <a:r>
              <a:rPr lang="en-US" b="1" dirty="0" err="1" smtClean="0"/>
              <a:t>disusun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.</a:t>
            </a:r>
          </a:p>
          <a:p>
            <a:pPr marL="1165225" indent="-1165225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   </a:t>
            </a:r>
            <a:r>
              <a:rPr lang="en-US" b="1" dirty="0" err="1" smtClean="0"/>
              <a:t>semua</a:t>
            </a:r>
            <a:r>
              <a:rPr lang="en-US" b="1" dirty="0" smtClean="0"/>
              <a:t> 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 smtClean="0"/>
              <a:t>  (</a:t>
            </a:r>
            <a:r>
              <a:rPr lang="en-US" b="1" dirty="0" err="1" smtClean="0"/>
              <a:t>premis</a:t>
            </a:r>
            <a:r>
              <a:rPr lang="en-US" b="1" dirty="0" smtClean="0"/>
              <a:t> mayor)</a:t>
            </a:r>
          </a:p>
          <a:p>
            <a:pPr marL="1165225" indent="-1165225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Tono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(</a:t>
            </a:r>
            <a:r>
              <a:rPr lang="en-US" b="1" dirty="0" err="1" smtClean="0"/>
              <a:t>premis</a:t>
            </a:r>
            <a:r>
              <a:rPr lang="en-US" b="1" dirty="0" smtClean="0"/>
              <a:t> minor)</a:t>
            </a:r>
          </a:p>
          <a:p>
            <a:pPr marL="1165225" indent="-1165225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Tono</a:t>
            </a:r>
            <a:r>
              <a:rPr lang="en-US" b="1" dirty="0" smtClean="0"/>
              <a:t>  </a:t>
            </a:r>
            <a:r>
              <a:rPr lang="en-US" b="1" dirty="0" err="1" smtClean="0"/>
              <a:t>mempunyai</a:t>
            </a:r>
            <a:r>
              <a:rPr lang="en-US" b="1" dirty="0" smtClean="0"/>
              <a:t>  </a:t>
            </a:r>
            <a:r>
              <a:rPr lang="en-US" b="1" dirty="0" err="1" smtClean="0"/>
              <a:t>akal</a:t>
            </a:r>
            <a:r>
              <a:rPr lang="en-US" b="1" dirty="0" smtClean="0"/>
              <a:t> (</a:t>
            </a:r>
            <a:r>
              <a:rPr lang="en-US" b="1" dirty="0" err="1" smtClean="0"/>
              <a:t>kesimpulan</a:t>
            </a:r>
            <a:r>
              <a:rPr lang="en-US" b="1" dirty="0" smtClean="0"/>
              <a:t>)</a:t>
            </a:r>
            <a:r>
              <a:rPr lang="en-US" b="1" dirty="0"/>
              <a:t>	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314324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odoni MT Condensed" pitchFamily="18" charset="0"/>
              </a:rPr>
              <a:t>Pembagian</a:t>
            </a:r>
            <a:r>
              <a:rPr lang="en-US" b="1" dirty="0" smtClean="0">
                <a:latin typeface="Bodoni MT Condensed" pitchFamily="18" charset="0"/>
              </a:rPr>
              <a:t> </a:t>
            </a:r>
            <a:r>
              <a:rPr lang="en-US" b="1" dirty="0" err="1" smtClean="0">
                <a:latin typeface="Bodoni MT Condensed" pitchFamily="18" charset="0"/>
              </a:rPr>
              <a:t>logika</a:t>
            </a:r>
            <a:endParaRPr lang="en-US" b="1" dirty="0"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15370" cy="4786346"/>
          </a:xfrm>
        </p:spPr>
        <p:txBody>
          <a:bodyPr>
            <a:normAutofit fontScale="85000" lnSpcReduction="10000"/>
          </a:bodyPr>
          <a:lstStyle/>
          <a:p>
            <a:pPr marL="530225" indent="-530225">
              <a:buNone/>
            </a:pPr>
            <a:r>
              <a:rPr lang="en-US" b="1" dirty="0" smtClean="0"/>
              <a:t>3.	</a:t>
            </a:r>
            <a:r>
              <a:rPr lang="en-US" b="1" dirty="0" err="1" smtClean="0"/>
              <a:t>Logika</a:t>
            </a:r>
            <a:r>
              <a:rPr lang="en-US" b="1" dirty="0" smtClean="0"/>
              <a:t>  formal </a:t>
            </a:r>
            <a:r>
              <a:rPr lang="en-US" b="1" dirty="0" err="1" smtClean="0"/>
              <a:t>mempelajari</a:t>
            </a:r>
            <a:r>
              <a:rPr lang="en-US" b="1" dirty="0" smtClean="0"/>
              <a:t> </a:t>
            </a:r>
            <a:r>
              <a:rPr lang="en-US" b="1" dirty="0" err="1" smtClean="0"/>
              <a:t>asas</a:t>
            </a:r>
            <a:r>
              <a:rPr lang="en-US" b="1" dirty="0" smtClean="0"/>
              <a:t>, </a:t>
            </a:r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hukum-hukum</a:t>
            </a:r>
            <a:r>
              <a:rPr lang="en-US" b="1" dirty="0" smtClean="0"/>
              <a:t>  </a:t>
            </a:r>
            <a:r>
              <a:rPr lang="en-US" b="1" dirty="0" err="1" smtClean="0"/>
              <a:t>berpikir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ditaati</a:t>
            </a:r>
            <a:r>
              <a:rPr lang="en-US" b="1" dirty="0" smtClean="0"/>
              <a:t> agar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kebenaran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Logika</a:t>
            </a:r>
            <a:r>
              <a:rPr lang="en-US" b="1" dirty="0" smtClean="0"/>
              <a:t> material </a:t>
            </a:r>
            <a:r>
              <a:rPr lang="en-US" b="1" dirty="0" err="1" smtClean="0"/>
              <a:t>mempelajari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hasil-hasil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 formal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mengujinya</a:t>
            </a:r>
            <a:r>
              <a:rPr lang="en-US" b="1" dirty="0" smtClean="0"/>
              <a:t> 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kenyataan</a:t>
            </a:r>
            <a:r>
              <a:rPr lang="en-US" b="1" dirty="0" smtClean="0"/>
              <a:t> </a:t>
            </a:r>
            <a:r>
              <a:rPr lang="en-US" b="1" dirty="0" err="1" smtClean="0"/>
              <a:t>praktis</a:t>
            </a:r>
            <a:r>
              <a:rPr lang="en-US" b="1" dirty="0" smtClean="0"/>
              <a:t> yang </a:t>
            </a:r>
            <a:r>
              <a:rPr lang="en-US" b="1" dirty="0" err="1" smtClean="0"/>
              <a:t>sesungguhnya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b="1" dirty="0"/>
              <a:t>	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 smtClean="0"/>
              <a:t> :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asal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, </a:t>
            </a:r>
            <a:r>
              <a:rPr lang="en-US" b="1" dirty="0" err="1" smtClean="0"/>
              <a:t>alat-alat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, </a:t>
            </a:r>
            <a:r>
              <a:rPr lang="en-US" b="1" dirty="0" err="1" smtClean="0"/>
              <a:t>proses</a:t>
            </a:r>
            <a:r>
              <a:rPr lang="en-US" b="1" dirty="0" smtClean="0"/>
              <a:t> 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              </a:t>
            </a: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530225" indent="-530225">
              <a:buNone/>
            </a:pPr>
            <a:r>
              <a:rPr lang="en-US" dirty="0"/>
              <a:t>	</a:t>
            </a:r>
          </a:p>
        </p:txBody>
      </p:sp>
      <p:sp>
        <p:nvSpPr>
          <p:cNvPr id="4" name="Right Arrow 3"/>
          <p:cNvSpPr/>
          <p:nvPr/>
        </p:nvSpPr>
        <p:spPr>
          <a:xfrm flipV="1">
            <a:off x="3286116" y="5357826"/>
            <a:ext cx="71438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180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LOGIKA DAN NALAR</vt:lpstr>
      <vt:lpstr>Slide 2</vt:lpstr>
      <vt:lpstr>LOGIKA</vt:lpstr>
      <vt:lpstr>Ranah  Logika</vt:lpstr>
      <vt:lpstr>Berpikir</vt:lpstr>
      <vt:lpstr>Pembagian logika</vt:lpstr>
      <vt:lpstr>Pembagian logika</vt:lpstr>
      <vt:lpstr>Pembagian logika</vt:lpstr>
      <vt:lpstr>Pembagian logika</vt:lpstr>
      <vt:lpstr>Pembagian logika</vt:lpstr>
      <vt:lpstr>Pembagian logika</vt:lpstr>
      <vt:lpstr>ILMU LOGIKA (MANTIQ)</vt:lpstr>
      <vt:lpstr>PENALARAN</vt:lpstr>
      <vt:lpstr>Slide 14</vt:lpstr>
      <vt:lpstr>Dasar-dasar  Penalaran</vt:lpstr>
      <vt:lpstr>Prinsip-prinsip Penalaran</vt:lpstr>
      <vt:lpstr>    Sesungguhnya dalam penciptaan langit dan bumi, dan silih bergantinya malam dan siang terdapat tanda-tanda bagi orang-orang yang berakal .(Q.S.3:190)  (yaitu) orang-orang yang mengingat Allah sambil berdiri, duduk  atau dalam keadaan berbaring dan mereka memikirkan  tentang penciptaan langit dan bumi  (seraya berkata), “ya Tuhan kami, tidaklah Engkau menciptakan  ini dengan  sia-sia, Maha Suci Engkau, maka  peliharalah kami dari siksa neraka.”   (Q.S.3 : 191)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DAN NALAR</dc:title>
  <dc:creator>TOSHIBA</dc:creator>
  <cp:lastModifiedBy>TOSHIBA</cp:lastModifiedBy>
  <cp:revision>27</cp:revision>
  <dcterms:created xsi:type="dcterms:W3CDTF">2010-11-04T14:07:18Z</dcterms:created>
  <dcterms:modified xsi:type="dcterms:W3CDTF">2010-11-04T23:43:10Z</dcterms:modified>
</cp:coreProperties>
</file>