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9" r:id="rId3"/>
    <p:sldId id="298" r:id="rId4"/>
    <p:sldId id="315" r:id="rId5"/>
    <p:sldId id="260" r:id="rId6"/>
    <p:sldId id="266" r:id="rId7"/>
    <p:sldId id="261" r:id="rId8"/>
    <p:sldId id="262" r:id="rId9"/>
    <p:sldId id="268" r:id="rId10"/>
    <p:sldId id="312" r:id="rId11"/>
    <p:sldId id="278" r:id="rId12"/>
    <p:sldId id="284" r:id="rId13"/>
    <p:sldId id="291" r:id="rId14"/>
    <p:sldId id="30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B9"/>
    <a:srgbClr val="ADB848"/>
    <a:srgbClr val="000096"/>
    <a:srgbClr val="0000D7"/>
    <a:srgbClr val="0000CD"/>
    <a:srgbClr val="0000C3"/>
    <a:srgbClr val="0000B4"/>
    <a:srgbClr val="0000AF"/>
    <a:srgbClr val="0000A5"/>
    <a:srgbClr val="00009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D7FFE9-B582-4900-870C-F38E0C869FEC}" type="doc">
      <dgm:prSet loTypeId="urn:microsoft.com/office/officeart/2005/8/layout/default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E06CEC7-3CC1-4BEB-9602-017580812BAC}">
      <dgm:prSet phldrT="[Text]"/>
      <dgm:spPr/>
      <dgm:t>
        <a:bodyPr/>
        <a:lstStyle/>
        <a:p>
          <a:r>
            <a:rPr lang="en-US" smtClean="0">
              <a:solidFill>
                <a:srgbClr val="C00000"/>
              </a:solidFill>
            </a:rPr>
            <a:t>Semua perancangan diawali dengan pendefinisian kebutuhan yang jelas</a:t>
          </a:r>
          <a:endParaRPr lang="en-US">
            <a:solidFill>
              <a:srgbClr val="C00000"/>
            </a:solidFill>
          </a:endParaRPr>
        </a:p>
      </dgm:t>
    </dgm:pt>
    <dgm:pt modelId="{57B0D2BB-1B4E-47E6-A4B8-2C786AD72332}" type="parTrans" cxnId="{EE3F3D61-894A-4A8A-9486-C050A8DD5210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A8C778E0-73B8-42C6-A83D-600ECDB297F8}" type="sibTrans" cxnId="{EE3F3D61-894A-4A8A-9486-C050A8DD5210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20D850A3-7FBB-4E64-B16C-7D97CE068F79}">
      <dgm:prSet phldrT="[Text]"/>
      <dgm:spPr/>
      <dgm:t>
        <a:bodyPr/>
        <a:lstStyle/>
        <a:p>
          <a:r>
            <a:rPr lang="en-US" smtClean="0">
              <a:solidFill>
                <a:srgbClr val="C00000"/>
              </a:solidFill>
            </a:rPr>
            <a:t>Semua rancangan dihasilkan dari respon kreatif atas kebutuhan yang terdefinisi jelas</a:t>
          </a:r>
          <a:endParaRPr lang="en-US">
            <a:solidFill>
              <a:srgbClr val="C00000"/>
            </a:solidFill>
          </a:endParaRPr>
        </a:p>
      </dgm:t>
    </dgm:pt>
    <dgm:pt modelId="{9586F29C-B58C-45C8-83AD-E76F872B0446}" type="parTrans" cxnId="{351F36B9-0514-4B63-8E3C-FD52046F5279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82333DB2-FE67-4395-B476-5606684DE239}" type="sibTrans" cxnId="{351F36B9-0514-4B63-8E3C-FD52046F5279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4433A6EE-33E5-4CAA-BBD8-125530CB9F5A}">
      <dgm:prSet phldrT="[Text]"/>
      <dgm:spPr/>
      <dgm:t>
        <a:bodyPr/>
        <a:lstStyle/>
        <a:p>
          <a:r>
            <a:rPr lang="en-US" smtClean="0">
              <a:solidFill>
                <a:srgbClr val="C00000"/>
              </a:solidFill>
            </a:rPr>
            <a:t>Semua rancangan menghasilkan sistem, produk atau proyek yang memenuhi kebutuhan</a:t>
          </a:r>
          <a:endParaRPr lang="en-US">
            <a:solidFill>
              <a:srgbClr val="C00000"/>
            </a:solidFill>
          </a:endParaRPr>
        </a:p>
      </dgm:t>
    </dgm:pt>
    <dgm:pt modelId="{5CED7192-16C1-4F5D-84D0-EEF327946FF7}" type="parTrans" cxnId="{285DC2D1-50C5-414E-8174-AA7CAFE1E60D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F780F3B3-3625-45BF-B594-3059D57C0ED8}" type="sibTrans" cxnId="{285DC2D1-50C5-414E-8174-AA7CAFE1E60D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2F95E920-7AB9-4300-B8B8-4DA6C2AFEC95}" type="pres">
      <dgm:prSet presAssocID="{F6D7FFE9-B582-4900-870C-F38E0C869FE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5596D3-7E0C-4E0C-9A30-3A0DBE9F31E9}" type="pres">
      <dgm:prSet presAssocID="{4E06CEC7-3CC1-4BEB-9602-017580812BA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7ED5A-1BD5-4C6F-8394-C8E66BD12F8A}" type="pres">
      <dgm:prSet presAssocID="{A8C778E0-73B8-42C6-A83D-600ECDB297F8}" presName="sibTrans" presStyleCnt="0"/>
      <dgm:spPr/>
    </dgm:pt>
    <dgm:pt modelId="{B5D87F65-B099-47AB-946F-6F3FA4EF010B}" type="pres">
      <dgm:prSet presAssocID="{20D850A3-7FBB-4E64-B16C-7D97CE068F7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6AC8A0-DF81-46A5-ACC3-73AD9AC536A8}" type="pres">
      <dgm:prSet presAssocID="{82333DB2-FE67-4395-B476-5606684DE239}" presName="sibTrans" presStyleCnt="0"/>
      <dgm:spPr/>
    </dgm:pt>
    <dgm:pt modelId="{AAE37A96-C4F4-42B1-B79D-303F5DC01E2F}" type="pres">
      <dgm:prSet presAssocID="{4433A6EE-33E5-4CAA-BBD8-125530CB9F5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3F3D61-894A-4A8A-9486-C050A8DD5210}" srcId="{F6D7FFE9-B582-4900-870C-F38E0C869FEC}" destId="{4E06CEC7-3CC1-4BEB-9602-017580812BAC}" srcOrd="0" destOrd="0" parTransId="{57B0D2BB-1B4E-47E6-A4B8-2C786AD72332}" sibTransId="{A8C778E0-73B8-42C6-A83D-600ECDB297F8}"/>
    <dgm:cxn modelId="{351F36B9-0514-4B63-8E3C-FD52046F5279}" srcId="{F6D7FFE9-B582-4900-870C-F38E0C869FEC}" destId="{20D850A3-7FBB-4E64-B16C-7D97CE068F79}" srcOrd="1" destOrd="0" parTransId="{9586F29C-B58C-45C8-83AD-E76F872B0446}" sibTransId="{82333DB2-FE67-4395-B476-5606684DE239}"/>
    <dgm:cxn modelId="{5FDDCA49-9FE9-4942-B1BC-D616FF7EA409}" type="presOf" srcId="{4E06CEC7-3CC1-4BEB-9602-017580812BAC}" destId="{5B5596D3-7E0C-4E0C-9A30-3A0DBE9F31E9}" srcOrd="0" destOrd="0" presId="urn:microsoft.com/office/officeart/2005/8/layout/default"/>
    <dgm:cxn modelId="{B8FECFBC-A74C-41DE-8D85-899A1C412C61}" type="presOf" srcId="{4433A6EE-33E5-4CAA-BBD8-125530CB9F5A}" destId="{AAE37A96-C4F4-42B1-B79D-303F5DC01E2F}" srcOrd="0" destOrd="0" presId="urn:microsoft.com/office/officeart/2005/8/layout/default"/>
    <dgm:cxn modelId="{50E573D2-FBD8-4EA5-BEC9-5471429D976D}" type="presOf" srcId="{20D850A3-7FBB-4E64-B16C-7D97CE068F79}" destId="{B5D87F65-B099-47AB-946F-6F3FA4EF010B}" srcOrd="0" destOrd="0" presId="urn:microsoft.com/office/officeart/2005/8/layout/default"/>
    <dgm:cxn modelId="{285DC2D1-50C5-414E-8174-AA7CAFE1E60D}" srcId="{F6D7FFE9-B582-4900-870C-F38E0C869FEC}" destId="{4433A6EE-33E5-4CAA-BBD8-125530CB9F5A}" srcOrd="2" destOrd="0" parTransId="{5CED7192-16C1-4F5D-84D0-EEF327946FF7}" sibTransId="{F780F3B3-3625-45BF-B594-3059D57C0ED8}"/>
    <dgm:cxn modelId="{B25B07AC-CC8B-4BDF-9A88-C8258893D033}" type="presOf" srcId="{F6D7FFE9-B582-4900-870C-F38E0C869FEC}" destId="{2F95E920-7AB9-4300-B8B8-4DA6C2AFEC95}" srcOrd="0" destOrd="0" presId="urn:microsoft.com/office/officeart/2005/8/layout/default"/>
    <dgm:cxn modelId="{E1E60BF0-C331-4A4B-A506-81F1A3B8FAC3}" type="presParOf" srcId="{2F95E920-7AB9-4300-B8B8-4DA6C2AFEC95}" destId="{5B5596D3-7E0C-4E0C-9A30-3A0DBE9F31E9}" srcOrd="0" destOrd="0" presId="urn:microsoft.com/office/officeart/2005/8/layout/default"/>
    <dgm:cxn modelId="{EB7990E7-F8D9-42AE-8AFF-327DFD556A19}" type="presParOf" srcId="{2F95E920-7AB9-4300-B8B8-4DA6C2AFEC95}" destId="{9C07ED5A-1BD5-4C6F-8394-C8E66BD12F8A}" srcOrd="1" destOrd="0" presId="urn:microsoft.com/office/officeart/2005/8/layout/default"/>
    <dgm:cxn modelId="{B7537D30-29C1-454F-9837-4C61C0251B36}" type="presParOf" srcId="{2F95E920-7AB9-4300-B8B8-4DA6C2AFEC95}" destId="{B5D87F65-B099-47AB-946F-6F3FA4EF010B}" srcOrd="2" destOrd="0" presId="urn:microsoft.com/office/officeart/2005/8/layout/default"/>
    <dgm:cxn modelId="{3DB33805-4012-4137-8244-911B38631BBF}" type="presParOf" srcId="{2F95E920-7AB9-4300-B8B8-4DA6C2AFEC95}" destId="{9F6AC8A0-DF81-46A5-ACC3-73AD9AC536A8}" srcOrd="3" destOrd="0" presId="urn:microsoft.com/office/officeart/2005/8/layout/default"/>
    <dgm:cxn modelId="{AD062D9F-899D-43AD-96A5-1240488326AB}" type="presParOf" srcId="{2F95E920-7AB9-4300-B8B8-4DA6C2AFEC95}" destId="{AAE37A96-C4F4-42B1-B79D-303F5DC01E2F}" srcOrd="4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D7FFE9-B582-4900-870C-F38E0C869FEC}" type="doc">
      <dgm:prSet loTypeId="urn:microsoft.com/office/officeart/2005/8/layout/default" loCatId="list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E06CEC7-3CC1-4BEB-9602-017580812BAC}">
      <dgm:prSet phldrT="[Text]" custT="1"/>
      <dgm:spPr/>
      <dgm:t>
        <a:bodyPr/>
        <a:lstStyle/>
        <a:p>
          <a:pPr algn="just"/>
          <a:r>
            <a:rPr lang="en-US" sz="2400" dirty="0" err="1" smtClean="0">
              <a:solidFill>
                <a:srgbClr val="C00000"/>
              </a:solidFill>
            </a:rPr>
            <a:t>Sistem</a:t>
          </a:r>
          <a:r>
            <a:rPr lang="en-US" sz="2400" dirty="0" smtClean="0">
              <a:solidFill>
                <a:srgbClr val="C00000"/>
              </a:solidFill>
            </a:rPr>
            <a:t> </a:t>
          </a:r>
          <a:r>
            <a:rPr lang="en-US" sz="2400" dirty="0" err="1" smtClean="0">
              <a:solidFill>
                <a:srgbClr val="C00000"/>
              </a:solidFill>
            </a:rPr>
            <a:t>industri</a:t>
          </a:r>
          <a:endParaRPr lang="en-US" sz="2400" dirty="0" smtClean="0">
            <a:solidFill>
              <a:srgbClr val="C00000"/>
            </a:solidFill>
          </a:endParaRPr>
        </a:p>
        <a:p>
          <a:pPr algn="just"/>
          <a:r>
            <a:rPr lang="en-US" sz="2400" dirty="0" smtClean="0"/>
            <a:t>- </a:t>
          </a:r>
          <a:r>
            <a:rPr lang="en-US" sz="2400" dirty="0" err="1" smtClean="0"/>
            <a:t>manufaktur</a:t>
          </a:r>
          <a:r>
            <a:rPr lang="en-US" sz="2400" dirty="0" smtClean="0"/>
            <a:t>, </a:t>
          </a:r>
          <a:r>
            <a:rPr lang="en-US" sz="2400" dirty="0" err="1" smtClean="0"/>
            <a:t>jasa</a:t>
          </a:r>
          <a:r>
            <a:rPr lang="en-US" sz="2400" dirty="0" smtClean="0"/>
            <a:t> </a:t>
          </a:r>
        </a:p>
        <a:p>
          <a:pPr algn="just"/>
          <a:r>
            <a:rPr lang="en-US" sz="2400" dirty="0" smtClean="0"/>
            <a:t>- </a:t>
          </a:r>
          <a:r>
            <a:rPr lang="en-US" sz="2400" dirty="0" err="1" smtClean="0"/>
            <a:t>sistem</a:t>
          </a:r>
          <a:r>
            <a:rPr lang="en-US" sz="2400" dirty="0" smtClean="0"/>
            <a:t> </a:t>
          </a:r>
          <a:r>
            <a:rPr lang="en-US" sz="2400" dirty="0" err="1" smtClean="0"/>
            <a:t>produksi</a:t>
          </a:r>
          <a:endParaRPr lang="en-US" sz="2400" dirty="0" smtClean="0"/>
        </a:p>
        <a:p>
          <a:pPr algn="just"/>
          <a:r>
            <a:rPr lang="en-US" sz="2400" dirty="0" smtClean="0"/>
            <a:t>- </a:t>
          </a:r>
          <a:r>
            <a:rPr lang="en-US" sz="2400" dirty="0" err="1" smtClean="0"/>
            <a:t>sistem</a:t>
          </a:r>
          <a:r>
            <a:rPr lang="en-US" sz="2400" dirty="0" smtClean="0"/>
            <a:t> </a:t>
          </a:r>
          <a:r>
            <a:rPr lang="en-US" sz="2400" dirty="0" err="1" smtClean="0"/>
            <a:t>kerja</a:t>
          </a:r>
          <a:endParaRPr lang="en-US" sz="2400" dirty="0" smtClean="0"/>
        </a:p>
        <a:p>
          <a:pPr algn="just"/>
          <a:r>
            <a:rPr lang="en-US" sz="2400" dirty="0" smtClean="0"/>
            <a:t>- </a:t>
          </a:r>
          <a:r>
            <a:rPr lang="en-US" sz="2400" dirty="0" err="1" smtClean="0"/>
            <a:t>sistem</a:t>
          </a:r>
          <a:r>
            <a:rPr lang="en-US" sz="2400" dirty="0" smtClean="0"/>
            <a:t> </a:t>
          </a:r>
          <a:r>
            <a:rPr lang="en-US" sz="2400" dirty="0" err="1" smtClean="0"/>
            <a:t>kualitas</a:t>
          </a:r>
          <a:endParaRPr lang="en-US" sz="2400" dirty="0" smtClean="0"/>
        </a:p>
        <a:p>
          <a:pPr algn="l"/>
          <a:r>
            <a:rPr lang="en-US" sz="2400" dirty="0" smtClean="0"/>
            <a:t>- </a:t>
          </a:r>
          <a:r>
            <a:rPr lang="en-US" sz="2400" dirty="0" err="1" smtClean="0"/>
            <a:t>sistem</a:t>
          </a:r>
          <a:r>
            <a:rPr lang="en-US" sz="2400" dirty="0" smtClean="0"/>
            <a:t> </a:t>
          </a:r>
          <a:r>
            <a:rPr lang="en-US" sz="2400" dirty="0" err="1" smtClean="0"/>
            <a:t>rantai</a:t>
          </a:r>
          <a:r>
            <a:rPr lang="en-US" sz="2400" dirty="0" smtClean="0"/>
            <a:t> </a:t>
          </a:r>
          <a:r>
            <a:rPr lang="en-US" sz="2400" dirty="0" err="1" smtClean="0"/>
            <a:t>pasok</a:t>
          </a:r>
          <a:endParaRPr lang="en-US" sz="2400" dirty="0"/>
        </a:p>
      </dgm:t>
    </dgm:pt>
    <dgm:pt modelId="{57B0D2BB-1B4E-47E6-A4B8-2C786AD72332}" type="parTrans" cxnId="{EE3F3D61-894A-4A8A-9486-C050A8DD5210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A8C778E0-73B8-42C6-A83D-600ECDB297F8}" type="sibTrans" cxnId="{EE3F3D61-894A-4A8A-9486-C050A8DD5210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20D850A3-7FBB-4E64-B16C-7D97CE068F79}">
      <dgm:prSet phldrT="[Text]" custT="1"/>
      <dgm:spPr/>
      <dgm:t>
        <a:bodyPr/>
        <a:lstStyle/>
        <a:p>
          <a:pPr algn="ctr"/>
          <a:r>
            <a:rPr lang="en-US" sz="2800" dirty="0" err="1" smtClean="0">
              <a:solidFill>
                <a:srgbClr val="C00000"/>
              </a:solidFill>
            </a:rPr>
            <a:t>Sistem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tata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ruang</a:t>
          </a:r>
          <a:endParaRPr lang="en-US" sz="2800" dirty="0" smtClean="0">
            <a:solidFill>
              <a:srgbClr val="C00000"/>
            </a:solidFill>
          </a:endParaRPr>
        </a:p>
        <a:p>
          <a:pPr algn="l"/>
          <a:r>
            <a:rPr lang="en-US" sz="2800" dirty="0" smtClean="0"/>
            <a:t>-  Kota, </a:t>
          </a:r>
          <a:r>
            <a:rPr lang="en-US" sz="2800" dirty="0" err="1" smtClean="0"/>
            <a:t>kabupaten</a:t>
          </a:r>
          <a:endParaRPr lang="en-US" sz="2800" dirty="0" smtClean="0"/>
        </a:p>
        <a:p>
          <a:pPr algn="l"/>
          <a:r>
            <a:rPr lang="en-US" sz="2800" dirty="0" smtClean="0"/>
            <a:t>-  </a:t>
          </a:r>
          <a:r>
            <a:rPr lang="en-US" sz="2800" dirty="0" err="1" smtClean="0"/>
            <a:t>Perumahan</a:t>
          </a:r>
          <a:endParaRPr lang="en-US" sz="2800" dirty="0" smtClean="0"/>
        </a:p>
        <a:p>
          <a:pPr algn="l"/>
          <a:r>
            <a:rPr lang="en-US" sz="2800" dirty="0" smtClean="0"/>
            <a:t>-  </a:t>
          </a:r>
          <a:r>
            <a:rPr lang="en-US" sz="2800" dirty="0" err="1" smtClean="0"/>
            <a:t>Transportasi</a:t>
          </a:r>
          <a:endParaRPr lang="en-US" sz="2800" dirty="0"/>
        </a:p>
      </dgm:t>
    </dgm:pt>
    <dgm:pt modelId="{82333DB2-FE67-4395-B476-5606684DE239}" type="sibTrans" cxnId="{351F36B9-0514-4B63-8E3C-FD52046F5279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9586F29C-B58C-45C8-83AD-E76F872B0446}" type="parTrans" cxnId="{351F36B9-0514-4B63-8E3C-FD52046F5279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2F95E920-7AB9-4300-B8B8-4DA6C2AFEC95}" type="pres">
      <dgm:prSet presAssocID="{F6D7FFE9-B582-4900-870C-F38E0C869FE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5596D3-7E0C-4E0C-9A30-3A0DBE9F31E9}" type="pres">
      <dgm:prSet presAssocID="{4E06CEC7-3CC1-4BEB-9602-017580812BAC}" presName="node" presStyleLbl="node1" presStyleIdx="0" presStyleCnt="2" custScaleX="100633" custScaleY="174309" custLinFactNeighborX="-28" custLinFactNeighborY="-5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7ED5A-1BD5-4C6F-8394-C8E66BD12F8A}" type="pres">
      <dgm:prSet presAssocID="{A8C778E0-73B8-42C6-A83D-600ECDB297F8}" presName="sibTrans" presStyleCnt="0"/>
      <dgm:spPr/>
      <dgm:t>
        <a:bodyPr/>
        <a:lstStyle/>
        <a:p>
          <a:endParaRPr lang="en-US"/>
        </a:p>
      </dgm:t>
    </dgm:pt>
    <dgm:pt modelId="{B5D87F65-B099-47AB-946F-6F3FA4EF010B}" type="pres">
      <dgm:prSet presAssocID="{20D850A3-7FBB-4E64-B16C-7D97CE068F79}" presName="node" presStyleLbl="node1" presStyleIdx="1" presStyleCnt="2" custScaleX="112891" custScaleY="174396" custLinFactNeighborX="84" custLinFactNeighborY="-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3F3D61-894A-4A8A-9486-C050A8DD5210}" srcId="{F6D7FFE9-B582-4900-870C-F38E0C869FEC}" destId="{4E06CEC7-3CC1-4BEB-9602-017580812BAC}" srcOrd="0" destOrd="0" parTransId="{57B0D2BB-1B4E-47E6-A4B8-2C786AD72332}" sibTransId="{A8C778E0-73B8-42C6-A83D-600ECDB297F8}"/>
    <dgm:cxn modelId="{351F36B9-0514-4B63-8E3C-FD52046F5279}" srcId="{F6D7FFE9-B582-4900-870C-F38E0C869FEC}" destId="{20D850A3-7FBB-4E64-B16C-7D97CE068F79}" srcOrd="1" destOrd="0" parTransId="{9586F29C-B58C-45C8-83AD-E76F872B0446}" sibTransId="{82333DB2-FE67-4395-B476-5606684DE239}"/>
    <dgm:cxn modelId="{C8482FAD-BB16-460D-A97A-400B468DC652}" type="presOf" srcId="{F6D7FFE9-B582-4900-870C-F38E0C869FEC}" destId="{2F95E920-7AB9-4300-B8B8-4DA6C2AFEC95}" srcOrd="0" destOrd="0" presId="urn:microsoft.com/office/officeart/2005/8/layout/default"/>
    <dgm:cxn modelId="{FF18D51A-3B72-4A2C-9C33-32D2EB7C44E4}" type="presOf" srcId="{4E06CEC7-3CC1-4BEB-9602-017580812BAC}" destId="{5B5596D3-7E0C-4E0C-9A30-3A0DBE9F31E9}" srcOrd="0" destOrd="0" presId="urn:microsoft.com/office/officeart/2005/8/layout/default"/>
    <dgm:cxn modelId="{81B3B88E-2870-4DD1-9380-0C4809B2ED2E}" type="presOf" srcId="{20D850A3-7FBB-4E64-B16C-7D97CE068F79}" destId="{B5D87F65-B099-47AB-946F-6F3FA4EF010B}" srcOrd="0" destOrd="0" presId="urn:microsoft.com/office/officeart/2005/8/layout/default"/>
    <dgm:cxn modelId="{940739C8-859F-4E47-B8A5-CA7754484638}" type="presParOf" srcId="{2F95E920-7AB9-4300-B8B8-4DA6C2AFEC95}" destId="{5B5596D3-7E0C-4E0C-9A30-3A0DBE9F31E9}" srcOrd="0" destOrd="0" presId="urn:microsoft.com/office/officeart/2005/8/layout/default"/>
    <dgm:cxn modelId="{523F81E7-8E3E-4B04-A8DF-1344B2A7DD73}" type="presParOf" srcId="{2F95E920-7AB9-4300-B8B8-4DA6C2AFEC95}" destId="{9C07ED5A-1BD5-4C6F-8394-C8E66BD12F8A}" srcOrd="1" destOrd="0" presId="urn:microsoft.com/office/officeart/2005/8/layout/default"/>
    <dgm:cxn modelId="{B931D81D-9F34-411A-A177-8B6C983FD853}" type="presParOf" srcId="{2F95E920-7AB9-4300-B8B8-4DA6C2AFEC95}" destId="{B5D87F65-B099-47AB-946F-6F3FA4EF010B}" srcOrd="2" destOrd="0" presId="urn:microsoft.com/office/officeart/2005/8/layout/default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5596D3-7E0C-4E0C-9A30-3A0DBE9F31E9}">
      <dsp:nvSpPr>
        <dsp:cNvPr id="0" name=""/>
        <dsp:cNvSpPr/>
      </dsp:nvSpPr>
      <dsp:spPr>
        <a:xfrm>
          <a:off x="294705" y="1008"/>
          <a:ext cx="3456756" cy="20740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>
              <a:solidFill>
                <a:srgbClr val="C00000"/>
              </a:solidFill>
            </a:rPr>
            <a:t>Semua perancangan diawali dengan pendefinisian kebutuhan yang jelas</a:t>
          </a:r>
          <a:endParaRPr lang="en-US" sz="2600" kern="1200">
            <a:solidFill>
              <a:srgbClr val="C00000"/>
            </a:solidFill>
          </a:endParaRPr>
        </a:p>
      </dsp:txBody>
      <dsp:txXfrm>
        <a:off x="294705" y="1008"/>
        <a:ext cx="3456756" cy="2074053"/>
      </dsp:txXfrm>
    </dsp:sp>
    <dsp:sp modelId="{B5D87F65-B099-47AB-946F-6F3FA4EF010B}">
      <dsp:nvSpPr>
        <dsp:cNvPr id="0" name=""/>
        <dsp:cNvSpPr/>
      </dsp:nvSpPr>
      <dsp:spPr>
        <a:xfrm>
          <a:off x="4097137" y="1008"/>
          <a:ext cx="3456756" cy="20740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>
              <a:solidFill>
                <a:srgbClr val="C00000"/>
              </a:solidFill>
            </a:rPr>
            <a:t>Semua rancangan dihasilkan dari respon kreatif atas kebutuhan yang terdefinisi jelas</a:t>
          </a:r>
          <a:endParaRPr lang="en-US" sz="2600" kern="1200">
            <a:solidFill>
              <a:srgbClr val="C00000"/>
            </a:solidFill>
          </a:endParaRPr>
        </a:p>
      </dsp:txBody>
      <dsp:txXfrm>
        <a:off x="4097137" y="1008"/>
        <a:ext cx="3456756" cy="2074053"/>
      </dsp:txXfrm>
    </dsp:sp>
    <dsp:sp modelId="{AAE37A96-C4F4-42B1-B79D-303F5DC01E2F}">
      <dsp:nvSpPr>
        <dsp:cNvPr id="0" name=""/>
        <dsp:cNvSpPr/>
      </dsp:nvSpPr>
      <dsp:spPr>
        <a:xfrm>
          <a:off x="2195921" y="2420737"/>
          <a:ext cx="3456756" cy="20740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>
              <a:solidFill>
                <a:srgbClr val="C00000"/>
              </a:solidFill>
            </a:rPr>
            <a:t>Semua rancangan menghasilkan sistem, produk atau proyek yang memenuhi kebutuhan</a:t>
          </a:r>
          <a:endParaRPr lang="en-US" sz="2600" kern="1200">
            <a:solidFill>
              <a:srgbClr val="C00000"/>
            </a:solidFill>
          </a:endParaRPr>
        </a:p>
      </dsp:txBody>
      <dsp:txXfrm>
        <a:off x="2195921" y="2420737"/>
        <a:ext cx="3456756" cy="2074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572000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6248400" y="4572000"/>
            <a:ext cx="2895600" cy="2286000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 userDrawn="1"/>
        </p:nvSpPr>
        <p:spPr>
          <a:xfrm>
            <a:off x="5715000" y="0"/>
            <a:ext cx="3429000" cy="4648200"/>
          </a:xfrm>
          <a:prstGeom prst="rect">
            <a:avLst/>
          </a:prstGeom>
          <a:solidFill>
            <a:srgbClr val="0000D7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5334000" y="0"/>
            <a:ext cx="3429000" cy="4648200"/>
          </a:xfrm>
          <a:prstGeom prst="rect">
            <a:avLst/>
          </a:prstGeom>
          <a:solidFill>
            <a:srgbClr val="0000CD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4953000" y="0"/>
            <a:ext cx="3429000" cy="4648200"/>
          </a:xfrm>
          <a:prstGeom prst="rect">
            <a:avLst/>
          </a:prstGeom>
          <a:solidFill>
            <a:srgbClr val="0000C3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4419600" y="0"/>
            <a:ext cx="3429000" cy="4648200"/>
          </a:xfrm>
          <a:prstGeom prst="rect">
            <a:avLst/>
          </a:prstGeom>
          <a:solidFill>
            <a:srgbClr val="0000B9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3657600" y="0"/>
            <a:ext cx="3429000" cy="4648200"/>
          </a:xfrm>
          <a:prstGeom prst="rect">
            <a:avLst/>
          </a:prstGeom>
          <a:solidFill>
            <a:srgbClr val="0000AF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2590800" y="0"/>
            <a:ext cx="3429000" cy="4648200"/>
          </a:xfrm>
          <a:prstGeom prst="rect">
            <a:avLst/>
          </a:prstGeom>
          <a:solidFill>
            <a:srgbClr val="0000A5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1371600" y="0"/>
            <a:ext cx="3429000" cy="4648200"/>
          </a:xfrm>
          <a:prstGeom prst="rect">
            <a:avLst/>
          </a:prstGeom>
          <a:solidFill>
            <a:srgbClr val="000096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429000" cy="4648200"/>
          </a:xfrm>
          <a:prstGeom prst="rect">
            <a:avLst/>
          </a:prstGeom>
          <a:solidFill>
            <a:srgbClr val="00008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Flowchart: Alternate Process 28"/>
          <p:cNvSpPr/>
          <p:nvPr userDrawn="1"/>
        </p:nvSpPr>
        <p:spPr>
          <a:xfrm>
            <a:off x="0" y="152400"/>
            <a:ext cx="685800" cy="5791200"/>
          </a:xfrm>
          <a:prstGeom prst="flowChartAlternateProcess">
            <a:avLst/>
          </a:prstGeom>
          <a:solidFill>
            <a:schemeClr val="tx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248400"/>
            <a:ext cx="91440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00"/>
                </a:solidFill>
              </a:defRPr>
            </a:lvl1pPr>
          </a:lstStyle>
          <a:p>
            <a:fld id="{4C1B3FE0-538F-4EF2-B6D6-DD67FE6CCDD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487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rgbClr val="FFFF00"/>
                </a:solidFill>
              </a:defRPr>
            </a:lvl1pPr>
          </a:lstStyle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ENGINEERING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288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endParaRPr lang="en-US" sz="2000" dirty="0" smtClean="0"/>
          </a:p>
          <a:p>
            <a:r>
              <a:rPr lang="en-US" sz="2000" dirty="0" err="1" smtClean="0"/>
              <a:t>Fakultas</a:t>
            </a:r>
            <a:r>
              <a:rPr lang="en-US" sz="2000" dirty="0" smtClean="0"/>
              <a:t> </a:t>
            </a:r>
            <a:r>
              <a:rPr lang="en-US" sz="2000" dirty="0" err="1" smtClean="0"/>
              <a:t>Teknik</a:t>
            </a:r>
            <a:r>
              <a:rPr lang="en-US" sz="2000" dirty="0" smtClean="0"/>
              <a:t> </a:t>
            </a:r>
            <a:r>
              <a:rPr lang="en-US" sz="2000" dirty="0" err="1" smtClean="0"/>
              <a:t>Universitas</a:t>
            </a:r>
            <a:r>
              <a:rPr lang="en-US" sz="2000" dirty="0" smtClean="0"/>
              <a:t> </a:t>
            </a:r>
            <a:r>
              <a:rPr lang="en-US" sz="2000" dirty="0" err="1" smtClean="0"/>
              <a:t>Esa</a:t>
            </a:r>
            <a:r>
              <a:rPr lang="en-US" sz="2000" dirty="0" smtClean="0"/>
              <a:t> </a:t>
            </a:r>
            <a:r>
              <a:rPr lang="en-US" sz="2000" dirty="0" err="1" smtClean="0"/>
              <a:t>Unggul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914400" y="1828800"/>
          <a:ext cx="68580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Up Arrow Callout 5"/>
          <p:cNvSpPr/>
          <p:nvPr/>
        </p:nvSpPr>
        <p:spPr>
          <a:xfrm>
            <a:off x="1981200" y="5562600"/>
            <a:ext cx="4343400" cy="8382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58674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TEKNOLOGI 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House of Quality</a:t>
            </a:r>
            <a:endParaRPr lang="en-US" i="1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8153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Pendekatan </a:t>
            </a:r>
            <a:r>
              <a:rPr lang="en-US" i="1" smtClean="0"/>
              <a:t>Concurret Engineering</a:t>
            </a:r>
            <a:endParaRPr lang="en-US" i="1"/>
          </a:p>
        </p:txBody>
      </p:sp>
      <p:pic>
        <p:nvPicPr>
          <p:cNvPr id="4" name="Picture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1600200"/>
            <a:ext cx="7086600" cy="47244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Ilustrasi</a:t>
            </a:r>
            <a:endParaRPr lang="en-US"/>
          </a:p>
        </p:txBody>
      </p:sp>
      <p:pic>
        <p:nvPicPr>
          <p:cNvPr id="3" name="Picture 2" descr="de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828800"/>
            <a:ext cx="3810000" cy="2209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05400" y="1828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Dell Computer</a:t>
            </a:r>
            <a:endParaRPr lang="en-US" sz="2800"/>
          </a:p>
        </p:txBody>
      </p:sp>
      <p:pic>
        <p:nvPicPr>
          <p:cNvPr id="5" name="Picture 4" descr="auto-2000_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3733800"/>
            <a:ext cx="3810000" cy="259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50292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Toyota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362200"/>
            <a:ext cx="6905352" cy="1754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TERIMAKASIH DAN </a:t>
            </a:r>
          </a:p>
          <a:p>
            <a:pPr algn="ctr"/>
            <a:r>
              <a:rPr lang="en-US" sz="5400" b="1" cap="all" spc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MARI KITA DISKUSIKAN</a:t>
            </a:r>
            <a:endParaRPr lang="en-US" sz="54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Pendahuluan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i="1" dirty="0" smtClean="0"/>
              <a:t>engineering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(</a:t>
            </a:r>
            <a:r>
              <a:rPr lang="en-US" i="1" dirty="0" smtClean="0"/>
              <a:t>design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rancangannya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i="1" dirty="0" smtClean="0"/>
              <a:t>engineering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Wilayah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engineering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endParaRPr lang="en-US" dirty="0" smtClean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rancangannya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228600" y="1600200"/>
            <a:ext cx="7391400" cy="472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Sistem Terintegrasi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10000" y="1905000"/>
            <a:ext cx="1981200" cy="9906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/>
              <a:t>MANUSIA</a:t>
            </a:r>
            <a:endParaRPr lang="en-US" sz="2800" b="1"/>
          </a:p>
        </p:txBody>
      </p:sp>
      <p:sp>
        <p:nvSpPr>
          <p:cNvPr id="6" name="Rectangle 5"/>
          <p:cNvSpPr/>
          <p:nvPr/>
        </p:nvSpPr>
        <p:spPr>
          <a:xfrm>
            <a:off x="3886200" y="3505200"/>
            <a:ext cx="2057400" cy="91440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/>
              <a:t>MESIN</a:t>
            </a:r>
            <a:endParaRPr lang="en-US" sz="2400" b="1"/>
          </a:p>
        </p:txBody>
      </p:sp>
      <p:sp>
        <p:nvSpPr>
          <p:cNvPr id="7" name="Rectangle 6"/>
          <p:cNvSpPr/>
          <p:nvPr/>
        </p:nvSpPr>
        <p:spPr>
          <a:xfrm>
            <a:off x="1219200" y="3505200"/>
            <a:ext cx="2057400" cy="9144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/>
              <a:t>MATERIAL</a:t>
            </a:r>
            <a:endParaRPr lang="en-US" sz="2400" b="1"/>
          </a:p>
        </p:txBody>
      </p:sp>
      <p:sp>
        <p:nvSpPr>
          <p:cNvPr id="8" name="Rectangle 7"/>
          <p:cNvSpPr/>
          <p:nvPr/>
        </p:nvSpPr>
        <p:spPr>
          <a:xfrm>
            <a:off x="1219200" y="2362200"/>
            <a:ext cx="20574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/>
              <a:t>INFORMASI</a:t>
            </a:r>
            <a:endParaRPr lang="en-US" sz="2400" b="1"/>
          </a:p>
        </p:txBody>
      </p:sp>
      <p:sp>
        <p:nvSpPr>
          <p:cNvPr id="9" name="Rectangle 8"/>
          <p:cNvSpPr/>
          <p:nvPr/>
        </p:nvSpPr>
        <p:spPr>
          <a:xfrm>
            <a:off x="1219200" y="4648200"/>
            <a:ext cx="2057400" cy="914400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/>
              <a:t>ENERGI</a:t>
            </a:r>
            <a:endParaRPr lang="en-US" sz="2400" b="1"/>
          </a:p>
        </p:txBody>
      </p:sp>
      <p:sp>
        <p:nvSpPr>
          <p:cNvPr id="10" name="Pentagon 9"/>
          <p:cNvSpPr/>
          <p:nvPr/>
        </p:nvSpPr>
        <p:spPr>
          <a:xfrm>
            <a:off x="1981200" y="2209800"/>
            <a:ext cx="2209800" cy="3581400"/>
          </a:xfrm>
          <a:prstGeom prst="homePlate">
            <a:avLst/>
          </a:prstGeom>
          <a:solidFill>
            <a:schemeClr val="accent3">
              <a:lumMod val="60000"/>
              <a:lumOff val="40000"/>
              <a:alpha val="3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267200" y="2819400"/>
            <a:ext cx="1219200" cy="53340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2490524">
            <a:off x="3200400" y="2667000"/>
            <a:ext cx="1219200" cy="53340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9373711">
            <a:off x="5295269" y="2675959"/>
            <a:ext cx="1219200" cy="53340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entagon 15"/>
          <p:cNvSpPr/>
          <p:nvPr/>
        </p:nvSpPr>
        <p:spPr>
          <a:xfrm>
            <a:off x="6629400" y="3200400"/>
            <a:ext cx="1828800" cy="1676400"/>
          </a:xfrm>
          <a:prstGeom prst="homePlate">
            <a:avLst/>
          </a:prstGeom>
          <a:solidFill>
            <a:srgbClr val="92D050">
              <a:alpha val="63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5400000">
            <a:off x="8079432" y="3731568"/>
            <a:ext cx="1371600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FFFF00"/>
                </a:solidFill>
              </a:rPr>
              <a:t>VALUES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67600" y="28194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Efisiensi</a:t>
            </a:r>
            <a:endParaRPr lang="en-US" sz="2000"/>
          </a:p>
        </p:txBody>
      </p:sp>
      <p:sp>
        <p:nvSpPr>
          <p:cNvPr id="19" name="TextBox 18"/>
          <p:cNvSpPr txBox="1"/>
          <p:nvPr/>
        </p:nvSpPr>
        <p:spPr>
          <a:xfrm>
            <a:off x="7239000" y="24384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Produktivitas</a:t>
            </a:r>
            <a:endParaRPr lang="en-US" sz="2000"/>
          </a:p>
        </p:txBody>
      </p:sp>
      <p:sp>
        <p:nvSpPr>
          <p:cNvPr id="20" name="TextBox 19"/>
          <p:cNvSpPr txBox="1"/>
          <p:nvPr/>
        </p:nvSpPr>
        <p:spPr>
          <a:xfrm>
            <a:off x="7467600" y="50292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Kualitas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Kerangka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Berpikir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Sistem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72158" y="1676400"/>
            <a:ext cx="5614442" cy="480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799" y="1752600"/>
            <a:ext cx="333894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Perancangan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6172200" cy="4525963"/>
          </a:xfrm>
        </p:spPr>
        <p:txBody>
          <a:bodyPr>
            <a:normAutofit/>
          </a:bodyPr>
          <a:lstStyle/>
          <a:p>
            <a:r>
              <a:rPr lang="en-US" smtClean="0"/>
              <a:t>Merancang (</a:t>
            </a:r>
            <a:r>
              <a:rPr lang="en-US" i="1" smtClean="0"/>
              <a:t>designing</a:t>
            </a:r>
            <a:r>
              <a:rPr lang="en-US" smtClean="0"/>
              <a:t>) adalah kegiatan manusia sejak dulu:</a:t>
            </a:r>
          </a:p>
          <a:p>
            <a:pPr lvl="1"/>
            <a:r>
              <a:rPr lang="en-US" smtClean="0"/>
              <a:t>Membuat alat bantu pertanian, senjata, tempat tinggal, dll adalah kegiatan merancang</a:t>
            </a:r>
          </a:p>
          <a:p>
            <a:r>
              <a:rPr lang="en-US" smtClean="0"/>
              <a:t>Pada jaman industri kerajinan, merancang dan membuat merupakan satu kegiatan</a:t>
            </a:r>
          </a:p>
          <a:p>
            <a:pPr lvl="1"/>
            <a:r>
              <a:rPr lang="en-US" smtClean="0"/>
              <a:t>Merancang tidak secara formal membuat gambar, spesifikasi, terlebih dahulu</a:t>
            </a:r>
          </a:p>
          <a:p>
            <a:endParaRPr lang="en-US" smtClean="0"/>
          </a:p>
          <a:p>
            <a:pPr>
              <a:buNone/>
            </a:pPr>
            <a:endParaRPr lang="en-US"/>
          </a:p>
        </p:txBody>
      </p:sp>
      <p:pic>
        <p:nvPicPr>
          <p:cNvPr id="1026" name="Picture 2" descr="http://dontgetburnedblog.com/wp-content/uploads/2010/12/Thinking-Ma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666999"/>
            <a:ext cx="1981200" cy="2362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Perancangan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600200"/>
            <a:ext cx="6324600" cy="4525963"/>
          </a:xfrm>
        </p:spPr>
        <p:txBody>
          <a:bodyPr>
            <a:normAutofit fontScale="92500"/>
          </a:bodyPr>
          <a:lstStyle/>
          <a:p>
            <a:r>
              <a:rPr lang="en-US" smtClean="0"/>
              <a:t>Semua kegiatan perancangan bermula dari kebutuhan manusia</a:t>
            </a:r>
          </a:p>
          <a:p>
            <a:endParaRPr lang="en-US" smtClean="0"/>
          </a:p>
          <a:p>
            <a:r>
              <a:rPr lang="en-US" smtClean="0"/>
              <a:t>Kebutuhan manusia muncul dari masalah yang dihadapinya atau dorongan untuk mendapatkan kehidupan yang lebih aman, sehat, mudah, nyaman.</a:t>
            </a:r>
          </a:p>
          <a:p>
            <a:endParaRPr lang="en-US" smtClean="0"/>
          </a:p>
          <a:p>
            <a:r>
              <a:rPr lang="en-US" smtClean="0"/>
              <a:t>Disiplin </a:t>
            </a:r>
            <a:r>
              <a:rPr lang="en-US" i="1" smtClean="0"/>
              <a:t>engineering</a:t>
            </a:r>
            <a:r>
              <a:rPr lang="en-US" smtClean="0"/>
              <a:t> merancang dengan memanfaatkan sains dan matematika</a:t>
            </a:r>
          </a:p>
          <a:p>
            <a:endParaRPr lang="en-US" smtClean="0"/>
          </a:p>
        </p:txBody>
      </p:sp>
      <p:pic>
        <p:nvPicPr>
          <p:cNvPr id="4" name="Picture 2" descr="http://dontgetburnedblog.com/wp-content/uploads/2010/12/Thinking-Ma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2667000"/>
            <a:ext cx="1981200" cy="2362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Pengertian Perancangan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Merriam Webster mendefinisikan </a:t>
            </a:r>
            <a:r>
              <a:rPr lang="en-US" i="1" smtClean="0"/>
              <a:t>design</a:t>
            </a:r>
            <a:r>
              <a:rPr lang="en-US" smtClean="0"/>
              <a:t> sebagai:</a:t>
            </a:r>
          </a:p>
          <a:p>
            <a:pPr lvl="1"/>
            <a:r>
              <a:rPr lang="en-US" i="1" smtClean="0">
                <a:solidFill>
                  <a:srgbClr val="FFFF00"/>
                </a:solidFill>
              </a:rPr>
              <a:t>To create, fashion, execute, or construct  according to a plan </a:t>
            </a:r>
          </a:p>
          <a:p>
            <a:pPr lvl="1">
              <a:buNone/>
            </a:pPr>
            <a:endParaRPr lang="en-US" smtClean="0"/>
          </a:p>
          <a:p>
            <a:r>
              <a:rPr lang="en-US" smtClean="0"/>
              <a:t>Menurut ABET (Accreditation Board for Engineering and Technology Accreditation), </a:t>
            </a:r>
            <a:r>
              <a:rPr lang="en-US" i="1" smtClean="0"/>
              <a:t>design</a:t>
            </a:r>
            <a:r>
              <a:rPr lang="en-US" smtClean="0"/>
              <a:t> pada disiplin </a:t>
            </a:r>
            <a:r>
              <a:rPr lang="en-US" i="1" smtClean="0"/>
              <a:t>engineering</a:t>
            </a:r>
            <a:r>
              <a:rPr lang="en-US" smtClean="0"/>
              <a:t> didefinisikan sebagai :</a:t>
            </a:r>
          </a:p>
          <a:p>
            <a:pPr lvl="1"/>
            <a:r>
              <a:rPr lang="en-US" i="1" smtClean="0">
                <a:solidFill>
                  <a:srgbClr val="FFFF00"/>
                </a:solidFill>
              </a:rPr>
              <a:t>The  systematic and creative application of scientific and mathematical principles to practical ends such as the design, manufacture and operation of efficient and economical structures, machines, processes, and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Tahapan Dasar dalam Perancangan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209800" y="1981200"/>
            <a:ext cx="2667000" cy="76200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</a:rPr>
              <a:t>Eksplorasi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0" y="3124200"/>
            <a:ext cx="2514600" cy="76200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</a:rPr>
              <a:t>Pembangkitan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09800" y="4343400"/>
            <a:ext cx="2667000" cy="76200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</a:rPr>
              <a:t>Evaluasi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09800" y="5562600"/>
            <a:ext cx="2667000" cy="76200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</a:rPr>
              <a:t>Komunikasi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7800" y="1752600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Memahami kebutuhan, merumuskan masalah, mempelajari batasan-batasan</a:t>
            </a:r>
            <a:endParaRPr lang="en-US" sz="2000"/>
          </a:p>
        </p:txBody>
      </p:sp>
      <p:cxnSp>
        <p:nvCxnSpPr>
          <p:cNvPr id="19" name="Elbow Connector 18"/>
          <p:cNvCxnSpPr>
            <a:stCxn id="8" idx="1"/>
            <a:endCxn id="6" idx="1"/>
          </p:cNvCxnSpPr>
          <p:nvPr/>
        </p:nvCxnSpPr>
        <p:spPr>
          <a:xfrm rot="10800000" flipH="1">
            <a:off x="2209800" y="3505200"/>
            <a:ext cx="76200" cy="1219200"/>
          </a:xfrm>
          <a:prstGeom prst="bentConnector3">
            <a:avLst>
              <a:gd name="adj1" fmla="val -521540"/>
            </a:avLst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6" idx="0"/>
          </p:cNvCxnSpPr>
          <p:nvPr/>
        </p:nvCxnSpPr>
        <p:spPr>
          <a:xfrm rot="5400000">
            <a:off x="3352800" y="2933700"/>
            <a:ext cx="381000" cy="1588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2"/>
            <a:endCxn id="8" idx="0"/>
          </p:cNvCxnSpPr>
          <p:nvPr/>
        </p:nvCxnSpPr>
        <p:spPr>
          <a:xfrm rot="5400000">
            <a:off x="3314700" y="4114800"/>
            <a:ext cx="457200" cy="1588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2"/>
            <a:endCxn id="9" idx="0"/>
          </p:cNvCxnSpPr>
          <p:nvPr/>
        </p:nvCxnSpPr>
        <p:spPr>
          <a:xfrm rot="5400000">
            <a:off x="3314700" y="5334000"/>
            <a:ext cx="457200" cy="1588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3315494" y="1789906"/>
            <a:ext cx="381000" cy="1588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315494" y="6438106"/>
            <a:ext cx="381000" cy="1588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57800" y="30480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Membangkitkan alternatif-alternatif solusi/rancangan</a:t>
            </a:r>
            <a:endParaRPr lang="en-US" sz="2000"/>
          </a:p>
        </p:txBody>
      </p:sp>
      <p:sp>
        <p:nvSpPr>
          <p:cNvPr id="38" name="TextBox 37"/>
          <p:cNvSpPr txBox="1"/>
          <p:nvPr/>
        </p:nvSpPr>
        <p:spPr>
          <a:xfrm>
            <a:off x="5257800" y="44958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Memilih alternatif terbaik</a:t>
            </a:r>
            <a:endParaRPr lang="en-US" sz="2000"/>
          </a:p>
        </p:txBody>
      </p:sp>
      <p:sp>
        <p:nvSpPr>
          <p:cNvPr id="39" name="TextBox 38"/>
          <p:cNvSpPr txBox="1"/>
          <p:nvPr/>
        </p:nvSpPr>
        <p:spPr>
          <a:xfrm>
            <a:off x="5257800" y="54864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Mendokumentasikan hasil rancangan dan mengkomunikasikan ke pembuat</a:t>
            </a:r>
            <a:endParaRPr lang="en-US" sz="2000"/>
          </a:p>
        </p:txBody>
      </p:sp>
      <p:sp>
        <p:nvSpPr>
          <p:cNvPr id="17" name="TextBox 16"/>
          <p:cNvSpPr txBox="1"/>
          <p:nvPr/>
        </p:nvSpPr>
        <p:spPr>
          <a:xfrm>
            <a:off x="381000" y="3352800"/>
            <a:ext cx="1219200" cy="40011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ANALISIS</a:t>
            </a:r>
            <a:endParaRPr lang="en-US" sz="2000" b="1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3962400"/>
            <a:ext cx="1219200" cy="40011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SINTESIS</a:t>
            </a:r>
            <a:endParaRPr lang="en-US" sz="2000" b="1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4724400"/>
            <a:ext cx="1905000" cy="7078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effectLst>
            <a:softEdge rad="317500"/>
          </a:effectLst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PENGAMBILAN KEPUTUSAN</a:t>
            </a:r>
            <a:endParaRPr lang="en-US" sz="2000" b="1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7" grpId="0"/>
      <p:bldP spid="38" grpId="0"/>
      <p:bldP spid="39" grpId="0"/>
      <p:bldP spid="17" grpId="0" animBg="1"/>
      <p:bldP spid="18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Prinsip Dasar Perancangan</a:t>
            </a:r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609600" y="1828800"/>
          <a:ext cx="7848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</TotalTime>
  <Words>352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ENGINEERING PROCESS</vt:lpstr>
      <vt:lpstr>Pendahuluan</vt:lpstr>
      <vt:lpstr>Sistem Terintegrasi</vt:lpstr>
      <vt:lpstr>Kerangka Berpikir Sistem</vt:lpstr>
      <vt:lpstr>Perancangan</vt:lpstr>
      <vt:lpstr>Perancangan</vt:lpstr>
      <vt:lpstr>Pengertian Perancangan</vt:lpstr>
      <vt:lpstr>Tahapan Dasar dalam Perancangan</vt:lpstr>
      <vt:lpstr>Prinsip Dasar Perancangan</vt:lpstr>
      <vt:lpstr>Hasil rancangan</vt:lpstr>
      <vt:lpstr>House of Quality</vt:lpstr>
      <vt:lpstr>Pendekatan Concurret Engineering</vt:lpstr>
      <vt:lpstr>Ilustrasi</vt:lpstr>
      <vt:lpstr>Slide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 Samadhi</dc:creator>
  <cp:lastModifiedBy>Nofi</cp:lastModifiedBy>
  <cp:revision>70</cp:revision>
  <dcterms:created xsi:type="dcterms:W3CDTF">2011-02-15T14:04:51Z</dcterms:created>
  <dcterms:modified xsi:type="dcterms:W3CDTF">2012-11-26T06:21:01Z</dcterms:modified>
</cp:coreProperties>
</file>