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6" r:id="rId2"/>
    <p:sldId id="277" r:id="rId3"/>
    <p:sldId id="278" r:id="rId4"/>
    <p:sldId id="279" r:id="rId5"/>
    <p:sldId id="281" r:id="rId6"/>
    <p:sldId id="284" r:id="rId7"/>
    <p:sldId id="283" r:id="rId8"/>
    <p:sldId id="282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28/05/2018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56100" y="620688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3056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STRES DAN KESELAMATAN </a:t>
            </a:r>
            <a:r>
              <a:rPr lang="en-US" sz="2000" b="1" dirty="0" smtClean="0"/>
              <a:t>KERJA</a:t>
            </a:r>
            <a:endParaRPr lang="id-ID" sz="2000" dirty="0"/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leader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54" y="1804322"/>
            <a:ext cx="3192289" cy="22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Autofit/>
          </a:bodyPr>
          <a:lstStyle/>
          <a:p>
            <a:r>
              <a:rPr lang="en-US" sz="2400" dirty="0" smtClean="0"/>
              <a:t>Model stress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9694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504" y="6400800"/>
            <a:ext cx="8640960" cy="2685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r>
              <a:rPr lang="en-US" sz="2400" i="1" dirty="0" smtClean="0"/>
              <a:t>1. </a:t>
            </a:r>
            <a:r>
              <a:rPr lang="en-US" sz="2400" i="1" dirty="0" err="1" smtClean="0"/>
              <a:t>Faktor-faktor</a:t>
            </a:r>
            <a:r>
              <a:rPr lang="en-US" sz="2400" i="1" dirty="0" smtClean="0"/>
              <a:t> </a:t>
            </a:r>
            <a:r>
              <a:rPr lang="en-US" sz="2400" i="1" dirty="0" err="1"/>
              <a:t>Intrinsik</a:t>
            </a:r>
            <a:r>
              <a:rPr lang="en-US" sz="2400" i="1" dirty="0"/>
              <a:t> </a:t>
            </a:r>
            <a:r>
              <a:rPr lang="en-US" sz="2400" i="1" dirty="0" err="1"/>
              <a:t>dalam</a:t>
            </a:r>
            <a:r>
              <a:rPr lang="en-US" sz="2400" i="1" dirty="0"/>
              <a:t> </a:t>
            </a:r>
            <a:r>
              <a:rPr lang="en-US" sz="2400" i="1" dirty="0" err="1" smtClean="0"/>
              <a:t>Pekerjaan</a:t>
            </a:r>
            <a:endParaRPr lang="en-US" sz="2400" i="1" dirty="0" smtClean="0"/>
          </a:p>
          <a:p>
            <a:pPr marL="393192" lvl="1" indent="0">
              <a:buNone/>
            </a:pPr>
            <a:endParaRPr lang="en-US" sz="2400" dirty="0"/>
          </a:p>
          <a:p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.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: </a:t>
            </a:r>
            <a:r>
              <a:rPr lang="en-US" sz="2800" dirty="0" err="1"/>
              <a:t>bising</a:t>
            </a:r>
            <a:r>
              <a:rPr lang="en-US" sz="2800" dirty="0"/>
              <a:t>, </a:t>
            </a:r>
            <a:r>
              <a:rPr lang="en-US" sz="2800" dirty="0" err="1"/>
              <a:t>vibrasi</a:t>
            </a:r>
            <a:r>
              <a:rPr lang="en-US" sz="2800" dirty="0"/>
              <a:t>, </a:t>
            </a:r>
            <a:r>
              <a:rPr lang="en-US" sz="2800" i="1" dirty="0"/>
              <a:t>hygiene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/>
              <a:t>faktor-faktor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men </a:t>
            </a:r>
            <a:r>
              <a:rPr lang="en-US" sz="2800" dirty="0" err="1"/>
              <a:t>cakup</a:t>
            </a:r>
            <a:r>
              <a:rPr lang="en-US" sz="2800" dirty="0"/>
              <a:t> : </a:t>
            </a:r>
            <a:r>
              <a:rPr lang="en-US" sz="2800" dirty="0" err="1"/>
              <a:t>kerja</a:t>
            </a:r>
            <a:r>
              <a:rPr lang="en-US" sz="2800" dirty="0"/>
              <a:t> shift/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malam</a:t>
            </a:r>
            <a:r>
              <a:rPr lang="en-US" sz="2800" dirty="0"/>
              <a:t>,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penghayatan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berbahaya</a:t>
            </a:r>
            <a:r>
              <a:rPr lang="en-US" sz="2800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>
                <a:effectLst/>
              </a:rPr>
              <a:t>Pembangkit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Stres</a:t>
            </a:r>
            <a:r>
              <a:rPr lang="en-US" sz="2800" dirty="0">
                <a:effectLst/>
              </a:rPr>
              <a:t> (Stressors</a:t>
            </a:r>
            <a:r>
              <a:rPr lang="en-US" sz="2800" dirty="0" smtClean="0">
                <a:effectLst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08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3100" dirty="0" smtClean="0"/>
              <a:t>2. </a:t>
            </a:r>
            <a:r>
              <a:rPr lang="en-US" sz="3100" i="1" dirty="0" err="1"/>
              <a:t>Peran</a:t>
            </a:r>
            <a:r>
              <a:rPr lang="en-US" sz="3100" i="1" dirty="0"/>
              <a:t> </a:t>
            </a:r>
            <a:r>
              <a:rPr lang="en-US" sz="3100" i="1" dirty="0" err="1"/>
              <a:t>individu</a:t>
            </a:r>
            <a:r>
              <a:rPr lang="en-US" sz="3100" i="1" dirty="0"/>
              <a:t> </a:t>
            </a:r>
            <a:r>
              <a:rPr lang="en-US" sz="3100" i="1" dirty="0" err="1"/>
              <a:t>dalam</a:t>
            </a:r>
            <a:r>
              <a:rPr lang="en-US" sz="3100" i="1" dirty="0"/>
              <a:t> </a:t>
            </a:r>
            <a:r>
              <a:rPr lang="en-US" sz="3100" i="1" dirty="0" err="1" smtClean="0"/>
              <a:t>organisasi</a:t>
            </a:r>
            <a:endParaRPr lang="en-US" sz="3100" dirty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atasannya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berfungsinya</a:t>
            </a:r>
            <a:r>
              <a:rPr lang="en-US" dirty="0"/>
              <a:t> (</a:t>
            </a:r>
            <a:r>
              <a:rPr lang="en-US" i="1" dirty="0"/>
              <a:t>dysfunction</a:t>
            </a:r>
            <a:r>
              <a:rPr lang="en-US" dirty="0"/>
              <a:t>) </a:t>
            </a:r>
            <a:r>
              <a:rPr lang="en-US" dirty="0" err="1"/>
              <a:t>peran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,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dibicarakan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ketaksaan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(</a:t>
            </a:r>
            <a:r>
              <a:rPr lang="en-US" i="1" dirty="0"/>
              <a:t>role </a:t>
            </a:r>
            <a:r>
              <a:rPr lang="en-US" i="1" dirty="0" err="1"/>
              <a:t>ambi</a:t>
            </a:r>
            <a:r>
              <a:rPr lang="en-US" i="1" dirty="0"/>
              <a:t> </a:t>
            </a:r>
            <a:r>
              <a:rPr lang="en-US" i="1" dirty="0" err="1"/>
              <a:t>guity</a:t>
            </a:r>
            <a:r>
              <a:rPr lang="en-US" dirty="0" smtClean="0"/>
              <a:t>).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Pembangkit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Stres</a:t>
            </a:r>
            <a:r>
              <a:rPr lang="en-US" sz="2800" dirty="0">
                <a:effectLst/>
              </a:rPr>
              <a:t> (Stressors)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8490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93192" lvl="1" indent="0">
              <a:buNone/>
            </a:pPr>
            <a:r>
              <a:rPr lang="en-US" sz="2800" dirty="0" smtClean="0"/>
              <a:t>3. </a:t>
            </a:r>
            <a:r>
              <a:rPr lang="en-US" sz="2800" i="1" dirty="0" err="1"/>
              <a:t>Pengembangan</a:t>
            </a:r>
            <a:r>
              <a:rPr lang="en-US" sz="2800" i="1" dirty="0"/>
              <a:t> </a:t>
            </a:r>
            <a:r>
              <a:rPr lang="en-US" sz="2800" i="1" dirty="0" err="1"/>
              <a:t>karier</a:t>
            </a:r>
            <a:r>
              <a:rPr lang="en-US" sz="2800" i="1" dirty="0"/>
              <a:t> (career develop </a:t>
            </a:r>
            <a:r>
              <a:rPr lang="en-US" sz="2800" i="1" dirty="0" err="1"/>
              <a:t>ment</a:t>
            </a:r>
            <a:r>
              <a:rPr lang="en-US" sz="2800" i="1" dirty="0" smtClean="0"/>
              <a:t>)</a:t>
            </a:r>
          </a:p>
          <a:p>
            <a:pPr lvl="1"/>
            <a:endParaRPr lang="en-US" sz="2800" dirty="0"/>
          </a:p>
          <a:p>
            <a:r>
              <a:rPr lang="en-US" sz="2800" dirty="0" err="1"/>
              <a:t>Everly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Girdano</a:t>
            </a:r>
            <a:r>
              <a:rPr lang="en-US" sz="2800" dirty="0"/>
              <a:t> </a:t>
            </a:r>
            <a:r>
              <a:rPr lang="en-US" sz="2800" dirty="0" err="1"/>
              <a:t>menganggap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timbulnya</a:t>
            </a:r>
            <a:r>
              <a:rPr lang="en-US" sz="2800" dirty="0"/>
              <a:t> </a:t>
            </a:r>
            <a:r>
              <a:rPr lang="en-US" sz="2800" dirty="0" err="1"/>
              <a:t>frustasi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(yang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reaksi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),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yang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</a:t>
            </a:r>
          </a:p>
          <a:p>
            <a:pPr marL="109728" lvl="0" indent="0">
              <a:buNone/>
            </a:pPr>
            <a:r>
              <a:rPr lang="en-US" sz="2800" dirty="0" smtClean="0"/>
              <a:t>   -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keteram</a:t>
            </a:r>
            <a:r>
              <a:rPr lang="en-US" sz="2800" dirty="0"/>
              <a:t> </a:t>
            </a:r>
            <a:r>
              <a:rPr lang="en-US" sz="2800" dirty="0" err="1" smtClean="0"/>
              <a:t>pilan</a:t>
            </a:r>
            <a:endParaRPr lang="en-US" sz="2800" dirty="0" smtClean="0"/>
          </a:p>
          <a:p>
            <a:pPr marL="109728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/>
              <a:t>sepenuhnya</a:t>
            </a:r>
            <a:endParaRPr lang="en-US" sz="2800" dirty="0" smtClean="0"/>
          </a:p>
          <a:p>
            <a:pPr marL="109728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</a:t>
            </a:r>
            <a:r>
              <a:rPr lang="en-US" sz="2800" dirty="0" smtClean="0"/>
              <a:t>yang</a:t>
            </a:r>
          </a:p>
          <a:p>
            <a:pPr marL="109728" indent="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baru</a:t>
            </a:r>
            <a:endParaRPr lang="en-US" sz="2800" dirty="0"/>
          </a:p>
          <a:p>
            <a:pPr marL="109728" lvl="0" indent="0">
              <a:buNone/>
            </a:pPr>
            <a:r>
              <a:rPr lang="en-US" sz="2800" dirty="0" smtClean="0"/>
              <a:t>   - </a:t>
            </a:r>
            <a:r>
              <a:rPr lang="en-US" sz="2800" dirty="0" err="1" smtClean="0"/>
              <a:t>Penyuluhan</a:t>
            </a:r>
            <a:r>
              <a:rPr lang="en-US" sz="2800" dirty="0" smtClean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memudahkan</a:t>
            </a:r>
            <a:r>
              <a:rPr lang="en-US" sz="2800" dirty="0" smtClean="0"/>
              <a:t> </a:t>
            </a:r>
          </a:p>
          <a:p>
            <a:pPr marL="109728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keputusan-keputusan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endParaRPr lang="en-US" sz="28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Pembangkit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Stres</a:t>
            </a:r>
            <a:r>
              <a:rPr lang="en-US" sz="2800" dirty="0">
                <a:effectLst/>
              </a:rPr>
              <a:t> (Stressors)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9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85000" lnSpcReduction="20000"/>
          </a:bodyPr>
          <a:lstStyle/>
          <a:p>
            <a:pPr marL="393192" lvl="1" indent="0">
              <a:buNone/>
            </a:pPr>
            <a:r>
              <a:rPr lang="en-US" sz="3300" dirty="0" smtClean="0"/>
              <a:t>4. </a:t>
            </a:r>
            <a:r>
              <a:rPr lang="en-US" sz="3300" i="1" dirty="0" err="1"/>
              <a:t>Hubungan</a:t>
            </a:r>
            <a:r>
              <a:rPr lang="en-US" sz="3300" i="1" dirty="0"/>
              <a:t> </a:t>
            </a:r>
            <a:r>
              <a:rPr lang="en-US" sz="3300" i="1" dirty="0" err="1"/>
              <a:t>dalam</a:t>
            </a:r>
            <a:r>
              <a:rPr lang="en-US" sz="3300" i="1" dirty="0"/>
              <a:t> </a:t>
            </a:r>
            <a:r>
              <a:rPr lang="en-US" sz="3300" i="1" dirty="0" err="1"/>
              <a:t>pekerjaan</a:t>
            </a:r>
            <a:endParaRPr lang="en-US" sz="3300" dirty="0"/>
          </a:p>
          <a:p>
            <a:pPr marL="109728" indent="0">
              <a:buNone/>
            </a:pPr>
            <a:endParaRPr lang="en-US" sz="3300" i="1" dirty="0"/>
          </a:p>
          <a:p>
            <a:pPr marL="109728" indent="0">
              <a:buNone/>
            </a:pP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/>
              <a:t>kerja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terungkap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gejala-gejala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percayaan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,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i="1" dirty="0"/>
              <a:t>support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minat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pemecahan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r>
              <a:rPr lang="en-US" sz="2800" dirty="0" err="1" smtClean="0"/>
              <a:t>Ketidakpercayaan</a:t>
            </a:r>
            <a:r>
              <a:rPr lang="en-US" sz="2800" dirty="0" smtClean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ketaksaan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 yang </a:t>
            </a:r>
            <a:r>
              <a:rPr lang="en-US" sz="2800" dirty="0" err="1"/>
              <a:t>tinggi</a:t>
            </a:r>
            <a:r>
              <a:rPr lang="en-US" sz="2800" dirty="0"/>
              <a:t>, yang </a:t>
            </a:r>
            <a:r>
              <a:rPr lang="en-US" sz="2800" dirty="0" err="1"/>
              <a:t>mengarah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ketegangan</a:t>
            </a:r>
            <a:r>
              <a:rPr lang="en-US" sz="2800" dirty="0"/>
              <a:t> </a:t>
            </a:r>
            <a:r>
              <a:rPr lang="en-US" sz="2800" dirty="0" err="1"/>
              <a:t>psikologikal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, </a:t>
            </a:r>
            <a:r>
              <a:rPr lang="en-US" sz="2800" dirty="0" err="1"/>
              <a:t>penurunan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rasa </a:t>
            </a:r>
            <a:r>
              <a:rPr lang="en-US" sz="2800" dirty="0" err="1"/>
              <a:t>diancam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atasan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rekan-rekan</a:t>
            </a:r>
            <a:r>
              <a:rPr lang="en-US" sz="2800" dirty="0"/>
              <a:t> </a:t>
            </a:r>
            <a:r>
              <a:rPr lang="en-US" sz="2800" dirty="0" err="1"/>
              <a:t>kerjanya</a:t>
            </a:r>
            <a:r>
              <a:rPr lang="en-US" sz="2800" dirty="0"/>
              <a:t> (Kahn, </a:t>
            </a:r>
            <a:r>
              <a:rPr lang="en-US" sz="2800" dirty="0" err="1"/>
              <a:t>dkk</a:t>
            </a:r>
            <a:r>
              <a:rPr lang="en-US" sz="2800" dirty="0"/>
              <a:t>, 1964).</a:t>
            </a:r>
          </a:p>
          <a:p>
            <a:r>
              <a:rPr lang="en-US" sz="2800" dirty="0"/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</a:rPr>
              <a:t>Pembangkit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Stres</a:t>
            </a:r>
            <a:r>
              <a:rPr lang="en-US" sz="3200" dirty="0">
                <a:effectLst/>
              </a:rPr>
              <a:t> (Stressors)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262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r>
              <a:rPr lang="en-US" sz="2400" i="1" dirty="0" smtClean="0"/>
              <a:t>5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Struktur</a:t>
            </a:r>
            <a:r>
              <a:rPr lang="en-US" sz="3200" i="1" dirty="0" smtClean="0"/>
              <a:t> </a:t>
            </a:r>
            <a:r>
              <a:rPr lang="en-US" sz="3200" i="1" dirty="0" err="1"/>
              <a:t>dan</a:t>
            </a:r>
            <a:r>
              <a:rPr lang="en-US" sz="3200" i="1" dirty="0"/>
              <a:t> </a:t>
            </a:r>
            <a:r>
              <a:rPr lang="en-US" sz="3200" i="1" dirty="0" err="1"/>
              <a:t>iklim</a:t>
            </a:r>
            <a:r>
              <a:rPr lang="en-US" sz="3200" i="1" dirty="0"/>
              <a:t> </a:t>
            </a:r>
            <a:r>
              <a:rPr lang="en-US" sz="3200" i="1" dirty="0" err="1"/>
              <a:t>organisasi</a:t>
            </a:r>
            <a:endParaRPr lang="en-US" sz="3200" dirty="0"/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mempersepsikan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, </a:t>
            </a:r>
            <a:r>
              <a:rPr lang="en-US" sz="2800" dirty="0" err="1"/>
              <a:t>kebiasaan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–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poten</a:t>
            </a:r>
            <a:r>
              <a:rPr lang="en-US" sz="2800" dirty="0"/>
              <a:t> </a:t>
            </a:r>
            <a:r>
              <a:rPr lang="en-US" sz="2800" dirty="0" err="1"/>
              <a:t>sial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beradanya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: </a:t>
            </a: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ketidak</a:t>
            </a:r>
            <a:r>
              <a:rPr lang="en-US" sz="2800" dirty="0"/>
              <a:t> </a:t>
            </a:r>
            <a:r>
              <a:rPr lang="en-US" sz="2800" dirty="0" err="1"/>
              <a:t>puasan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organiasasi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3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93192" lvl="1" indent="0">
              <a:buNone/>
            </a:pPr>
            <a:r>
              <a:rPr lang="en-US" sz="2400" i="1" dirty="0"/>
              <a:t>6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Tuntutan</a:t>
            </a:r>
            <a:r>
              <a:rPr lang="en-US" sz="2400" i="1" dirty="0" smtClean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luar</a:t>
            </a:r>
            <a:r>
              <a:rPr lang="en-US" sz="2400" i="1" dirty="0"/>
              <a:t> </a:t>
            </a:r>
            <a:r>
              <a:rPr lang="en-US" sz="2400" i="1" dirty="0" err="1"/>
              <a:t>organisasi</a:t>
            </a:r>
            <a:r>
              <a:rPr lang="en-US" sz="2400" i="1" dirty="0"/>
              <a:t>/</a:t>
            </a:r>
            <a:r>
              <a:rPr lang="en-US" sz="2400" i="1" dirty="0" err="1"/>
              <a:t>pekerja</a:t>
            </a:r>
            <a:r>
              <a:rPr lang="en-US" sz="2400" i="1" dirty="0"/>
              <a:t> </a:t>
            </a:r>
            <a:r>
              <a:rPr lang="en-US" sz="2400" i="1" dirty="0" smtClean="0"/>
              <a:t>an</a:t>
            </a:r>
          </a:p>
          <a:p>
            <a:pPr marL="393192" lvl="1" indent="0">
              <a:buNone/>
            </a:pPr>
            <a:endParaRPr lang="en-US" sz="2400" dirty="0"/>
          </a:p>
          <a:p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dirty="0" err="1"/>
              <a:t>pembangkit-stres</a:t>
            </a:r>
            <a:r>
              <a:rPr lang="en-US" sz="2800" dirty="0"/>
              <a:t> </a:t>
            </a:r>
            <a:r>
              <a:rPr lang="en-US" sz="2800" dirty="0" err="1"/>
              <a:t>potensial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se orang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berinteraksi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–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didalam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 member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Isu-isu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, </a:t>
            </a:r>
            <a:r>
              <a:rPr lang="en-US" sz="2800" dirty="0" err="1"/>
              <a:t>krisis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, 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, </a:t>
            </a:r>
            <a:r>
              <a:rPr lang="en-US" sz="2800" dirty="0" err="1"/>
              <a:t>keyakin</a:t>
            </a:r>
            <a:r>
              <a:rPr lang="en-US" sz="2800" dirty="0"/>
              <a:t> an – </a:t>
            </a:r>
            <a:r>
              <a:rPr lang="en-US" sz="2800" dirty="0" err="1"/>
              <a:t>keyakinan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yang </a:t>
            </a:r>
            <a:r>
              <a:rPr lang="en-US" sz="2800" dirty="0" err="1"/>
              <a:t>bertentangan</a:t>
            </a:r>
            <a:r>
              <a:rPr lang="en-US" sz="2800" dirty="0"/>
              <a:t>, </a:t>
            </a:r>
            <a:r>
              <a:rPr lang="en-US" sz="2800" dirty="0" err="1"/>
              <a:t>konflik</a:t>
            </a:r>
            <a:r>
              <a:rPr lang="en-US" sz="2800" dirty="0"/>
              <a:t>,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tun</a:t>
            </a:r>
            <a:r>
              <a:rPr lang="en-US" sz="2800" dirty="0"/>
              <a:t> </a:t>
            </a:r>
            <a:r>
              <a:rPr lang="en-US" sz="2800" dirty="0" err="1"/>
              <a:t>tutan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semuanya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pekerjaannya</a:t>
            </a:r>
            <a:r>
              <a:rPr lang="en-US" sz="2800" dirty="0"/>
              <a:t>, se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halnya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</a:t>
            </a:r>
            <a:r>
              <a:rPr lang="en-US" sz="2800" dirty="0"/>
              <a:t> </a:t>
            </a:r>
            <a:r>
              <a:rPr lang="en-US" sz="2800" dirty="0" err="1"/>
              <a:t>kerjaan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yang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5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93192" lvl="1" indent="0">
              <a:buNone/>
            </a:pPr>
            <a:r>
              <a:rPr lang="en-US" sz="2400" i="1" dirty="0" smtClean="0"/>
              <a:t>7</a:t>
            </a:r>
            <a:r>
              <a:rPr lang="en-US" sz="3000" i="1" dirty="0" smtClean="0"/>
              <a:t>. </a:t>
            </a:r>
            <a:r>
              <a:rPr lang="en-US" sz="3000" i="1" dirty="0" err="1" smtClean="0"/>
              <a:t>Ciri</a:t>
            </a:r>
            <a:r>
              <a:rPr lang="en-US" sz="3000" i="1" dirty="0" smtClean="0"/>
              <a:t> </a:t>
            </a:r>
            <a:r>
              <a:rPr lang="en-US" sz="3000" i="1" dirty="0"/>
              <a:t>– </a:t>
            </a:r>
            <a:r>
              <a:rPr lang="en-US" sz="3000" i="1" dirty="0" err="1"/>
              <a:t>ciri</a:t>
            </a:r>
            <a:r>
              <a:rPr lang="en-US" sz="3000" i="1" dirty="0"/>
              <a:t> </a:t>
            </a:r>
            <a:r>
              <a:rPr lang="en-US" sz="3000" i="1" dirty="0" err="1" smtClean="0"/>
              <a:t>individu</a:t>
            </a:r>
            <a:endParaRPr lang="en-US" sz="3000" i="1" dirty="0" smtClean="0"/>
          </a:p>
          <a:p>
            <a:pPr marL="393192" lvl="1" indent="0">
              <a:buNone/>
            </a:pPr>
            <a:endParaRPr lang="en-US" sz="3000" dirty="0"/>
          </a:p>
          <a:p>
            <a:r>
              <a:rPr lang="en-US" sz="2800" dirty="0" err="1"/>
              <a:t>Reakasi-reaksi</a:t>
            </a:r>
            <a:r>
              <a:rPr lang="en-US" sz="2800" dirty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, </a:t>
            </a:r>
            <a:r>
              <a:rPr lang="en-US" sz="2800" dirty="0" err="1"/>
              <a:t>fisiologis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ter</a:t>
            </a:r>
            <a:r>
              <a:rPr lang="en-US" sz="2800" dirty="0"/>
              <a:t> </a:t>
            </a:r>
            <a:r>
              <a:rPr lang="en-US" sz="2800" dirty="0" err="1"/>
              <a:t>hadap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individunya</a:t>
            </a:r>
            <a:r>
              <a:rPr lang="en-US" sz="2800" dirty="0"/>
              <a:t>,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ciri-ciri</a:t>
            </a:r>
            <a:r>
              <a:rPr lang="en-US" sz="2800" dirty="0"/>
              <a:t> </a:t>
            </a:r>
            <a:r>
              <a:rPr lang="en-US" sz="2800" dirty="0" err="1"/>
              <a:t>kepribadian</a:t>
            </a:r>
            <a:r>
              <a:rPr lang="en-US" sz="2800" dirty="0"/>
              <a:t> yang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pola-pola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yang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, </a:t>
            </a:r>
            <a:r>
              <a:rPr lang="en-US" sz="2800" dirty="0" err="1"/>
              <a:t>kebutuhan</a:t>
            </a:r>
            <a:r>
              <a:rPr lang="en-US" sz="2800" dirty="0"/>
              <a:t>, </a:t>
            </a:r>
            <a:r>
              <a:rPr lang="en-US" sz="2800" dirty="0" err="1"/>
              <a:t>nilai-nilai</a:t>
            </a:r>
            <a:r>
              <a:rPr lang="en-US" sz="2800" dirty="0"/>
              <a:t>, </a:t>
            </a:r>
            <a:r>
              <a:rPr lang="en-US" sz="2800" dirty="0" err="1"/>
              <a:t>pe</a:t>
            </a:r>
            <a:r>
              <a:rPr lang="en-US" sz="2800" dirty="0"/>
              <a:t> </a:t>
            </a:r>
            <a:r>
              <a:rPr lang="en-US" sz="2800" dirty="0" err="1"/>
              <a:t>ngalaman</a:t>
            </a:r>
            <a:r>
              <a:rPr lang="en-US" sz="2800" dirty="0"/>
              <a:t> </a:t>
            </a:r>
            <a:r>
              <a:rPr lang="en-US" sz="2800" dirty="0" err="1"/>
              <a:t>lalu</a:t>
            </a:r>
            <a:r>
              <a:rPr lang="en-US" sz="2800" dirty="0"/>
              <a:t>,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kecakapan</a:t>
            </a:r>
            <a:r>
              <a:rPr lang="en-US" sz="2800" dirty="0"/>
              <a:t> (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intele</a:t>
            </a:r>
            <a:r>
              <a:rPr lang="en-US" sz="2800" dirty="0"/>
              <a:t> </a:t>
            </a:r>
            <a:r>
              <a:rPr lang="en-US" sz="2800" dirty="0" err="1"/>
              <a:t>gensi</a:t>
            </a:r>
            <a:r>
              <a:rPr lang="en-US" sz="2800" dirty="0"/>
              <a:t>,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pelatihan</a:t>
            </a:r>
            <a:r>
              <a:rPr lang="en-US" sz="2800" dirty="0"/>
              <a:t>, </a:t>
            </a:r>
            <a:r>
              <a:rPr lang="en-US" sz="2800" dirty="0" err="1"/>
              <a:t>peme</a:t>
            </a:r>
            <a:r>
              <a:rPr lang="en-US" sz="2800" dirty="0"/>
              <a:t> </a:t>
            </a:r>
            <a:r>
              <a:rPr lang="en-US" sz="2800" dirty="0" err="1"/>
              <a:t>lajaran</a:t>
            </a:r>
            <a:r>
              <a:rPr lang="en-US" sz="2800" dirty="0"/>
              <a:t>).</a:t>
            </a:r>
            <a:r>
              <a:rPr lang="en-US" sz="2800" i="1" dirty="0"/>
              <a:t>	</a:t>
            </a:r>
            <a:r>
              <a:rPr lang="en-US" sz="2800" dirty="0"/>
              <a:t> </a:t>
            </a:r>
          </a:p>
          <a:p>
            <a:r>
              <a:rPr lang="en-US" sz="2800" dirty="0"/>
              <a:t> </a:t>
            </a:r>
          </a:p>
          <a:p>
            <a:r>
              <a:rPr lang="en-US" sz="2800" b="1" dirty="0"/>
              <a:t/>
            </a:r>
            <a:br>
              <a:rPr lang="en-US" sz="2800" b="1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memanajemeni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</a:t>
            </a:r>
          </a:p>
          <a:p>
            <a:pPr marL="109728" lv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/>
              <a:t>faktor-faktor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109728" lv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agar :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1. </a:t>
            </a:r>
            <a:r>
              <a:rPr lang="en-US" dirty="0" err="1" smtClean="0"/>
              <a:t>Ambang</a:t>
            </a:r>
            <a:r>
              <a:rPr lang="en-US" dirty="0" smtClean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    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;</a:t>
            </a:r>
          </a:p>
          <a:p>
            <a:pPr marL="109728" lvl="0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2.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, </a:t>
            </a:r>
            <a:r>
              <a:rPr lang="en-US" dirty="0" err="1" smtClean="0"/>
              <a:t>dapat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        </a:t>
            </a:r>
            <a:r>
              <a:rPr lang="en-US" dirty="0"/>
              <a:t>lama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,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merusak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mempertahankan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>
                <a:effectLst/>
              </a:rPr>
              <a:t>Memanajemeni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Stres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4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bagaimana kepemimpinan dalam perusahaan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13995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Menurut</a:t>
            </a:r>
            <a:r>
              <a:rPr lang="en-US" dirty="0"/>
              <a:t> Dr. Hans </a:t>
            </a:r>
            <a:r>
              <a:rPr lang="en-US" dirty="0" err="1"/>
              <a:t>Selye</a:t>
            </a:r>
            <a:r>
              <a:rPr lang="en-US" dirty="0"/>
              <a:t> : “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. Orang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stress (stressor).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Selye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berlebihan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</a:t>
            </a:r>
            <a:r>
              <a:rPr lang="en-US" dirty="0"/>
              <a:t> </a:t>
            </a:r>
            <a:r>
              <a:rPr lang="en-US" dirty="0" err="1"/>
              <a:t>bulkan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i="1" dirty="0"/>
              <a:t>diseases of adaptation</a:t>
            </a:r>
            <a:r>
              <a:rPr lang="en-US" dirty="0"/>
              <a:t> (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/>
              <a:t>),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5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stress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unjuk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62173"/>
            <a:ext cx="8280919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311969"/>
            <a:ext cx="8728048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Stres</a:t>
            </a:r>
            <a:r>
              <a:rPr lang="en-US" dirty="0"/>
              <a:t> yang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unjuk</a:t>
            </a:r>
            <a:r>
              <a:rPr lang="en-US" dirty="0"/>
              <a:t> –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optimalnya</a:t>
            </a:r>
            <a:r>
              <a:rPr lang="en-US" dirty="0"/>
              <a:t> </a:t>
            </a:r>
            <a:r>
              <a:rPr lang="en-US" dirty="0" err="1"/>
              <a:t>merupa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yang </a:t>
            </a:r>
            <a:r>
              <a:rPr lang="en-US" dirty="0" err="1"/>
              <a:t>menyenangkan</a:t>
            </a:r>
            <a:r>
              <a:rPr lang="en-US" dirty="0"/>
              <a:t>, </a:t>
            </a:r>
            <a:r>
              <a:rPr lang="en-US" i="1" dirty="0"/>
              <a:t>eustress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Dekat</a:t>
            </a:r>
            <a:r>
              <a:rPr lang="en-US" dirty="0"/>
              <a:t>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optimalnya</a:t>
            </a:r>
            <a:r>
              <a:rPr lang="en-US" dirty="0"/>
              <a:t>, </a:t>
            </a:r>
            <a:r>
              <a:rPr lang="en-US" dirty="0" err="1"/>
              <a:t>peristiwanya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situasinya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yang </a:t>
            </a:r>
            <a:r>
              <a:rPr lang="en-US" dirty="0" err="1"/>
              <a:t>merang</a:t>
            </a:r>
            <a:r>
              <a:rPr lang="en-US" dirty="0"/>
              <a:t> sang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optimal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distress</a:t>
            </a:r>
            <a:r>
              <a:rPr lang="en-US" dirty="0"/>
              <a:t>, </a:t>
            </a:r>
            <a:r>
              <a:rPr lang="en-US" dirty="0" err="1"/>
              <a:t>peristiwanya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situasinya</a:t>
            </a:r>
            <a:r>
              <a:rPr lang="en-US" dirty="0"/>
              <a:t> di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yang </a:t>
            </a:r>
            <a:r>
              <a:rPr lang="en-US" dirty="0" err="1"/>
              <a:t>mencemas</a:t>
            </a:r>
            <a:r>
              <a:rPr lang="en-US" dirty="0"/>
              <a:t> </a:t>
            </a:r>
            <a:r>
              <a:rPr lang="en-US" dirty="0" err="1"/>
              <a:t>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812007"/>
              </p:ext>
            </p:extLst>
          </p:nvPr>
        </p:nvGraphicFramePr>
        <p:xfrm>
          <a:off x="395536" y="1124725"/>
          <a:ext cx="8387934" cy="5394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984"/>
                <a:gridCol w="6181365"/>
                <a:gridCol w="8865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No. 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effectLst/>
                        </a:rPr>
                        <a:t>Peristiwa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Kehidupan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Nilai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effectLst/>
                        </a:rPr>
                        <a:t>Kematian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pasangan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hidup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effectLst/>
                        </a:rPr>
                        <a:t>Bercerai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Berpisah di dalam perkawinan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Dipenjara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Kematian anggota keluarga terdekat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Kecelakaan atau sakit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Menikah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Dipecat (Putus Hubungan Kerja)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Rujuk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Dipensiun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kesehatan anggota keluarga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Hamil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Masalah seks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Memperoleh anggota keluarga baru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Penyesuaian usaha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keuangan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Kematian seorang sahabat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Berganti bidang pekerjaan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Berselisih paham dengan pasangan hidup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Meminjam uang yang cukup banyak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Menyelesaikan hutang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Tanggung jawab pekerjaan yang berubah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Anak meninggalkan rumah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Kesulitan dengan mertua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Keberhasilan yang luar biasa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Pasangan hidup yang berhenti kerja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Mulai atau berakhirnya pendidikan normal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Keadaan kehidupan yang tiba-tiba berubah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Memperbaiki kebiasaan pribadi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Kesulitan dengan atasan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537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keadaan dan waktu kerja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Pindah rumah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Pindah sekolah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hiburan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kegiatan ibadah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sosial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Membuat utang kecil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Peubahan kebiasaan tidur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Peubahan di dalam jumlah pertemuan keluarga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Peubahan kebiasaan makan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Liburan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Hari Natal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Menyalahi hukum secara kecil-kecilan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202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Sumber: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Holmes, T. H. &amp; R. H. </a:t>
                      </a:r>
                      <a:r>
                        <a:rPr lang="en-US" sz="600" dirty="0" err="1">
                          <a:effectLst/>
                        </a:rPr>
                        <a:t>Rahe</a:t>
                      </a:r>
                      <a:r>
                        <a:rPr lang="en-US" sz="600" dirty="0">
                          <a:effectLst/>
                        </a:rPr>
                        <a:t>, Journal of Psychosomatic Research, 11,1967, 213-218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620688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Skala</a:t>
            </a:r>
            <a:r>
              <a:rPr lang="en-US" b="1" dirty="0"/>
              <a:t> </a:t>
            </a:r>
            <a:r>
              <a:rPr lang="en-US" b="1" dirty="0" err="1"/>
              <a:t>Pengharkatan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Penyesuaian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(The -</a:t>
            </a:r>
            <a:endParaRPr lang="en-US" dirty="0"/>
          </a:p>
          <a:p>
            <a:r>
              <a:rPr lang="en-US" b="1" dirty="0"/>
              <a:t>		  Social </a:t>
            </a:r>
            <a:r>
              <a:rPr lang="en-US" b="1" dirty="0" err="1"/>
              <a:t>Readjusment</a:t>
            </a:r>
            <a:r>
              <a:rPr lang="en-US" b="1" dirty="0"/>
              <a:t> Rating Scale)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0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1.</a:t>
            </a:r>
            <a:r>
              <a:rPr lang="en-US" i="1" dirty="0"/>
              <a:t> </a:t>
            </a:r>
            <a:r>
              <a:rPr lang="en-US" i="1" dirty="0" err="1"/>
              <a:t>Tanda-tanda</a:t>
            </a:r>
            <a:r>
              <a:rPr lang="en-US" i="1" dirty="0"/>
              <a:t> </a:t>
            </a:r>
            <a:r>
              <a:rPr lang="en-US" i="1" dirty="0" err="1"/>
              <a:t>suasana</a:t>
            </a:r>
            <a:r>
              <a:rPr lang="en-US" i="1" dirty="0"/>
              <a:t> </a:t>
            </a:r>
            <a:r>
              <a:rPr lang="en-US" i="1" dirty="0" err="1"/>
              <a:t>hati</a:t>
            </a:r>
            <a:r>
              <a:rPr lang="en-US" i="1" dirty="0"/>
              <a:t> (mood)</a:t>
            </a:r>
            <a:r>
              <a:rPr lang="en-US" dirty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 smtClean="0"/>
              <a:t>overexcited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Cemas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pasti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(</a:t>
            </a:r>
            <a:r>
              <a:rPr lang="en-US" i="1" dirty="0" err="1"/>
              <a:t>somna</a:t>
            </a:r>
            <a:r>
              <a:rPr lang="en-US" i="1" dirty="0"/>
              <a:t> </a:t>
            </a:r>
            <a:r>
              <a:rPr lang="en-US" i="1" dirty="0" err="1" smtClean="0"/>
              <a:t>bulisme</a:t>
            </a:r>
            <a:r>
              <a:rPr lang="en-US" i="1" dirty="0" smtClean="0"/>
              <a:t>)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bingung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lupa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tidak-enak</a:t>
            </a:r>
            <a:r>
              <a:rPr lang="en-US" dirty="0"/>
              <a:t> (</a:t>
            </a:r>
            <a:r>
              <a:rPr lang="en-US" i="1" dirty="0" err="1"/>
              <a:t>uncom</a:t>
            </a:r>
            <a:r>
              <a:rPr lang="en-US" i="1" dirty="0"/>
              <a:t> </a:t>
            </a:r>
            <a:r>
              <a:rPr lang="en-US" i="1" dirty="0" err="1"/>
              <a:t>fortable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gelisah</a:t>
            </a:r>
            <a:r>
              <a:rPr lang="en-US" dirty="0"/>
              <a:t> (</a:t>
            </a:r>
            <a:r>
              <a:rPr lang="en-US" i="1" dirty="0"/>
              <a:t>ill at </a:t>
            </a:r>
            <a:r>
              <a:rPr lang="en-US" i="1" dirty="0" smtClean="0"/>
              <a:t>case</a:t>
            </a:r>
            <a:r>
              <a:rPr lang="en-US" dirty="0" smtClean="0"/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gugup</a:t>
            </a:r>
            <a:r>
              <a:rPr lang="en-US" dirty="0"/>
              <a:t> (</a:t>
            </a:r>
            <a:r>
              <a:rPr lang="en-US" i="1" dirty="0"/>
              <a:t>nervous</a:t>
            </a:r>
            <a:r>
              <a:rPr lang="en-US" dirty="0"/>
              <a:t>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</a:t>
            </a:r>
            <a:r>
              <a:rPr lang="en-US" i="1" dirty="0" smtClean="0">
                <a:effectLst/>
              </a:rPr>
              <a:t>distress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7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i="1" dirty="0" err="1"/>
              <a:t>Tanda-tanda</a:t>
            </a:r>
            <a:r>
              <a:rPr lang="en-US" i="1" dirty="0"/>
              <a:t> </a:t>
            </a:r>
            <a:r>
              <a:rPr lang="en-US" i="1" dirty="0" err="1"/>
              <a:t>otot</a:t>
            </a:r>
            <a:r>
              <a:rPr lang="en-US" i="1" dirty="0"/>
              <a:t> </a:t>
            </a:r>
            <a:r>
              <a:rPr lang="en-US" i="1" dirty="0" err="1"/>
              <a:t>kerangka</a:t>
            </a:r>
            <a:r>
              <a:rPr lang="en-US" i="1" dirty="0"/>
              <a:t> (</a:t>
            </a:r>
            <a:r>
              <a:rPr lang="en-US" i="1" dirty="0" err="1"/>
              <a:t>musculos</a:t>
            </a:r>
            <a:r>
              <a:rPr lang="en-US" i="1" dirty="0"/>
              <a:t> </a:t>
            </a:r>
            <a:r>
              <a:rPr lang="en-US" i="1" dirty="0" err="1"/>
              <a:t>keletal</a:t>
            </a:r>
            <a:r>
              <a:rPr lang="en-US" i="1" dirty="0"/>
              <a:t> )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Jari</a:t>
            </a:r>
            <a:r>
              <a:rPr lang="en-US" dirty="0"/>
              <a:t> –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gemetar</a:t>
            </a:r>
            <a:endParaRPr lang="en-US" dirty="0"/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di </a:t>
            </a:r>
            <a:r>
              <a:rPr lang="en-US" dirty="0" err="1"/>
              <a:t>tempat</a:t>
            </a:r>
            <a:endParaRPr lang="en-US" dirty="0"/>
          </a:p>
          <a:p>
            <a:pPr lvl="0"/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i="1" dirty="0"/>
              <a:t>tic</a:t>
            </a:r>
            <a:r>
              <a:rPr lang="en-US" dirty="0"/>
              <a:t> (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  <a:p>
            <a:pPr lvl="0"/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tegang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kaku</a:t>
            </a:r>
            <a:endParaRPr lang="en-US" dirty="0"/>
          </a:p>
          <a:p>
            <a:pPr lvl="0"/>
            <a:r>
              <a:rPr lang="en-US" dirty="0" err="1"/>
              <a:t>Menggagap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bicara</a:t>
            </a:r>
            <a:endParaRPr lang="en-US" dirty="0"/>
          </a:p>
          <a:p>
            <a:pPr lvl="0"/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kaku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</a:t>
            </a:r>
            <a:r>
              <a:rPr lang="en-US" i="1" dirty="0" smtClean="0">
                <a:effectLst/>
              </a:rPr>
              <a:t>distress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5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3. </a:t>
            </a:r>
            <a:r>
              <a:rPr lang="en-US" i="1" dirty="0" err="1"/>
              <a:t>Tanda-tanda</a:t>
            </a:r>
            <a:r>
              <a:rPr lang="en-US" i="1" dirty="0"/>
              <a:t> organ-organ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badan</a:t>
            </a:r>
            <a:r>
              <a:rPr lang="en-US" i="1" dirty="0"/>
              <a:t> (Visceral)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 err="1"/>
              <a:t>terganggu</a:t>
            </a:r>
            <a:endParaRPr lang="en-US" dirty="0"/>
          </a:p>
          <a:p>
            <a:pPr lvl="0"/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berdebar</a:t>
            </a:r>
            <a:endParaRPr lang="en-US" dirty="0"/>
          </a:p>
          <a:p>
            <a:pPr lvl="0"/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berkeringat</a:t>
            </a:r>
            <a:endParaRPr lang="en-US" dirty="0"/>
          </a:p>
          <a:p>
            <a:pPr lvl="0"/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berkeringat</a:t>
            </a:r>
            <a:endParaRPr lang="en-US" dirty="0"/>
          </a:p>
          <a:p>
            <a:pPr lvl="0"/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pingsan</a:t>
            </a:r>
            <a:endParaRPr lang="en-US" dirty="0"/>
          </a:p>
          <a:p>
            <a:pPr lvl="0"/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kedinginan</a:t>
            </a:r>
            <a:r>
              <a:rPr lang="en-US" dirty="0"/>
              <a:t> (</a:t>
            </a:r>
            <a:r>
              <a:rPr lang="en-US" i="1" dirty="0"/>
              <a:t>cold chills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‘</a:t>
            </a:r>
            <a:r>
              <a:rPr lang="en-US" dirty="0" err="1"/>
              <a:t>panas</a:t>
            </a:r>
            <a:r>
              <a:rPr lang="en-US" dirty="0"/>
              <a:t>’</a:t>
            </a:r>
          </a:p>
          <a:p>
            <a:pPr lvl="0"/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kering</a:t>
            </a:r>
            <a:endParaRPr lang="en-US" dirty="0"/>
          </a:p>
          <a:p>
            <a:pPr lvl="0"/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bordering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kuping</a:t>
            </a:r>
            <a:endParaRPr lang="en-US" dirty="0"/>
          </a:p>
          <a:p>
            <a:pPr lvl="0"/>
            <a:r>
              <a:rPr lang="en-US" dirty="0" err="1"/>
              <a:t>Mengalami</a:t>
            </a:r>
            <a:r>
              <a:rPr lang="en-US" dirty="0"/>
              <a:t> ‘rasa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tenggelam</a:t>
            </a:r>
            <a:r>
              <a:rPr lang="en-US" dirty="0"/>
              <a:t>;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 (</a:t>
            </a:r>
            <a:r>
              <a:rPr lang="en-US" i="1" dirty="0"/>
              <a:t>sinking feeling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</a:t>
            </a:r>
            <a:r>
              <a:rPr lang="en-US" i="1" dirty="0" smtClean="0">
                <a:effectLst/>
              </a:rPr>
              <a:t>distress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60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838</TotalTime>
  <Words>1167</Words>
  <Application>Microsoft Office PowerPoint</Application>
  <PresentationFormat>On-screen Show (4:3)</PresentationFormat>
  <Paragraphs>229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KEMAMPUAN AKHIR YANG DIHARAPKAN</vt:lpstr>
      <vt:lpstr>Pengertian</vt:lpstr>
      <vt:lpstr>Hubungan antara stress dan unjuk kerja pekerjaan</vt:lpstr>
      <vt:lpstr>PowerPoint Presentation</vt:lpstr>
      <vt:lpstr>PowerPoint Presentation</vt:lpstr>
      <vt:lpstr>Tanda – tanda distress</vt:lpstr>
      <vt:lpstr>Tanda – tanda distress</vt:lpstr>
      <vt:lpstr>Tanda – tanda distress</vt:lpstr>
      <vt:lpstr>Model stress dalam pekerjaan</vt:lpstr>
      <vt:lpstr>Pembangkit Stres (Stressors)</vt:lpstr>
      <vt:lpstr>Pembangkit Stres (Stressors)</vt:lpstr>
      <vt:lpstr>Pembangkit Stres (Stressors)</vt:lpstr>
      <vt:lpstr>Pembangkit Stres (Stressors)</vt:lpstr>
      <vt:lpstr>PowerPoint Presentation</vt:lpstr>
      <vt:lpstr>PowerPoint Presentation</vt:lpstr>
      <vt:lpstr>PowerPoint Presentation</vt:lpstr>
      <vt:lpstr>Memanajemeni Stres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Staff</cp:lastModifiedBy>
  <cp:revision>63</cp:revision>
  <dcterms:created xsi:type="dcterms:W3CDTF">2012-10-30T04:06:36Z</dcterms:created>
  <dcterms:modified xsi:type="dcterms:W3CDTF">2018-05-28T03:06:44Z</dcterms:modified>
</cp:coreProperties>
</file>