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6" r:id="rId2"/>
    <p:sldId id="277" r:id="rId3"/>
    <p:sldId id="260" r:id="rId4"/>
    <p:sldId id="278" r:id="rId5"/>
    <p:sldId id="290" r:id="rId6"/>
    <p:sldId id="280" r:id="rId7"/>
    <p:sldId id="285" r:id="rId8"/>
    <p:sldId id="286" r:id="rId9"/>
    <p:sldId id="288" r:id="rId10"/>
    <p:sldId id="261" r:id="rId11"/>
    <p:sldId id="282" r:id="rId12"/>
    <p:sldId id="291" r:id="rId13"/>
    <p:sldId id="292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27/03/2018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2E79F-0F05-4DA2-BD85-09378723179A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9581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2E79F-0F05-4DA2-BD85-09378723179A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572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/>
          <a:srcRect l="1051" r="800" b="504"/>
          <a:stretch>
            <a:fillRect/>
          </a:stretch>
        </p:blipFill>
        <p:spPr bwMode="auto">
          <a:xfrm>
            <a:off x="28788" y="237331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73016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PELATIHAN DAN PENGEMBANGAN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 TENAGA KERJA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en-US" sz="2000" b="1" dirty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Dra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</a:rPr>
              <a:t>S</a:t>
            </a:r>
            <a:r>
              <a:rPr lang="en-US" sz="2000" b="1" dirty="0" err="1" smtClean="0">
                <a:solidFill>
                  <a:schemeClr val="bg1"/>
                </a:solidFill>
              </a:rPr>
              <a:t>afitri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M.Msi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" y="1412776"/>
            <a:ext cx="3092796" cy="249542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  <a:ln>
            <a:noFill/>
          </a:ln>
        </p:spPr>
        <p:txBody>
          <a:bodyPr>
            <a:normAutofit lnSpcReduction="10000"/>
          </a:bodyPr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 marL="566928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Menentukan siapa yg membutuhkan training &amp; jenis training yg dibutuhkan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Menentukan tujuan yg jelas yg akan dicapai d</a:t>
            </a:r>
            <a:r>
              <a:rPr lang="en-US" sz="2000" dirty="0" smtClean="0">
                <a:latin typeface="Berlin Sans FB" pitchFamily="34" charset="0"/>
              </a:rPr>
              <a:t>a</a:t>
            </a:r>
            <a:r>
              <a:rPr lang="id-ID" sz="2000" dirty="0" smtClean="0">
                <a:latin typeface="Berlin Sans FB" pitchFamily="34" charset="0"/>
              </a:rPr>
              <a:t>l</a:t>
            </a:r>
            <a:r>
              <a:rPr lang="en-US" sz="2000" dirty="0" smtClean="0">
                <a:latin typeface="Berlin Sans FB" pitchFamily="34" charset="0"/>
              </a:rPr>
              <a:t>a</a:t>
            </a:r>
            <a:r>
              <a:rPr lang="id-ID" sz="2000" dirty="0" smtClean="0">
                <a:latin typeface="Berlin Sans FB" pitchFamily="34" charset="0"/>
              </a:rPr>
              <a:t>m training</a:t>
            </a:r>
            <a:endParaRPr lang="en-US" sz="2000" dirty="0" smtClean="0">
              <a:latin typeface="Berlin Sans FB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Menentukan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kriteria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alat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ukurnya</a:t>
            </a:r>
            <a:endParaRPr lang="id-ID" sz="2000" dirty="0" smtClean="0">
              <a:latin typeface="Berlin Sans FB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Mendisain program training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Mengadakan </a:t>
            </a:r>
            <a:r>
              <a:rPr lang="en-US" sz="2000" dirty="0" err="1" smtClean="0">
                <a:latin typeface="Berlin Sans FB" pitchFamily="34" charset="0"/>
              </a:rPr>
              <a:t>percobaan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latihan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sesuai d</a:t>
            </a:r>
            <a:r>
              <a:rPr lang="en-US" sz="2000" dirty="0" smtClean="0">
                <a:latin typeface="Berlin Sans FB" pitchFamily="34" charset="0"/>
              </a:rPr>
              <a:t>en</a:t>
            </a:r>
            <a:r>
              <a:rPr lang="id-ID" sz="2000" dirty="0" smtClean="0">
                <a:latin typeface="Berlin Sans FB" pitchFamily="34" charset="0"/>
              </a:rPr>
              <a:t>g</a:t>
            </a:r>
            <a:r>
              <a:rPr lang="en-US" sz="2000" dirty="0" smtClean="0">
                <a:latin typeface="Berlin Sans FB" pitchFamily="34" charset="0"/>
              </a:rPr>
              <a:t>an</a:t>
            </a:r>
            <a:r>
              <a:rPr lang="id-ID" sz="2000" dirty="0" smtClean="0">
                <a:latin typeface="Berlin Sans FB" pitchFamily="34" charset="0"/>
              </a:rPr>
              <a:t> hasil need assesment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000" dirty="0" smtClean="0">
                <a:latin typeface="Berlin Sans FB" pitchFamily="34" charset="0"/>
              </a:rPr>
              <a:t>Me</a:t>
            </a:r>
            <a:r>
              <a:rPr lang="en-US" sz="2000" dirty="0" err="1" smtClean="0">
                <a:latin typeface="Berlin Sans FB" pitchFamily="34" charset="0"/>
              </a:rPr>
              <a:t>lakukan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implementasi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me</a:t>
            </a:r>
            <a:r>
              <a:rPr lang="id-ID" sz="2000" dirty="0" smtClean="0">
                <a:latin typeface="Berlin Sans FB" pitchFamily="34" charset="0"/>
              </a:rPr>
              <a:t>ngevaluasi training utk menentukan bhw apakah  tujuan training tercapai</a:t>
            </a:r>
          </a:p>
          <a:p>
            <a:endParaRPr lang="id-ID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2400" b="0" dirty="0">
                <a:solidFill>
                  <a:srgbClr val="FF0000"/>
                </a:solidFill>
                <a:effectLst/>
                <a:latin typeface="Berlin Sans FB" pitchFamily="34" charset="0"/>
              </a:rPr>
              <a:t>6</a:t>
            </a:r>
            <a:r>
              <a:rPr lang="id-ID" sz="2400" b="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 LANGKAH MENGEMBANGKAN PROGRAM TRAINING</a:t>
            </a:r>
            <a:br>
              <a:rPr lang="id-ID" sz="2400" b="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</a:br>
            <a:r>
              <a:rPr lang="id-ID" sz="2400" b="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 YANG EFEKTIF</a:t>
            </a:r>
            <a:endParaRPr lang="en-US" sz="2400" b="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857364"/>
            <a:ext cx="1214446" cy="164307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Identifikasi kebutuhan studi pekerjaan</a:t>
            </a:r>
            <a:endParaRPr lang="en-US" sz="1600" dirty="0"/>
          </a:p>
          <a:p>
            <a:pPr algn="ctr"/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1821637" y="1787514"/>
            <a:ext cx="1143008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erlin Sans FB" pitchFamily="34" charset="0"/>
              </a:rPr>
              <a:t>Penetapan</a:t>
            </a:r>
            <a:r>
              <a:rPr lang="en-US" sz="16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erlin Sans FB" pitchFamily="34" charset="0"/>
              </a:rPr>
              <a:t>sasaran</a:t>
            </a:r>
            <a:endParaRPr lang="id-ID" sz="1600" dirty="0" smtClean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55977" y="2143116"/>
            <a:ext cx="1381647" cy="107157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nb-NO" sz="1600" dirty="0"/>
              <a:t>Penetapan </a:t>
            </a:r>
            <a:r>
              <a:rPr lang="nb-NO" sz="1600" dirty="0" smtClean="0"/>
              <a:t>metoda</a:t>
            </a:r>
            <a:endParaRPr lang="en-US" sz="1600" dirty="0"/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nb-NO" sz="1600" dirty="0"/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5990897" y="1834170"/>
            <a:ext cx="1298832" cy="1428760"/>
          </a:xfrm>
          <a:prstGeom prst="snip2Diag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Percobaan </a:t>
            </a:r>
            <a:r>
              <a:rPr lang="nb-NO" dirty="0"/>
              <a:t>dan revisi</a:t>
            </a:r>
            <a:endParaRPr lang="en-US" sz="2000" dirty="0"/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rapezoid 7"/>
          <p:cNvSpPr/>
          <p:nvPr/>
        </p:nvSpPr>
        <p:spPr>
          <a:xfrm>
            <a:off x="7453298" y="1643050"/>
            <a:ext cx="1335662" cy="1643074"/>
          </a:xfrm>
          <a:prstGeom prst="trapezoi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Implementasi dan evaluasi</a:t>
            </a:r>
            <a:endParaRPr lang="en-US" sz="2000" dirty="0"/>
          </a:p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7238984" y="2462999"/>
            <a:ext cx="381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37624" y="256444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1"/>
          </p:cNvCxnSpPr>
          <p:nvPr/>
        </p:nvCxnSpPr>
        <p:spPr>
          <a:xfrm>
            <a:off x="4139952" y="2678901"/>
            <a:ext cx="216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2"/>
          </p:cNvCxnSpPr>
          <p:nvPr/>
        </p:nvCxnSpPr>
        <p:spPr>
          <a:xfrm>
            <a:off x="1537974" y="2716208"/>
            <a:ext cx="2836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203847" y="1787514"/>
            <a:ext cx="936105" cy="171292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Penetapan kriteria alat ukurnya</a:t>
            </a:r>
            <a:endParaRPr lang="en-US" sz="1600" dirty="0"/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84518" y="2683613"/>
            <a:ext cx="2193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>
                <a:effectLst/>
              </a:rPr>
              <a:t>Jenis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Pelatihan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Pengembangan</a:t>
            </a:r>
            <a:r>
              <a:rPr lang="en-US" sz="2800">
                <a:effectLst/>
              </a:rPr>
              <a:t> </a:t>
            </a:r>
            <a:endParaRPr lang="id-ID" sz="2800" b="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988841"/>
            <a:ext cx="8229600" cy="3096344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1.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.</a:t>
            </a:r>
          </a:p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.</a:t>
            </a:r>
          </a:p>
          <a:p>
            <a:pPr marL="109728" lvl="0" indent="0">
              <a:buNone/>
            </a:pPr>
            <a:r>
              <a:rPr lang="en-US" dirty="0" smtClean="0"/>
              <a:t>3.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.</a:t>
            </a:r>
          </a:p>
          <a:p>
            <a:pPr marL="109728" lvl="0" indent="0">
              <a:buNone/>
            </a:pPr>
            <a:r>
              <a:rPr lang="en-US" dirty="0" smtClean="0"/>
              <a:t>4.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Tim.</a:t>
            </a:r>
          </a:p>
          <a:p>
            <a:pPr marL="109728" lvl="0" indent="0">
              <a:buNone/>
            </a:pPr>
            <a:r>
              <a:rPr lang="en-US" dirty="0" smtClean="0"/>
              <a:t>5.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Pengembangans</a:t>
            </a:r>
            <a:r>
              <a:rPr lang="en-US" dirty="0"/>
              <a:t> </a:t>
            </a:r>
            <a:r>
              <a:rPr lang="en-US" dirty="0" err="1"/>
              <a:t>Kreatifitas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132856"/>
            <a:ext cx="7067128" cy="3802427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en-US" i="1" dirty="0" smtClean="0"/>
              <a:t>Reactions</a:t>
            </a:r>
          </a:p>
          <a:p>
            <a:pPr marL="624078" indent="-514350">
              <a:buAutoNum type="arabicPeriod"/>
            </a:pPr>
            <a:r>
              <a:rPr lang="en-US" dirty="0"/>
              <a:t> </a:t>
            </a:r>
            <a:r>
              <a:rPr lang="en-US" i="1" dirty="0" smtClean="0"/>
              <a:t>Learning</a:t>
            </a:r>
          </a:p>
          <a:p>
            <a:pPr marL="624078" indent="-514350">
              <a:buAutoNum type="arabicPeriod"/>
            </a:pPr>
            <a:r>
              <a:rPr lang="en-US" i="1" dirty="0" err="1" smtClean="0"/>
              <a:t>Behaviours</a:t>
            </a:r>
            <a:endParaRPr lang="en-US" i="1" dirty="0" smtClean="0"/>
          </a:p>
          <a:p>
            <a:pPr marL="624078" indent="-514350">
              <a:buAutoNum type="arabicPeriod"/>
            </a:pPr>
            <a:r>
              <a:rPr lang="en-US" i="1" dirty="0"/>
              <a:t>Organizational </a:t>
            </a:r>
            <a:r>
              <a:rPr lang="en-US" i="1" dirty="0" smtClean="0"/>
              <a:t>result</a:t>
            </a:r>
          </a:p>
          <a:p>
            <a:pPr marL="624078" indent="-514350">
              <a:buAutoNum type="arabicPeriod"/>
            </a:pPr>
            <a:r>
              <a:rPr lang="en-US" i="1" dirty="0"/>
              <a:t>Cost </a:t>
            </a:r>
            <a:r>
              <a:rPr lang="en-US" i="1" dirty="0" err="1"/>
              <a:t>effectivity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err="1">
                <a:effectLst/>
              </a:rPr>
              <a:t>Tipe-tipe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efektifitas</a:t>
            </a:r>
            <a:r>
              <a:rPr lang="en-US" sz="3600" dirty="0">
                <a:effectLst/>
              </a:rPr>
              <a:t> program </a:t>
            </a:r>
            <a:r>
              <a:rPr lang="en-US" sz="3600" dirty="0" err="1">
                <a:effectLst/>
              </a:rPr>
              <a:t>pelatihan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dan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pengembangan</a:t>
            </a:r>
            <a:r>
              <a:rPr lang="en-US" dirty="0" smtClean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75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63688" y="1481328"/>
            <a:ext cx="6923112" cy="4525963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en-US" i="1" dirty="0" smtClean="0"/>
              <a:t>Teaching </a:t>
            </a:r>
            <a:r>
              <a:rPr lang="en-US" i="1" dirty="0"/>
              <a:t>Skills</a:t>
            </a:r>
            <a:r>
              <a:rPr lang="en-US" dirty="0"/>
              <a:t> 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i="1" dirty="0" err="1"/>
              <a:t>Comunications</a:t>
            </a:r>
            <a:r>
              <a:rPr lang="en-US" i="1" dirty="0"/>
              <a:t> </a:t>
            </a:r>
            <a:r>
              <a:rPr lang="en-US" i="1" dirty="0" smtClean="0"/>
              <a:t>skills</a:t>
            </a:r>
          </a:p>
          <a:p>
            <a:pPr marL="624078" indent="-514350">
              <a:buAutoNum type="arabicPeriod"/>
            </a:pPr>
            <a:r>
              <a:rPr lang="en-US" i="1" dirty="0"/>
              <a:t>Personality </a:t>
            </a:r>
            <a:r>
              <a:rPr lang="en-US" i="1" dirty="0" err="1" smtClean="0"/>
              <a:t>autholity</a:t>
            </a:r>
            <a:endParaRPr lang="en-US" i="1" dirty="0" smtClean="0"/>
          </a:p>
          <a:p>
            <a:pPr marL="624078" indent="-514350">
              <a:buAutoNum type="arabicPeriod"/>
            </a:pPr>
            <a:r>
              <a:rPr lang="en-US" i="1" dirty="0"/>
              <a:t>Social skills</a:t>
            </a:r>
            <a:r>
              <a:rPr lang="en-US" dirty="0"/>
              <a:t>, 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i="1" dirty="0"/>
              <a:t>Technical </a:t>
            </a:r>
            <a:r>
              <a:rPr lang="en-US" i="1" dirty="0" smtClean="0"/>
              <a:t>competent</a:t>
            </a:r>
          </a:p>
          <a:p>
            <a:pPr marL="624078" indent="-514350">
              <a:buAutoNum type="arabicPeriod"/>
            </a:pPr>
            <a:r>
              <a:rPr lang="en-US" i="1" dirty="0" err="1"/>
              <a:t>Stabilitas</a:t>
            </a:r>
            <a:r>
              <a:rPr lang="en-US" i="1" dirty="0"/>
              <a:t> </a:t>
            </a:r>
            <a:r>
              <a:rPr lang="en-US" i="1" dirty="0" err="1" smtClean="0"/>
              <a:t>emosi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effectLst/>
              </a:rPr>
              <a:t>Syarat</a:t>
            </a:r>
            <a:r>
              <a:rPr lang="en-US" sz="2800" dirty="0">
                <a:effectLst/>
              </a:rPr>
              <a:t>- </a:t>
            </a:r>
            <a:r>
              <a:rPr lang="en-US" sz="2800" dirty="0" err="1">
                <a:effectLst/>
              </a:rPr>
              <a:t>syarat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Pelatih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dalam</a:t>
            </a:r>
            <a:r>
              <a:rPr lang="en-US" sz="2800" dirty="0">
                <a:effectLst/>
              </a:rPr>
              <a:t> </a:t>
            </a:r>
            <a:r>
              <a:rPr lang="en-US" sz="2800" dirty="0" err="1" smtClean="0">
                <a:effectLst/>
              </a:rPr>
              <a:t>Pengembangan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9521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 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/>
              <a:t>Pelatih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instruktur</a:t>
            </a:r>
            <a:r>
              <a:rPr lang="en-US" dirty="0"/>
              <a:t> yang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cakap</a:t>
            </a:r>
            <a:r>
              <a:rPr lang="en-US" dirty="0"/>
              <a:t> </a:t>
            </a:r>
            <a:r>
              <a:rPr lang="en-US" dirty="0" err="1"/>
              <a:t>mentransfer</a:t>
            </a:r>
            <a:r>
              <a:rPr lang="en-US" dirty="0"/>
              <a:t> 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yang </a:t>
            </a:r>
            <a:r>
              <a:rPr lang="en-US" dirty="0" err="1" smtClean="0"/>
              <a:t>dibutuhkan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/>
              <a:t>Kurikulum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diajarkan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serasi</a:t>
            </a:r>
            <a:r>
              <a:rPr lang="en-US" dirty="0"/>
              <a:t> 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/>
              <a:t>Dana </a:t>
            </a:r>
            <a:r>
              <a:rPr lang="en-US" dirty="0" err="1"/>
              <a:t>pengembangan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effectLst/>
              </a:rPr>
              <a:t>Kendala</a:t>
            </a:r>
            <a:r>
              <a:rPr lang="en-US" sz="2400" dirty="0" smtClean="0">
                <a:effectLst/>
              </a:rPr>
              <a:t>- </a:t>
            </a:r>
            <a:r>
              <a:rPr lang="en-US" sz="2400" dirty="0" err="1">
                <a:effectLst/>
              </a:rPr>
              <a:t>Kendala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Pelatihan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 smtClean="0">
                <a:effectLst/>
              </a:rPr>
              <a:t>Pengembangan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5632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3648" y="2332037"/>
            <a:ext cx="5616624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1. </a:t>
            </a:r>
            <a:r>
              <a:rPr lang="en-US" b="1" dirty="0" err="1"/>
              <a:t>Manfaat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b="1" dirty="0" err="1"/>
              <a:t>Manfaat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Perusahaan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3. </a:t>
            </a:r>
            <a:r>
              <a:rPr lang="en-US" b="1" dirty="0" err="1"/>
              <a:t>Manfaat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individual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4. </a:t>
            </a:r>
            <a:r>
              <a:rPr lang="en-US" b="1" dirty="0" err="1"/>
              <a:t>Manfaat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Personal, </a:t>
            </a:r>
            <a:endParaRPr lang="en-US" b="1" dirty="0" smtClean="0"/>
          </a:p>
          <a:p>
            <a:pPr marL="109728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</a:t>
            </a:r>
            <a:r>
              <a:rPr lang="en-US" b="1" dirty="0" err="1" smtClean="0"/>
              <a:t>dan</a:t>
            </a:r>
            <a:endParaRPr lang="en-US" b="1" dirty="0" smtClean="0"/>
          </a:p>
          <a:p>
            <a:pPr marL="109728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err="1"/>
              <a:t>Pelaksanaan</a:t>
            </a:r>
            <a:r>
              <a:rPr lang="en-US" b="1" dirty="0"/>
              <a:t> </a:t>
            </a:r>
            <a:r>
              <a:rPr lang="en-US" b="1" dirty="0" err="1" smtClean="0"/>
              <a:t>Kebijakan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>
                <a:effectLst/>
              </a:rPr>
              <a:t>Manfaat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pelatihan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 smtClean="0">
                <a:effectLst/>
              </a:rPr>
              <a:t>pengembangan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430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780928"/>
            <a:ext cx="8229600" cy="1371608"/>
          </a:xfrm>
        </p:spPr>
        <p:txBody>
          <a:bodyPr/>
          <a:lstStyle/>
          <a:p>
            <a:pPr marL="109728" indent="0" algn="ctr">
              <a:buNone/>
            </a:pPr>
            <a:r>
              <a:rPr lang="en-US" dirty="0" err="1" smtClean="0">
                <a:latin typeface="Algerian" pitchFamily="82" charset="0"/>
              </a:rPr>
              <a:t>Terima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Kasih</a:t>
            </a:r>
            <a:endParaRPr lang="en-US" dirty="0" smtClean="0">
              <a:latin typeface="Algerian" pitchFamily="82" charset="0"/>
            </a:endParaRPr>
          </a:p>
          <a:p>
            <a:pPr marL="109728" indent="0" algn="ctr">
              <a:buNone/>
            </a:pPr>
            <a:r>
              <a:rPr lang="en-US" dirty="0" err="1" smtClean="0">
                <a:latin typeface="Algerian" pitchFamily="82" charset="0"/>
              </a:rPr>
              <a:t>Sampai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jumpa</a:t>
            </a:r>
            <a:r>
              <a:rPr lang="en-US" dirty="0" smtClean="0">
                <a:latin typeface="Algerian" pitchFamily="82" charset="0"/>
              </a:rPr>
              <a:t> di </a:t>
            </a:r>
            <a:r>
              <a:rPr lang="en-US" dirty="0" err="1" smtClean="0">
                <a:latin typeface="Algerian" pitchFamily="82" charset="0"/>
              </a:rPr>
              <a:t>sesi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berikut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9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Mempu menyebutkan langkah-langkah pengembangan &amp; implementasi program training di dalam suatu organisasi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Mendiskusikan bagaimana mengevaluasi training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Arial" charset="0"/>
              <a:buNone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429156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Pelatihan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 merupaktivitas utama pada sebagian besar perusahaan besar baik swasta &amp; publik untuk kary</a:t>
            </a:r>
            <a:r>
              <a:rPr lang="en-US" sz="2400" dirty="0" err="1" smtClean="0">
                <a:latin typeface="Berlin Sans FB" pitchFamily="34" charset="0"/>
              </a:rPr>
              <a:t>awan</a:t>
            </a:r>
            <a:r>
              <a:rPr lang="id-ID" sz="2400" dirty="0" smtClean="0">
                <a:latin typeface="Berlin Sans FB" pitchFamily="34" charset="0"/>
              </a:rPr>
              <a:t> baru maupun y</a:t>
            </a:r>
            <a:r>
              <a:rPr lang="en-US" sz="2400" dirty="0" smtClean="0">
                <a:latin typeface="Berlin Sans FB" pitchFamily="34" charset="0"/>
              </a:rPr>
              <a:t>an</a:t>
            </a:r>
            <a:r>
              <a:rPr lang="id-ID" sz="2400" dirty="0" smtClean="0">
                <a:latin typeface="Berlin Sans FB" pitchFamily="34" charset="0"/>
              </a:rPr>
              <a:t>g berpengalaman (Minner,1992)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Kary</a:t>
            </a:r>
            <a:r>
              <a:rPr lang="en-US" sz="2400" dirty="0" err="1" smtClean="0">
                <a:latin typeface="Berlin Sans FB" pitchFamily="34" charset="0"/>
              </a:rPr>
              <a:t>awan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 baru : harus mempelajari b</a:t>
            </a:r>
            <a:r>
              <a:rPr lang="en-US" sz="2400" dirty="0" smtClean="0">
                <a:latin typeface="Berlin Sans FB" pitchFamily="34" charset="0"/>
              </a:rPr>
              <a:t>a</a:t>
            </a:r>
            <a:r>
              <a:rPr lang="id-ID" sz="2400" dirty="0" smtClean="0">
                <a:latin typeface="Berlin Sans FB" pitchFamily="34" charset="0"/>
              </a:rPr>
              <a:t>g</a:t>
            </a:r>
            <a:r>
              <a:rPr lang="en-US" sz="2400" dirty="0" err="1" smtClean="0">
                <a:latin typeface="Berlin Sans FB" pitchFamily="34" charset="0"/>
              </a:rPr>
              <a:t>ai</a:t>
            </a:r>
            <a:r>
              <a:rPr lang="id-ID" sz="2400" dirty="0" smtClean="0">
                <a:latin typeface="Berlin Sans FB" pitchFamily="34" charset="0"/>
              </a:rPr>
              <a:t>m</a:t>
            </a:r>
            <a:r>
              <a:rPr lang="en-US" sz="2400" dirty="0" err="1" smtClean="0">
                <a:latin typeface="Berlin Sans FB" pitchFamily="34" charset="0"/>
              </a:rPr>
              <a:t>ana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melaksanakan tugasnya</a:t>
            </a:r>
          </a:p>
          <a:p>
            <a:pPr marL="822960" lvl="1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Experienced employee : harus belajar untuk tetap berkembang menghadapi tuntutan pekerjaannya kian bertambah &amp; rumit</a:t>
            </a:r>
          </a:p>
          <a:p>
            <a:pPr marL="822960" lvl="1" indent="-457200">
              <a:buNone/>
            </a:pPr>
            <a:endParaRPr lang="id-ID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Terkadang untuk promosi dipersyaratkan u</a:t>
            </a:r>
            <a:r>
              <a:rPr lang="en-US" sz="2400" dirty="0" smtClean="0">
                <a:latin typeface="Berlin Sans FB" pitchFamily="34" charset="0"/>
              </a:rPr>
              <a:t>n</a:t>
            </a:r>
            <a:r>
              <a:rPr lang="id-ID" sz="2400" dirty="0" smtClean="0">
                <a:latin typeface="Berlin Sans FB" pitchFamily="34" charset="0"/>
              </a:rPr>
              <a:t>t</a:t>
            </a:r>
            <a:r>
              <a:rPr lang="en-US" sz="2400" dirty="0" smtClean="0">
                <a:latin typeface="Berlin Sans FB" pitchFamily="34" charset="0"/>
              </a:rPr>
              <a:t>u</a:t>
            </a:r>
            <a:r>
              <a:rPr lang="id-ID" sz="2400" dirty="0" smtClean="0">
                <a:latin typeface="Berlin Sans FB" pitchFamily="34" charset="0"/>
              </a:rPr>
              <a:t>k mengikuti </a:t>
            </a:r>
            <a:r>
              <a:rPr lang="en-US" sz="2400" dirty="0" err="1" smtClean="0">
                <a:latin typeface="Berlin Sans FB" pitchFamily="34" charset="0"/>
              </a:rPr>
              <a:t>pelatihan</a:t>
            </a:r>
            <a:r>
              <a:rPr lang="id-ID" sz="2400" dirty="0" smtClean="0">
                <a:latin typeface="Berlin Sans FB" pitchFamily="34" charset="0"/>
              </a:rPr>
              <a:t> t</a:t>
            </a:r>
            <a:r>
              <a:rPr lang="en-US" sz="2400" dirty="0" err="1" smtClean="0">
                <a:latin typeface="Berlin Sans FB" pitchFamily="34" charset="0"/>
              </a:rPr>
              <a:t>er</a:t>
            </a:r>
            <a:r>
              <a:rPr lang="id-ID" sz="2400" dirty="0" smtClean="0">
                <a:latin typeface="Berlin Sans FB" pitchFamily="34" charset="0"/>
              </a:rPr>
              <a:t>t</a:t>
            </a:r>
            <a:r>
              <a:rPr lang="en-US" sz="2400" dirty="0" smtClean="0">
                <a:latin typeface="Berlin Sans FB" pitchFamily="34" charset="0"/>
              </a:rPr>
              <a:t>en</a:t>
            </a:r>
            <a:r>
              <a:rPr lang="id-ID" sz="2400" dirty="0" smtClean="0">
                <a:latin typeface="Berlin Sans FB" pitchFamily="34" charset="0"/>
              </a:rPr>
              <a:t>t</a:t>
            </a:r>
            <a:r>
              <a:rPr lang="en-US" sz="2400" dirty="0" smtClean="0">
                <a:latin typeface="Berlin Sans FB" pitchFamily="34" charset="0"/>
              </a:rPr>
              <a:t>u</a:t>
            </a:r>
            <a:r>
              <a:rPr lang="id-ID" sz="2400" dirty="0" smtClean="0">
                <a:latin typeface="Berlin Sans FB" pitchFamily="34" charset="0"/>
              </a:rPr>
              <a:t> hingga benar-benar menguasai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Training/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Berlin Sans FB" pitchFamily="34" charset="0"/>
              </a:rPr>
              <a:t>Pelatihan</a:t>
            </a:r>
            <a:endParaRPr lang="en-US" sz="320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Arial Black" pitchFamily="34" charset="0"/>
              </a:rPr>
              <a:t>Dessler (199</a:t>
            </a:r>
            <a:r>
              <a:rPr lang="en-US" sz="2000" dirty="0" smtClean="0">
                <a:latin typeface="Arial Black" pitchFamily="34" charset="0"/>
              </a:rPr>
              <a:t>3</a:t>
            </a:r>
            <a:r>
              <a:rPr lang="id-ID" sz="2000" dirty="0" smtClean="0">
                <a:latin typeface="Arial Black" pitchFamily="34" charset="0"/>
              </a:rPr>
              <a:t>) </a:t>
            </a:r>
            <a:r>
              <a:rPr lang="en-US" sz="2000" dirty="0" err="1" smtClean="0">
                <a:solidFill>
                  <a:srgbClr val="FF0000"/>
                </a:solidFill>
                <a:latin typeface="Arial Black" pitchFamily="34" charset="0"/>
              </a:rPr>
              <a:t>pelatihan</a:t>
            </a:r>
            <a:r>
              <a:rPr lang="id-ID" sz="2000" dirty="0" smtClean="0">
                <a:latin typeface="Arial Black" pitchFamily="34" charset="0"/>
              </a:rPr>
              <a:t> merupakan proses pengajaran kepada karyawan baru atau lama t</a:t>
            </a:r>
            <a:r>
              <a:rPr lang="en-US" sz="2000" dirty="0" smtClean="0">
                <a:latin typeface="Arial Black" pitchFamily="34" charset="0"/>
              </a:rPr>
              <a:t>en</a:t>
            </a:r>
            <a:r>
              <a:rPr lang="id-ID" sz="2000" dirty="0" smtClean="0">
                <a:latin typeface="Arial Black" pitchFamily="34" charset="0"/>
              </a:rPr>
              <a:t>t</a:t>
            </a:r>
            <a:r>
              <a:rPr lang="en-US" sz="2000" dirty="0" smtClean="0">
                <a:latin typeface="Arial Black" pitchFamily="34" charset="0"/>
              </a:rPr>
              <a:t>an</a:t>
            </a:r>
            <a:r>
              <a:rPr lang="id-ID" sz="2000" dirty="0" smtClean="0">
                <a:latin typeface="Arial Black" pitchFamily="34" charset="0"/>
              </a:rPr>
              <a:t>g keahlian dasar y</a:t>
            </a:r>
            <a:r>
              <a:rPr lang="en-US" sz="2000" dirty="0" smtClean="0">
                <a:latin typeface="Arial Black" pitchFamily="34" charset="0"/>
              </a:rPr>
              <a:t>an</a:t>
            </a:r>
            <a:r>
              <a:rPr lang="id-ID" sz="2000" dirty="0" smtClean="0">
                <a:latin typeface="Arial Black" pitchFamily="34" charset="0"/>
              </a:rPr>
              <a:t>g diperlukan untuk melaksanakan pekerjaan </a:t>
            </a:r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endParaRPr lang="id-ID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Arial Black" pitchFamily="34" charset="0"/>
              </a:rPr>
              <a:t>Aamodt (2004) mendefinisikan </a:t>
            </a:r>
            <a:r>
              <a:rPr lang="en-US" sz="2000" dirty="0" err="1" smtClean="0">
                <a:latin typeface="Arial Black" pitchFamily="34" charset="0"/>
              </a:rPr>
              <a:t>pelatihan</a:t>
            </a:r>
            <a:r>
              <a:rPr lang="id-ID" sz="2000" dirty="0" smtClean="0">
                <a:latin typeface="Arial Black" pitchFamily="34" charset="0"/>
              </a:rPr>
              <a:t> sebagai </a:t>
            </a:r>
            <a:r>
              <a:rPr lang="id-ID" sz="2000" i="1" dirty="0" smtClean="0">
                <a:latin typeface="Arial Black" pitchFamily="34" charset="0"/>
              </a:rPr>
              <a:t>systematic acquisition of skills, rules, concepts, or attitudes that result in improved perform</a:t>
            </a:r>
            <a:r>
              <a:rPr lang="id-ID" sz="2000" dirty="0" smtClean="0">
                <a:latin typeface="Arial Black" pitchFamily="34" charset="0"/>
              </a:rPr>
              <a:t>ance</a:t>
            </a:r>
            <a:endParaRPr lang="en-U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rial Black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id-ID" sz="2000" dirty="0">
                <a:latin typeface="Arial Black" pitchFamily="34" charset="0"/>
              </a:rPr>
              <a:t>Sakila ( dalam Ashar 2006), </a:t>
            </a:r>
            <a:r>
              <a:rPr lang="en-US" sz="2000" dirty="0" err="1">
                <a:latin typeface="Arial Black" pitchFamily="34" charset="0"/>
              </a:rPr>
              <a:t>p</a:t>
            </a:r>
            <a:r>
              <a:rPr lang="en-US" sz="2000" dirty="0" err="1" smtClean="0">
                <a:latin typeface="Arial Black" pitchFamily="34" charset="0"/>
              </a:rPr>
              <a:t>elatihan</a:t>
            </a:r>
            <a:r>
              <a:rPr lang="en-US" sz="2000" dirty="0" smtClean="0">
                <a:latin typeface="Arial Black" pitchFamily="34" charset="0"/>
              </a:rPr>
              <a:t>  </a:t>
            </a:r>
            <a:r>
              <a:rPr lang="en-US" sz="2000" dirty="0" err="1">
                <a:latin typeface="Arial Black" pitchFamily="34" charset="0"/>
              </a:rPr>
              <a:t>adalah</a:t>
            </a:r>
            <a:r>
              <a:rPr lang="en-US" sz="2000" dirty="0">
                <a:latin typeface="Arial Black" pitchFamily="34" charset="0"/>
              </a:rPr>
              <a:t> proses </a:t>
            </a:r>
            <a:r>
              <a:rPr lang="en-US" sz="2000" dirty="0" err="1">
                <a:latin typeface="Arial Black" pitchFamily="34" charset="0"/>
              </a:rPr>
              <a:t>pendidikan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jangka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pendek</a:t>
            </a:r>
            <a:r>
              <a:rPr lang="en-US" sz="2000" dirty="0">
                <a:latin typeface="Arial Black" pitchFamily="34" charset="0"/>
              </a:rPr>
              <a:t> yang </a:t>
            </a:r>
            <a:r>
              <a:rPr lang="en-US" sz="2000" dirty="0" err="1">
                <a:latin typeface="Arial Black" pitchFamily="34" charset="0"/>
              </a:rPr>
              <a:t>menggunakan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prosedur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sistematis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terorganisir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sehingga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tenaga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kerja</a:t>
            </a:r>
            <a:r>
              <a:rPr lang="en-US" sz="2000" dirty="0">
                <a:latin typeface="Arial Black" pitchFamily="34" charset="0"/>
              </a:rPr>
              <a:t> non </a:t>
            </a:r>
            <a:r>
              <a:rPr lang="en-US" sz="2000" dirty="0" err="1">
                <a:latin typeface="Arial Black" pitchFamily="34" charset="0"/>
              </a:rPr>
              <a:t>manajerial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mempelajari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pengetahuan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keterampilan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teknis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untuk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tujuan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tertentu</a:t>
            </a:r>
            <a:r>
              <a:rPr lang="en-US" sz="2000" dirty="0">
                <a:latin typeface="Arial Black" pitchFamily="34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endParaRPr lang="id-ID" sz="2000" dirty="0" smtClean="0"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effectLst/>
                <a:latin typeface="Berlin Sans FB" pitchFamily="34" charset="0"/>
              </a:rPr>
              <a:t>Pengertian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 Training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/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Berlin Sans FB" pitchFamily="34" charset="0"/>
              </a:rPr>
              <a:t>Pelatihan</a:t>
            </a:r>
            <a:r>
              <a:rPr lang="id-ID" sz="320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 </a:t>
            </a:r>
            <a:endParaRPr lang="id-ID" sz="320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d-ID" sz="2800" b="1" dirty="0" smtClean="0"/>
              <a:t>PENGERTIAN PENGEMBANGAN (DEVELOPMENT)</a:t>
            </a:r>
            <a:endParaRPr lang="id-ID" sz="2800" b="1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700808"/>
            <a:ext cx="8229600" cy="41036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id-ID" sz="2400" b="1" dirty="0" smtClean="0"/>
              <a:t>Proses </a:t>
            </a:r>
            <a:r>
              <a:rPr lang="id-ID" sz="2400" b="1" dirty="0"/>
              <a:t>pendidikan jangka panjang </a:t>
            </a:r>
            <a:r>
              <a:rPr lang="id-ID" sz="2400" b="1" dirty="0" smtClean="0"/>
              <a:t>y</a:t>
            </a:r>
            <a:r>
              <a:rPr lang="en-US" sz="2400" b="1" dirty="0" smtClean="0"/>
              <a:t>an</a:t>
            </a:r>
            <a:r>
              <a:rPr lang="id-ID" sz="2400" b="1" dirty="0" smtClean="0"/>
              <a:t>g </a:t>
            </a:r>
            <a:r>
              <a:rPr lang="id-ID" sz="2400" b="1" dirty="0"/>
              <a:t>menggunakan prosedur </a:t>
            </a:r>
            <a:r>
              <a:rPr lang="id-ID" sz="2400" b="1" dirty="0" smtClean="0"/>
              <a:t>sistematis </a:t>
            </a:r>
            <a:r>
              <a:rPr lang="id-ID" sz="2400" b="1" dirty="0"/>
              <a:t>dan terorganisir </a:t>
            </a:r>
            <a:r>
              <a:rPr lang="id-ID" sz="2400" b="1" dirty="0" smtClean="0"/>
              <a:t>y</a:t>
            </a:r>
            <a:r>
              <a:rPr lang="en-US" sz="2400" b="1" dirty="0" smtClean="0"/>
              <a:t>an</a:t>
            </a:r>
            <a:r>
              <a:rPr lang="id-ID" sz="2400" b="1" dirty="0" smtClean="0"/>
              <a:t>g tujuannya mempelajari pengetahuan konseptual dan teoritis untuk tujuan2 umum.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id-ID" sz="2400" b="1" dirty="0" smtClean="0"/>
              <a:t>Pengembangan pd umumnya berhubungan d</a:t>
            </a:r>
            <a:r>
              <a:rPr lang="en-US" sz="2400" b="1" dirty="0" smtClean="0"/>
              <a:t>en</a:t>
            </a:r>
            <a:r>
              <a:rPr lang="id-ID" sz="2400" b="1" dirty="0" smtClean="0"/>
              <a:t>g</a:t>
            </a:r>
            <a:r>
              <a:rPr lang="en-US" sz="2400" b="1" dirty="0" smtClean="0"/>
              <a:t>an</a:t>
            </a:r>
            <a:r>
              <a:rPr lang="id-ID" sz="2400" b="1" dirty="0" smtClean="0"/>
              <a:t> peningkatan kemampuan pegawai dlm rangka  meningkatkan kinerja di masa yg akan datang, d</a:t>
            </a:r>
            <a:r>
              <a:rPr lang="en-US" sz="2400" b="1" dirty="0" smtClean="0"/>
              <a:t>en</a:t>
            </a:r>
            <a:r>
              <a:rPr lang="id-ID" sz="2400" b="1" dirty="0" smtClean="0"/>
              <a:t>g</a:t>
            </a:r>
            <a:r>
              <a:rPr lang="en-US" sz="2400" b="1" dirty="0" smtClean="0"/>
              <a:t>an</a:t>
            </a:r>
            <a:r>
              <a:rPr lang="id-ID" sz="2400" b="1" dirty="0" smtClean="0"/>
              <a:t> menekankan p</a:t>
            </a:r>
            <a:r>
              <a:rPr lang="en-US" sz="2400" b="1" dirty="0" smtClean="0"/>
              <a:t>a</a:t>
            </a:r>
            <a:r>
              <a:rPr lang="id-ID" sz="2400" b="1" dirty="0" smtClean="0"/>
              <a:t>d</a:t>
            </a:r>
            <a:r>
              <a:rPr lang="en-US" sz="2400" b="1" dirty="0" smtClean="0"/>
              <a:t>a</a:t>
            </a:r>
            <a:r>
              <a:rPr lang="id-ID" sz="2400" b="1" dirty="0" smtClean="0"/>
              <a:t> ketrampilan interpersonal dan pengambilan keputusan untuk tenaga kerja manajerial</a:t>
            </a:r>
            <a:r>
              <a:rPr lang="id-ID" sz="2800" b="1" dirty="0" smtClean="0"/>
              <a:t>.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45493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288829"/>
              </p:ext>
            </p:extLst>
          </p:nvPr>
        </p:nvGraphicFramePr>
        <p:xfrm>
          <a:off x="457200" y="1785927"/>
          <a:ext cx="8229600" cy="4126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/>
                <a:gridCol w="2520280"/>
                <a:gridCol w="3106688"/>
              </a:tblGrid>
              <a:tr h="700092">
                <a:tc>
                  <a:txBody>
                    <a:bodyPr/>
                    <a:lstStyle/>
                    <a:p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Training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Berlin Sans FB" pitchFamily="34" charset="0"/>
                        </a:rPr>
                        <a:t>Development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00092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Fokus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Masa sekarang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Masa yg akan datang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30921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Penggunaan</a:t>
                      </a:r>
                      <a:r>
                        <a:rPr lang="id-ID" baseline="0" dirty="0" smtClean="0">
                          <a:latin typeface="Berlin Sans FB" pitchFamily="34" charset="0"/>
                        </a:rPr>
                        <a:t> pengalaman kerja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Rendah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Tinggi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610921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Tujuan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Persiapan untuk pekerjaan sekarang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Persiapan untuk pekerjaan yg akan datang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02889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Partisipasi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Harus/wajib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Berlin Sans FB" pitchFamily="34" charset="0"/>
                        </a:rPr>
                        <a:t>Sukarela</a:t>
                      </a:r>
                      <a:endParaRPr lang="en-US" dirty="0" smtClean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0288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 pitchFamily="34" charset="0"/>
                        </a:rPr>
                        <a:t>Materi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Berisi pengetahuan dan keterampilan teknis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Pengetahuan ttg konsep dan teoritis</a:t>
                      </a:r>
                      <a:endParaRPr lang="en-US" dirty="0" smtClean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028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itchFamily="34" charset="0"/>
                        </a:rPr>
                        <a:t>Tingkat</a:t>
                      </a:r>
                      <a:r>
                        <a:rPr lang="en-US" baseline="0" dirty="0" smtClean="0">
                          <a:latin typeface="Berlin Sans FB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itchFamily="34" charset="0"/>
                        </a:rPr>
                        <a:t>keterampilan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Tingkat nonmanajerial</a:t>
                      </a:r>
                      <a:endParaRPr lang="id-ID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Berlin Sans FB" pitchFamily="34" charset="0"/>
                          <a:ea typeface="+mn-ea"/>
                          <a:cs typeface="+mn-cs"/>
                        </a:rPr>
                        <a:t>Tingkat manajerial</a:t>
                      </a:r>
                      <a:endParaRPr lang="en-US" dirty="0" smtClean="0"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Perbandingan Training &amp; Development</a:t>
            </a:r>
            <a:endParaRPr lang="id-ID" sz="280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b-NO" dirty="0"/>
              <a:t>Meningkatkan produktivitas;</a:t>
            </a:r>
            <a:endParaRPr lang="en-US" dirty="0"/>
          </a:p>
          <a:p>
            <a:pPr lvl="0"/>
            <a:r>
              <a:rPr lang="nb-NO" dirty="0"/>
              <a:t>Meningkatkan mutu</a:t>
            </a:r>
            <a:endParaRPr lang="en-US" dirty="0"/>
          </a:p>
          <a:p>
            <a:pPr lvl="0"/>
            <a:r>
              <a:rPr lang="nb-NO" dirty="0"/>
              <a:t>Meningkatkan ketepatan dalam perencanaan SDM;</a:t>
            </a:r>
            <a:endParaRPr lang="en-US" dirty="0"/>
          </a:p>
          <a:p>
            <a:pPr lvl="0"/>
            <a:r>
              <a:rPr lang="nb-NO" dirty="0"/>
              <a:t>Meningkatkan semangat kerja;</a:t>
            </a:r>
            <a:endParaRPr lang="en-US" dirty="0"/>
          </a:p>
          <a:p>
            <a:pPr lvl="0"/>
            <a:r>
              <a:rPr lang="nb-NO" dirty="0"/>
              <a:t>Menarik dan menahan tenaga kerja yang baik;</a:t>
            </a:r>
            <a:endParaRPr lang="en-US" dirty="0"/>
          </a:p>
          <a:p>
            <a:pPr lvl="0"/>
            <a:r>
              <a:rPr lang="nb-NO" dirty="0"/>
              <a:t>Menjaga kesehatan dan keselamatan kerja;</a:t>
            </a:r>
            <a:endParaRPr lang="en-US" dirty="0"/>
          </a:p>
          <a:p>
            <a:pPr lvl="0"/>
            <a:r>
              <a:rPr lang="nb-NO" dirty="0"/>
              <a:t>Menghindari keusangan / obosolescence;</a:t>
            </a:r>
            <a:endParaRPr lang="en-US" dirty="0"/>
          </a:p>
          <a:p>
            <a:r>
              <a:rPr lang="nb-NO" dirty="0"/>
              <a:t>Menunjang perkembangan pribadi / personal growth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Pelatihan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57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b="1" dirty="0"/>
              <a:t>1.</a:t>
            </a:r>
            <a:r>
              <a:rPr lang="nb-NO" b="1" i="1" dirty="0"/>
              <a:t>Teori Connectionist</a:t>
            </a:r>
            <a:endParaRPr lang="en-US" dirty="0"/>
          </a:p>
          <a:p>
            <a:pPr marL="109728" indent="0">
              <a:buNone/>
            </a:pP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/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u="sng" dirty="0"/>
              <a:t>stimulus </a:t>
            </a:r>
            <a:r>
              <a:rPr lang="en-US" u="sng" dirty="0" err="1"/>
              <a:t>dan</a:t>
            </a:r>
            <a:r>
              <a:rPr lang="en-US" u="sng" dirty="0"/>
              <a:t> </a:t>
            </a:r>
            <a:r>
              <a:rPr lang="en-US" u="sng" dirty="0" err="1"/>
              <a:t>respon</a:t>
            </a:r>
            <a:endParaRPr lang="en-US" dirty="0"/>
          </a:p>
          <a:p>
            <a:pPr marL="109728" indent="0">
              <a:buNone/>
            </a:pPr>
            <a:r>
              <a:rPr lang="en-US" dirty="0" err="1"/>
              <a:t>Tokoh</a:t>
            </a:r>
            <a:r>
              <a:rPr lang="en-US" dirty="0"/>
              <a:t> 	1. </a:t>
            </a:r>
            <a:r>
              <a:rPr lang="en-US" dirty="0" smtClean="0"/>
              <a:t>Pavlov </a:t>
            </a:r>
            <a:r>
              <a:rPr lang="en-US" dirty="0"/>
              <a:t>/ Classical Conditioning</a:t>
            </a:r>
          </a:p>
          <a:p>
            <a:pPr marL="109728" indent="0">
              <a:buNone/>
            </a:pPr>
            <a:r>
              <a:rPr lang="en-US" dirty="0"/>
              <a:t>		</a:t>
            </a:r>
            <a:r>
              <a:rPr lang="en-US" dirty="0" smtClean="0"/>
              <a:t>2</a:t>
            </a:r>
            <a:r>
              <a:rPr lang="en-US" dirty="0"/>
              <a:t>. Skinner / Operant Conditioning</a:t>
            </a:r>
          </a:p>
          <a:p>
            <a:pPr marL="109728" indent="0">
              <a:buNone/>
            </a:pPr>
            <a:r>
              <a:rPr lang="en-US" dirty="0"/>
              <a:t>		</a:t>
            </a:r>
            <a:r>
              <a:rPr lang="en-US" dirty="0" smtClean="0"/>
              <a:t>3</a:t>
            </a:r>
            <a:r>
              <a:rPr lang="en-US" dirty="0"/>
              <a:t>. Thorndike / Reinforcement Theory</a:t>
            </a:r>
          </a:p>
          <a:p>
            <a:endParaRPr lang="en-US" dirty="0"/>
          </a:p>
          <a:p>
            <a:r>
              <a:rPr lang="nb-NO" b="1" dirty="0"/>
              <a:t>2.</a:t>
            </a:r>
            <a:r>
              <a:rPr lang="nb-NO" b="1" i="1" dirty="0"/>
              <a:t>Teori Cognitive</a:t>
            </a:r>
            <a:endParaRPr lang="en-US" dirty="0"/>
          </a:p>
          <a:p>
            <a:pPr marL="109728" indent="0">
              <a:buNone/>
            </a:pPr>
            <a:r>
              <a:rPr lang="nb-NO" dirty="0"/>
              <a:t>Aliran ini menolak teori bahwa perilaku manusia adalah berdasarkan stimulus-respon.</a:t>
            </a:r>
            <a:endParaRPr lang="en-US" dirty="0"/>
          </a:p>
          <a:p>
            <a:pPr marL="109728" indent="0">
              <a:buNone/>
            </a:pPr>
            <a:r>
              <a:rPr lang="nb-NO" dirty="0"/>
              <a:t>Mereka berpendapat bahwa perilaku manusia didasarkan atas proses pembelajaran/melalui pemikiran (kognisi).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3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28736"/>
            <a:ext cx="7286676" cy="4697427"/>
          </a:xfrm>
        </p:spPr>
        <p:txBody>
          <a:bodyPr>
            <a:normAutofit/>
          </a:bodyPr>
          <a:lstStyle/>
          <a:p>
            <a:pPr>
              <a:buNone/>
            </a:pPr>
            <a:endParaRPr lang="id-ID" sz="2400" b="1" dirty="0" smtClean="0">
              <a:latin typeface="Berlin Sans FB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Pemberitahuan tujuan pelatihan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Relevansi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Partisipasi aktif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Penguatan (Reinforcement)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Pengetahuan ttg hasil (feedback)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Distribusi pembelajaran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Praktek/latihan dan pengulangan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Transfer of training</a:t>
            </a:r>
            <a:endParaRPr lang="id-ID" sz="2400" dirty="0">
              <a:latin typeface="Berlin Sans FB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dirty="0">
                <a:latin typeface="Berlin Sans FB" pitchFamily="34" charset="0"/>
              </a:rPr>
              <a:t>Konsep Dasar Pembelajaran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0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1035</TotalTime>
  <Words>584</Words>
  <Application>Microsoft Office PowerPoint</Application>
  <PresentationFormat>On-screen Show (4:3)</PresentationFormat>
  <Paragraphs>130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PowerPoint Presentation</vt:lpstr>
      <vt:lpstr>KEMAMPUAN AKHIR YANG DIHARAPKAN</vt:lpstr>
      <vt:lpstr>Training/Pelatihan</vt:lpstr>
      <vt:lpstr>Pengertian Training/ Pelatihan </vt:lpstr>
      <vt:lpstr>PENGERTIAN PENGEMBANGAN (DEVELOPMENT)</vt:lpstr>
      <vt:lpstr>Perbandingan Training &amp; Development</vt:lpstr>
      <vt:lpstr>Tujuan Pelatihan dan Pengembangan</vt:lpstr>
      <vt:lpstr>Teori Belajar</vt:lpstr>
      <vt:lpstr>Konsep Dasar Pembelajaran</vt:lpstr>
      <vt:lpstr>6 LANGKAH MENGEMBANGKAN PROGRAM TRAINING  YANG EFEKTIF</vt:lpstr>
      <vt:lpstr>Jenis Pelatihan dan Pengembangan </vt:lpstr>
      <vt:lpstr>Tipe-tipe efektifitas program pelatihan dan pengembangan.</vt:lpstr>
      <vt:lpstr>Syarat- syarat Pelatih dalam Pengembangan</vt:lpstr>
      <vt:lpstr>Kendala- Kendala Pelatihan dan Pengembangan</vt:lpstr>
      <vt:lpstr>Manfaat pelatihan dan pengembangan</vt:lpstr>
      <vt:lpstr>PowerPoint Presentation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STUDIO A</cp:lastModifiedBy>
  <cp:revision>52</cp:revision>
  <dcterms:created xsi:type="dcterms:W3CDTF">2012-10-30T04:06:36Z</dcterms:created>
  <dcterms:modified xsi:type="dcterms:W3CDTF">2018-03-27T03:43:56Z</dcterms:modified>
</cp:coreProperties>
</file>