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78" r:id="rId3"/>
    <p:sldId id="257" r:id="rId4"/>
    <p:sldId id="265" r:id="rId5"/>
    <p:sldId id="258" r:id="rId6"/>
    <p:sldId id="266" r:id="rId7"/>
    <p:sldId id="267" r:id="rId8"/>
    <p:sldId id="273" r:id="rId9"/>
    <p:sldId id="277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AC73F199-254F-419F-ACBF-B7C0E6E71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3F199-254F-419F-ACBF-B7C0E6E7172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8F3B82-40A0-4967-B1DF-A64B3D7077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D4BD7-7C02-462E-8B3D-B2B7D4925F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A8CA43A-2E2C-4EB5-919B-A2B2CB375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5A3F49-91E9-4CDC-9820-6E61D2705E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65FFBC-7BA8-4DA4-8BBD-EC9BCBF62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A2F9819-E0A2-4976-9923-5AE9B4E6D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7BFF0DA-C9CE-4B11-92A7-CAF973226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8F6E22-78B9-4710-8F1D-6604155381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04414C-39FF-4B6B-A406-A913C56BE7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8BD28C-E010-430A-8176-5C8DCEAE9D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F37F650-F30D-44A0-9E7D-48064F7826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4968A8-A13C-4F3B-A9E7-15826956B0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Temperatur</a:t>
            </a:r>
            <a:r>
              <a:rPr lang="en-US" sz="2800" dirty="0" smtClean="0"/>
              <a:t>.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r>
              <a:rPr lang="en-US" sz="28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Ekspansi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r>
              <a:rPr lang="en-US" sz="2800" dirty="0" smtClean="0"/>
              <a:t>,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9600" dirty="0" smtClean="0">
                <a:latin typeface="Algerian" pitchFamily="82" charset="0"/>
              </a:rPr>
              <a:t>      </a:t>
            </a:r>
          </a:p>
          <a:p>
            <a:pPr>
              <a:buNone/>
            </a:pPr>
            <a:r>
              <a:rPr lang="en-US" sz="9600" dirty="0" smtClean="0">
                <a:latin typeface="Algerian" pitchFamily="82" charset="0"/>
              </a:rPr>
              <a:t> </a:t>
            </a:r>
            <a:r>
              <a:rPr lang="en-US" sz="9600" dirty="0" smtClean="0">
                <a:latin typeface="Algerian" pitchFamily="82" charset="0"/>
              </a:rPr>
              <a:t>    RESUME</a:t>
            </a:r>
            <a:endParaRPr lang="en-US" sz="96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9600" dirty="0" smtClean="0">
                <a:latin typeface="Algerian" pitchFamily="82" charset="0"/>
              </a:rPr>
              <a:t>      </a:t>
            </a:r>
          </a:p>
          <a:p>
            <a:pPr>
              <a:buNone/>
            </a:pPr>
            <a:r>
              <a:rPr lang="en-US" sz="9600" dirty="0" smtClean="0">
                <a:latin typeface="Algerian" pitchFamily="82" charset="0"/>
              </a:rPr>
              <a:t> </a:t>
            </a:r>
            <a:r>
              <a:rPr lang="en-US" sz="9600" dirty="0" smtClean="0">
                <a:latin typeface="Algerian" pitchFamily="82" charset="0"/>
              </a:rPr>
              <a:t>    DISKUSI</a:t>
            </a:r>
            <a:endParaRPr lang="en-US" sz="96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Def : Ukuran panas dinginnya suatu sistem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Hukum ke Nol Thermodinamika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Terdapat suatu kuantitas skalar yang dinamakan temperatur, yang merupakan sebuah sifat semua sistem termodinamika, sehingga kesamaan temperatur adalah merupakan syarat yang perlu dan cukup untuk kesetimbangan termal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Alat ukur : Termometer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Dasar : Sifat termometrik suatu zat ( volume, tahanan)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40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tabLst>
                <a:tab pos="1143000" algn="l"/>
              </a:tabLst>
            </a:pPr>
            <a:r>
              <a:rPr lang="en-US" smtClean="0"/>
              <a:t>Untuk setiap termometer berlaku :</a:t>
            </a:r>
          </a:p>
          <a:p>
            <a:pPr eaLnBrk="1" hangingPunct="1">
              <a:buFontTx/>
              <a:buNone/>
              <a:tabLst>
                <a:tab pos="1143000" algn="l"/>
              </a:tabLst>
            </a:pPr>
            <a:endParaRPr lang="en-US" smtClean="0"/>
          </a:p>
          <a:p>
            <a:pPr eaLnBrk="1" hangingPunct="1">
              <a:buFontTx/>
              <a:buNone/>
              <a:tabLst>
                <a:tab pos="1143000" algn="l"/>
              </a:tabLst>
            </a:pPr>
            <a:endParaRPr lang="en-US" smtClean="0"/>
          </a:p>
          <a:p>
            <a:pPr eaLnBrk="1" hangingPunct="1">
              <a:buFontTx/>
              <a:buNone/>
              <a:tabLst>
                <a:tab pos="1143000" algn="l"/>
              </a:tabLst>
            </a:pPr>
            <a:endParaRPr lang="en-US" smtClean="0"/>
          </a:p>
          <a:p>
            <a:pPr eaLnBrk="1" hangingPunct="1">
              <a:buFontTx/>
              <a:buNone/>
              <a:tabLst>
                <a:tab pos="1143000" algn="l"/>
              </a:tabLst>
            </a:pPr>
            <a:endParaRPr 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19200" y="1295400"/>
          <a:ext cx="3133725" cy="1038225"/>
        </p:xfrm>
        <a:graphic>
          <a:graphicData uri="http://schemas.openxmlformats.org/presentationml/2006/ole">
            <p:oleObj spid="_x0000_s1026" name="Equation" r:id="rId3" imgW="1307532" imgH="431613" progId="Equation.3">
              <p:embed/>
            </p:oleObj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90600" y="2514600"/>
            <a:ext cx="6477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/>
              <a:t>X         = Sifat termometrik</a:t>
            </a:r>
          </a:p>
          <a:p>
            <a:r>
              <a:rPr lang="en-US" baseline="0"/>
              <a:t>273,16 = Titik Triple air ( titik dimana es, zat cair dan uap air </a:t>
            </a:r>
          </a:p>
          <a:p>
            <a:r>
              <a:rPr lang="en-US" baseline="0"/>
              <a:t>                berada bersama dalam keseimbangan)</a:t>
            </a:r>
          </a:p>
          <a:p>
            <a:r>
              <a:rPr lang="en-US" baseline="0"/>
              <a:t>TR       = Triple</a:t>
            </a:r>
          </a:p>
          <a:p>
            <a:r>
              <a:rPr lang="en-US" baseline="0"/>
              <a:t>Untuk termometer cairan :</a:t>
            </a:r>
          </a:p>
          <a:p>
            <a:r>
              <a:rPr lang="en-US" baseline="0"/>
              <a:t>  T ( L ) = 273,16 K  L/L</a:t>
            </a:r>
            <a:r>
              <a:rPr lang="en-US" baseline="-25000"/>
              <a:t>TR   </a:t>
            </a:r>
            <a:r>
              <a:rPr lang="en-US" baseline="0"/>
              <a:t>        L = Panjang kolom cairan</a:t>
            </a:r>
          </a:p>
          <a:p>
            <a:endParaRPr lang="en-US" baseline="0"/>
          </a:p>
          <a:p>
            <a:r>
              <a:rPr lang="en-US" baseline="0"/>
              <a:t>Untuk sebuah gas pada tekanan tetap :</a:t>
            </a:r>
          </a:p>
          <a:p>
            <a:r>
              <a:rPr lang="en-US" baseline="0"/>
              <a:t>  T ( V ) = 273,16 K  V/V</a:t>
            </a:r>
            <a:r>
              <a:rPr lang="en-US" baseline="-25000"/>
              <a:t>TR             </a:t>
            </a:r>
            <a:r>
              <a:rPr lang="en-US" baseline="0"/>
              <a:t>V = Volume gas</a:t>
            </a:r>
          </a:p>
          <a:p>
            <a:endParaRPr lang="en-US" baseline="0"/>
          </a:p>
          <a:p>
            <a:r>
              <a:rPr lang="en-US" baseline="0"/>
              <a:t>Untuk termometer hambatan platina :</a:t>
            </a:r>
          </a:p>
          <a:p>
            <a:r>
              <a:rPr lang="en-US" baseline="0"/>
              <a:t>  T ( R ) = 273,16 K  R/R</a:t>
            </a:r>
            <a:r>
              <a:rPr lang="en-US" baseline="-25000"/>
              <a:t>TR            </a:t>
            </a:r>
            <a:r>
              <a:rPr lang="en-US" baseline="0"/>
              <a:t>R = Hambatan listrik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Skala Temperatur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66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Dasar : Penentuan titik beku dan titik didih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</a:t>
            </a:r>
            <a:r>
              <a:rPr lang="en-US" baseline="-25000" smtClean="0"/>
              <a:t>K </a:t>
            </a:r>
            <a:r>
              <a:rPr lang="en-US" smtClean="0"/>
              <a:t> = Temperatur Kelvin,satuan temperatur termodinamika, 1/273 dari temperatur termodinamika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Skala Celcius : T</a:t>
            </a:r>
            <a:r>
              <a:rPr lang="en-US" baseline="-25000" smtClean="0"/>
              <a:t>C</a:t>
            </a:r>
            <a:r>
              <a:rPr lang="en-US" smtClean="0"/>
              <a:t> = T</a:t>
            </a:r>
            <a:r>
              <a:rPr lang="en-US" baseline="-25000" smtClean="0"/>
              <a:t>K </a:t>
            </a:r>
            <a:r>
              <a:rPr lang="en-US" smtClean="0"/>
              <a:t>– 273</a:t>
            </a:r>
            <a:r>
              <a:rPr lang="en-US" baseline="30000" smtClean="0"/>
              <a:t>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Skala Fahrenheit: T</a:t>
            </a:r>
            <a:r>
              <a:rPr lang="en-US" baseline="-25000" smtClean="0"/>
              <a:t>F </a:t>
            </a:r>
            <a:r>
              <a:rPr lang="en-US" smtClean="0"/>
              <a:t>= 32 + 9/5 T</a:t>
            </a:r>
            <a:r>
              <a:rPr lang="en-US" baseline="-25000" smtClean="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Skala Reamur : T</a:t>
            </a:r>
            <a:r>
              <a:rPr lang="en-US" baseline="-25000" smtClean="0"/>
              <a:t>R</a:t>
            </a:r>
            <a:r>
              <a:rPr lang="en-US" smtClean="0"/>
              <a:t> = 4/5 T</a:t>
            </a:r>
            <a:r>
              <a:rPr lang="en-US" baseline="-25000" smtClean="0"/>
              <a:t>C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Soal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Alkohol etil mendidih pada suhu 78,5 </a:t>
            </a:r>
            <a:r>
              <a:rPr lang="en-US" baseline="30000" smtClean="0"/>
              <a:t>o</a:t>
            </a:r>
            <a:r>
              <a:rPr lang="en-US" smtClean="0"/>
              <a:t>C dan membeku pada suhu -117 </a:t>
            </a:r>
            <a:r>
              <a:rPr lang="en-US" baseline="30000" smtClean="0"/>
              <a:t>o</a:t>
            </a:r>
            <a:r>
              <a:rPr lang="en-US" smtClean="0"/>
              <a:t>C kalau tekanan luar 1 atm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Ubahlah kedua suhu menjadi :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a. Suhu Kelvin &amp; Fahrenheit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2. Pada suhu berapa skala celcius dan fahrenheit menunjukkan angka sama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3. Berapa suhu pada skala celcius untuk 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86 </a:t>
            </a:r>
            <a:r>
              <a:rPr lang="en-US" baseline="30000" smtClean="0"/>
              <a:t>o</a:t>
            </a:r>
            <a:r>
              <a:rPr lang="en-US" smtClean="0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Ekspansi Temperatur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Linier :  </a:t>
            </a:r>
            <a:r>
              <a:rPr lang="en-US" sz="2800" smtClean="0">
                <a:cs typeface="Arial" charset="0"/>
              </a:rPr>
              <a:t>∆ l = </a:t>
            </a:r>
            <a:r>
              <a:rPr lang="el-GR" sz="2800" smtClean="0">
                <a:cs typeface="Arial" charset="0"/>
              </a:rPr>
              <a:t>α</a:t>
            </a:r>
            <a:r>
              <a:rPr lang="en-US" sz="2800" smtClean="0">
                <a:cs typeface="Arial" charset="0"/>
              </a:rPr>
              <a:t> l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Arial" charset="0"/>
              </a:rPr>
              <a:t>Luas   ∆A= </a:t>
            </a:r>
            <a:r>
              <a:rPr lang="el-GR" sz="2800" smtClean="0">
                <a:cs typeface="Arial" charset="0"/>
              </a:rPr>
              <a:t>γ</a:t>
            </a:r>
            <a:r>
              <a:rPr lang="en-US" sz="2800" smtClean="0">
                <a:cs typeface="Arial" charset="0"/>
              </a:rPr>
              <a:t> A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Arial" charset="0"/>
              </a:rPr>
              <a:t>Volume : ∆ V  =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smtClean="0">
                <a:cs typeface="Arial" charset="0"/>
              </a:rPr>
              <a:t>  V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</a:t>
            </a:r>
            <a:r>
              <a:rPr lang="en-US" sz="2800" smtClean="0"/>
              <a:t> </a:t>
            </a:r>
            <a:r>
              <a:rPr lang="en-US" sz="2800" smtClean="0">
                <a:cs typeface="Arial" charset="0"/>
              </a:rPr>
              <a:t>∆ l = pertambahan panjang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    l  = panjang awal     </a:t>
            </a:r>
            <a:r>
              <a:rPr lang="el-GR" sz="2800" smtClean="0">
                <a:cs typeface="Arial" charset="0"/>
              </a:rPr>
              <a:t>α</a:t>
            </a:r>
            <a:r>
              <a:rPr lang="en-US" sz="2800" smtClean="0">
                <a:cs typeface="Arial" charset="0"/>
              </a:rPr>
              <a:t> = Koef. Eksp linier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 ∆A = pertambahan luas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   A = luas awal            </a:t>
            </a:r>
            <a:r>
              <a:rPr lang="el-GR" sz="2800" smtClean="0">
                <a:cs typeface="Arial" charset="0"/>
              </a:rPr>
              <a:t>γ</a:t>
            </a:r>
            <a:r>
              <a:rPr lang="en-US" sz="2800" smtClean="0">
                <a:cs typeface="Arial" charset="0"/>
              </a:rPr>
              <a:t> = Koef eksp luas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  </a:t>
            </a:r>
            <a:r>
              <a:rPr lang="en-US" sz="2800" smtClean="0"/>
              <a:t> </a:t>
            </a:r>
            <a:r>
              <a:rPr lang="en-US" sz="2800" smtClean="0">
                <a:cs typeface="Arial" charset="0"/>
              </a:rPr>
              <a:t>∆V= pertambahan volume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       V = Volume awal   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smtClean="0">
                <a:cs typeface="Arial" charset="0"/>
              </a:rPr>
              <a:t>  = koef. Eksp vol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</a:t>
            </a:r>
            <a:r>
              <a:rPr lang="el-GR" sz="2800" smtClean="0">
                <a:cs typeface="Arial" charset="0"/>
              </a:rPr>
              <a:t>β</a:t>
            </a:r>
            <a:r>
              <a:rPr lang="en-US" sz="2800" smtClean="0">
                <a:cs typeface="Arial" charset="0"/>
              </a:rPr>
              <a:t>  = 3  </a:t>
            </a:r>
            <a:r>
              <a:rPr lang="el-GR" sz="2800" smtClean="0">
                <a:cs typeface="Arial" charset="0"/>
              </a:rPr>
              <a:t>α</a:t>
            </a:r>
            <a:r>
              <a:rPr lang="en-US" sz="2800" smtClean="0">
                <a:cs typeface="Arial" charset="0"/>
              </a:rPr>
              <a:t>  ;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T = perbedaan temperatur (</a:t>
            </a:r>
            <a:r>
              <a:rPr lang="en-US" sz="2800" baseline="30000" smtClean="0">
                <a:cs typeface="Arial" charset="0"/>
              </a:rPr>
              <a:t>o</a:t>
            </a:r>
            <a:r>
              <a:rPr lang="en-US" sz="2800" smtClean="0">
                <a:cs typeface="Arial" charset="0"/>
              </a:rPr>
              <a:t>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cs typeface="Arial" charset="0"/>
              </a:rPr>
              <a:t> </a:t>
            </a:r>
            <a:r>
              <a:rPr lang="el-GR" sz="2800" smtClean="0">
                <a:cs typeface="Arial" charset="0"/>
              </a:rPr>
              <a:t>γ</a:t>
            </a:r>
            <a:r>
              <a:rPr lang="en-US" sz="2800" smtClean="0">
                <a:cs typeface="Arial" charset="0"/>
              </a:rPr>
              <a:t> = 2 </a:t>
            </a:r>
            <a:r>
              <a:rPr lang="el-GR" sz="2800" smtClean="0">
                <a:cs typeface="Arial" charset="0"/>
              </a:rPr>
              <a:t>α</a:t>
            </a:r>
            <a:endParaRPr lang="en-US" sz="28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smtClean="0"/>
              <a:t>Soal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noProof="1" smtClean="0"/>
              <a:t>Pada suhu 0 </a:t>
            </a:r>
            <a:r>
              <a:rPr lang="en-US" baseline="30000" noProof="1" smtClean="0"/>
              <a:t>o</a:t>
            </a:r>
            <a:r>
              <a:rPr lang="en-US" noProof="1" smtClean="0"/>
              <a:t>C sebuah gelas kaca (</a:t>
            </a:r>
            <a:r>
              <a:rPr lang="el-GR" noProof="1" smtClean="0">
                <a:cs typeface="Arial" charset="0"/>
              </a:rPr>
              <a:t>α = </a:t>
            </a:r>
          </a:p>
          <a:p>
            <a:pPr eaLnBrk="1" hangingPunct="1">
              <a:buFontTx/>
              <a:buNone/>
            </a:pPr>
            <a:r>
              <a:rPr lang="en-US" noProof="1" smtClean="0">
                <a:cs typeface="Arial" charset="0"/>
              </a:rPr>
              <a:t>   9x10</a:t>
            </a:r>
            <a:r>
              <a:rPr lang="en-US" baseline="30000" noProof="1" smtClean="0">
                <a:cs typeface="Arial" charset="0"/>
              </a:rPr>
              <a:t>-6</a:t>
            </a:r>
            <a:r>
              <a:rPr lang="en-US" noProof="1" smtClean="0">
                <a:cs typeface="Arial" charset="0"/>
              </a:rPr>
              <a:t> </a:t>
            </a:r>
            <a:r>
              <a:rPr lang="en-US" baseline="30000" noProof="1" smtClean="0"/>
              <a:t>o</a:t>
            </a:r>
            <a:r>
              <a:rPr lang="en-US" noProof="1" smtClean="0"/>
              <a:t>C</a:t>
            </a:r>
            <a:r>
              <a:rPr lang="en-US" baseline="30000" noProof="1" smtClean="0"/>
              <a:t>-1 </a:t>
            </a:r>
            <a:r>
              <a:rPr lang="en-US" noProof="1" smtClean="0"/>
              <a:t>) yang volumenya 50 cm</a:t>
            </a:r>
            <a:r>
              <a:rPr lang="en-US" baseline="30000" noProof="1" smtClean="0"/>
              <a:t>3 </a:t>
            </a:r>
            <a:r>
              <a:rPr lang="en-US" noProof="1" smtClean="0"/>
              <a:t>berisi penuh air raksa (</a:t>
            </a:r>
            <a:r>
              <a:rPr lang="el-GR" noProof="1" smtClean="0">
                <a:cs typeface="Arial" charset="0"/>
              </a:rPr>
              <a:t>β</a:t>
            </a:r>
            <a:r>
              <a:rPr lang="en-US" noProof="1" smtClean="0">
                <a:cs typeface="Arial" charset="0"/>
              </a:rPr>
              <a:t> = 18x10</a:t>
            </a:r>
            <a:r>
              <a:rPr lang="en-US" baseline="30000" noProof="1" smtClean="0">
                <a:cs typeface="Arial" charset="0"/>
              </a:rPr>
              <a:t>-5 </a:t>
            </a:r>
            <a:r>
              <a:rPr lang="en-US" baseline="30000" noProof="1" smtClean="0"/>
              <a:t>o</a:t>
            </a:r>
            <a:r>
              <a:rPr lang="en-US" noProof="1" smtClean="0"/>
              <a:t>C</a:t>
            </a:r>
            <a:r>
              <a:rPr lang="en-US" baseline="30000" noProof="1" smtClean="0"/>
              <a:t>-1</a:t>
            </a:r>
            <a:r>
              <a:rPr lang="en-US" noProof="1" smtClean="0"/>
              <a:t>). Berapa volume air raksa yang tumpah jika suhu sistem naik menjadi 100 </a:t>
            </a:r>
            <a:r>
              <a:rPr lang="en-US" baseline="30000" noProof="1" smtClean="0"/>
              <a:t>o</a:t>
            </a:r>
            <a:r>
              <a:rPr lang="en-US" noProof="1" smtClean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silinder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diameter 1 cm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30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pelat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.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diameter 0,99970 cm </a:t>
            </a:r>
            <a:r>
              <a:rPr lang="en-US" dirty="0" err="1" smtClean="0"/>
              <a:t>pada</a:t>
            </a:r>
            <a:r>
              <a:rPr lang="en-US" dirty="0" smtClean="0"/>
              <a:t>  30</a:t>
            </a:r>
            <a:r>
              <a:rPr lang="en-US" baseline="30000" dirty="0" smtClean="0"/>
              <a:t>o</a:t>
            </a:r>
            <a:r>
              <a:rPr lang="en-US" dirty="0" smtClean="0"/>
              <a:t>C.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pelat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?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l-GR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= 1,1 x 10</a:t>
            </a:r>
            <a:r>
              <a:rPr lang="en-US" baseline="30000" dirty="0" smtClean="0">
                <a:cs typeface="Arial" charset="0"/>
              </a:rPr>
              <a:t>-5</a:t>
            </a:r>
            <a:r>
              <a:rPr lang="en-US" dirty="0" smtClean="0">
                <a:cs typeface="Arial" charset="0"/>
              </a:rPr>
              <a:t>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en-US" baseline="30000" dirty="0" smtClean="0"/>
              <a:t>-1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510</TotalTime>
  <Words>449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Median</vt:lpstr>
      <vt:lpstr>Microsoft Equation 3.0</vt:lpstr>
      <vt:lpstr>TEMPERATUR</vt:lpstr>
      <vt:lpstr>Slide 2</vt:lpstr>
      <vt:lpstr>Temperatur</vt:lpstr>
      <vt:lpstr>Slide 4</vt:lpstr>
      <vt:lpstr>Skala Temperatur </vt:lpstr>
      <vt:lpstr>Soal</vt:lpstr>
      <vt:lpstr>Ekspansi Temperatur</vt:lpstr>
      <vt:lpstr>Soal</vt:lpstr>
      <vt:lpstr>Soal</vt:lpstr>
      <vt:lpstr>Slide 10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TERMODINAMIKA</dc:title>
  <dc:creator>Safitri</dc:creator>
  <cp:lastModifiedBy>safitri</cp:lastModifiedBy>
  <cp:revision>16</cp:revision>
  <dcterms:created xsi:type="dcterms:W3CDTF">2006-11-26T01:10:12Z</dcterms:created>
  <dcterms:modified xsi:type="dcterms:W3CDTF">2013-01-03T05:50:20Z</dcterms:modified>
</cp:coreProperties>
</file>