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sldIdLst>
    <p:sldId id="256" r:id="rId2"/>
    <p:sldId id="283" r:id="rId3"/>
    <p:sldId id="272" r:id="rId4"/>
    <p:sldId id="265" r:id="rId5"/>
    <p:sldId id="257" r:id="rId6"/>
    <p:sldId id="258" r:id="rId7"/>
    <p:sldId id="259" r:id="rId8"/>
    <p:sldId id="260" r:id="rId9"/>
    <p:sldId id="261" r:id="rId10"/>
    <p:sldId id="263" r:id="rId11"/>
    <p:sldId id="273" r:id="rId12"/>
    <p:sldId id="274" r:id="rId13"/>
    <p:sldId id="275" r:id="rId14"/>
    <p:sldId id="276" r:id="rId15"/>
    <p:sldId id="277" r:id="rId16"/>
    <p:sldId id="278" r:id="rId17"/>
    <p:sldId id="279" r:id="rId18"/>
    <p:sldId id="280" r:id="rId19"/>
    <p:sldId id="282" r:id="rId20"/>
    <p:sldId id="284"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2044" autoAdjust="0"/>
    <p:restoredTop sz="94660"/>
  </p:normalViewPr>
  <p:slideViewPr>
    <p:cSldViewPr>
      <p:cViewPr varScale="1">
        <p:scale>
          <a:sx n="69" d="100"/>
          <a:sy n="69" d="100"/>
        </p:scale>
        <p:origin x="-35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458" name="Group 2"/>
          <p:cNvGrpSpPr>
            <a:grpSpLocks/>
          </p:cNvGrpSpPr>
          <p:nvPr/>
        </p:nvGrpSpPr>
        <p:grpSpPr bwMode="auto">
          <a:xfrm>
            <a:off x="0" y="0"/>
            <a:ext cx="9144000" cy="6858000"/>
            <a:chOff x="0" y="0"/>
            <a:chExt cx="5760" cy="4320"/>
          </a:xfrm>
        </p:grpSpPr>
        <p:sp>
          <p:nvSpPr>
            <p:cNvPr id="19459"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lang="en-US" sz="2400">
                <a:latin typeface="Times New Roman" pitchFamily="18" charset="0"/>
              </a:endParaRPr>
            </a:p>
          </p:txBody>
        </p:sp>
        <p:sp>
          <p:nvSpPr>
            <p:cNvPr id="19460"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eaLnBrk="1" hangingPunct="1"/>
              <a:endParaRPr lang="en-US" sz="2400">
                <a:latin typeface="Times New Roman" pitchFamily="18" charset="0"/>
              </a:endParaRPr>
            </a:p>
          </p:txBody>
        </p:sp>
        <p:grpSp>
          <p:nvGrpSpPr>
            <p:cNvPr id="19461" name="Group 5"/>
            <p:cNvGrpSpPr>
              <a:grpSpLocks/>
            </p:cNvGrpSpPr>
            <p:nvPr/>
          </p:nvGrpSpPr>
          <p:grpSpPr bwMode="auto">
            <a:xfrm>
              <a:off x="0" y="672"/>
              <a:ext cx="1806" cy="1989"/>
              <a:chOff x="0" y="672"/>
              <a:chExt cx="1806" cy="1989"/>
            </a:xfrm>
          </p:grpSpPr>
          <p:sp>
            <p:nvSpPr>
              <p:cNvPr id="19462"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sp>
            <p:nvSpPr>
              <p:cNvPr id="19463"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eaLnBrk="1" hangingPunct="1"/>
                <a:endParaRPr lang="en-US" sz="2400">
                  <a:latin typeface="Times New Roman" pitchFamily="18" charset="0"/>
                </a:endParaRPr>
              </a:p>
            </p:txBody>
          </p:sp>
          <p:sp>
            <p:nvSpPr>
              <p:cNvPr id="19464"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eaLnBrk="1" hangingPunct="1"/>
                <a:endParaRPr lang="en-US" sz="2400">
                  <a:latin typeface="Times New Roman" pitchFamily="18" charset="0"/>
                </a:endParaRPr>
              </a:p>
            </p:txBody>
          </p:sp>
          <p:sp>
            <p:nvSpPr>
              <p:cNvPr id="19465"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eaLnBrk="1" hangingPunct="1"/>
                <a:endParaRPr lang="en-US" sz="2400">
                  <a:latin typeface="Times New Roman" pitchFamily="18" charset="0"/>
                </a:endParaRPr>
              </a:p>
            </p:txBody>
          </p:sp>
          <p:sp>
            <p:nvSpPr>
              <p:cNvPr id="19466"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sp>
            <p:nvSpPr>
              <p:cNvPr id="19467"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eaLnBrk="1" hangingPunct="1"/>
                <a:endParaRPr lang="en-US" sz="2400">
                  <a:latin typeface="Times New Roman" pitchFamily="18" charset="0"/>
                </a:endParaRPr>
              </a:p>
            </p:txBody>
          </p:sp>
          <p:sp>
            <p:nvSpPr>
              <p:cNvPr id="19468"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eaLnBrk="1" hangingPunct="1"/>
                <a:endParaRPr lang="en-US" sz="2400">
                  <a:latin typeface="Times New Roman" pitchFamily="18" charset="0"/>
                </a:endParaRPr>
              </a:p>
            </p:txBody>
          </p:sp>
          <p:sp>
            <p:nvSpPr>
              <p:cNvPr id="19469"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sp>
            <p:nvSpPr>
              <p:cNvPr id="19470"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eaLnBrk="1" hangingPunct="1"/>
                <a:endParaRPr lang="en-US" sz="2400">
                  <a:latin typeface="Times New Roman" pitchFamily="18" charset="0"/>
                </a:endParaRPr>
              </a:p>
            </p:txBody>
          </p:sp>
          <p:sp>
            <p:nvSpPr>
              <p:cNvPr id="19471"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grpSp>
      </p:grpSp>
      <p:sp>
        <p:nvSpPr>
          <p:cNvPr id="19472" name="Rectangle 16"/>
          <p:cNvSpPr>
            <a:spLocks noGrp="1" noChangeArrowheads="1"/>
          </p:cNvSpPr>
          <p:nvPr>
            <p:ph type="dt" sz="half" idx="2"/>
          </p:nvPr>
        </p:nvSpPr>
        <p:spPr>
          <a:xfrm>
            <a:off x="457200" y="6248400"/>
            <a:ext cx="2133600" cy="457200"/>
          </a:xfrm>
        </p:spPr>
        <p:txBody>
          <a:bodyPr/>
          <a:lstStyle>
            <a:lvl1pPr>
              <a:defRPr/>
            </a:lvl1pPr>
          </a:lstStyle>
          <a:p>
            <a:endParaRPr lang="en-US"/>
          </a:p>
        </p:txBody>
      </p:sp>
      <p:sp>
        <p:nvSpPr>
          <p:cNvPr id="19473" name="Rectangle 17"/>
          <p:cNvSpPr>
            <a:spLocks noGrp="1" noChangeArrowheads="1"/>
          </p:cNvSpPr>
          <p:nvPr>
            <p:ph type="ftr" sz="quarter" idx="3"/>
          </p:nvPr>
        </p:nvSpPr>
        <p:spPr/>
        <p:txBody>
          <a:bodyPr/>
          <a:lstStyle>
            <a:lvl1pPr>
              <a:defRPr/>
            </a:lvl1pPr>
          </a:lstStyle>
          <a:p>
            <a:endParaRPr lang="en-US"/>
          </a:p>
        </p:txBody>
      </p:sp>
      <p:sp>
        <p:nvSpPr>
          <p:cNvPr id="19474" name="Rectangle 18"/>
          <p:cNvSpPr>
            <a:spLocks noGrp="1" noChangeArrowheads="1"/>
          </p:cNvSpPr>
          <p:nvPr>
            <p:ph type="sldNum" sz="quarter" idx="4"/>
          </p:nvPr>
        </p:nvSpPr>
        <p:spPr/>
        <p:txBody>
          <a:bodyPr/>
          <a:lstStyle>
            <a:lvl1pPr>
              <a:defRPr/>
            </a:lvl1pPr>
          </a:lstStyle>
          <a:p>
            <a:fld id="{E6887D55-5EA9-4ADF-A49D-60BF06289195}" type="slidenum">
              <a:rPr lang="en-US"/>
              <a:pPr/>
              <a:t>‹#›</a:t>
            </a:fld>
            <a:endParaRPr lang="en-US"/>
          </a:p>
        </p:txBody>
      </p:sp>
      <p:sp>
        <p:nvSpPr>
          <p:cNvPr id="19475"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19476"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603B08AA-C894-4DAB-8D07-490EE7B7CC1D}"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6DA17778-8A8C-4757-841E-8543FD2BCD03}"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D8D4F3D9-8493-4940-8703-CA22B08A42FF}"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69ADB2BD-F452-477A-A582-6F2C7C498536}"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AA0750AC-231F-4D8E-8D8F-E2BB40BF3167}"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70BE8319-7853-49F4-8AA6-CE11D2C4BB66}"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7B2E4008-6FB7-4452-B65E-B297E2570A10}"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FEC427D7-4F76-48C8-8D26-D272D2489ABB}"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2D7FF198-5E16-4E80-888E-256D2EFE1F29}"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E24D41C5-032E-4A2A-9135-33C4A1F8C1DE}"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endParaRPr lang="en-US"/>
          </a:p>
        </p:txBody>
      </p:sp>
      <p:sp>
        <p:nvSpPr>
          <p:cNvPr id="18435"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29BE4B64-9433-4542-BB09-97E2806B0E41}" type="slidenum">
              <a:rPr lang="en-US"/>
              <a:pPr/>
              <a:t>‹#›</a:t>
            </a:fld>
            <a:endParaRPr lang="en-US"/>
          </a:p>
        </p:txBody>
      </p:sp>
      <p:grpSp>
        <p:nvGrpSpPr>
          <p:cNvPr id="18436" name="Group 4"/>
          <p:cNvGrpSpPr>
            <a:grpSpLocks/>
          </p:cNvGrpSpPr>
          <p:nvPr/>
        </p:nvGrpSpPr>
        <p:grpSpPr bwMode="auto">
          <a:xfrm>
            <a:off x="0" y="0"/>
            <a:ext cx="9144000" cy="546100"/>
            <a:chOff x="0" y="0"/>
            <a:chExt cx="5760" cy="344"/>
          </a:xfrm>
        </p:grpSpPr>
        <p:sp>
          <p:nvSpPr>
            <p:cNvPr id="18437"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lang="en-US" sz="2400">
                <a:latin typeface="Times New Roman" pitchFamily="18" charset="0"/>
              </a:endParaRPr>
            </a:p>
          </p:txBody>
        </p:sp>
        <p:sp>
          <p:nvSpPr>
            <p:cNvPr id="18438"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eaLnBrk="1" hangingPunct="1"/>
              <a:endParaRPr lang="en-US" sz="2400">
                <a:latin typeface="Times New Roman" pitchFamily="18" charset="0"/>
              </a:endParaRPr>
            </a:p>
          </p:txBody>
        </p:sp>
        <p:sp>
          <p:nvSpPr>
            <p:cNvPr id="18439"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eaLnBrk="1" hangingPunct="1"/>
              <a:endParaRPr lang="en-US">
                <a:solidFill>
                  <a:schemeClr val="hlink"/>
                </a:solidFill>
              </a:endParaRPr>
            </a:p>
          </p:txBody>
        </p:sp>
        <p:sp>
          <p:nvSpPr>
            <p:cNvPr id="18440"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eaLnBrk="1" hangingPunct="1"/>
              <a:endParaRPr lang="en-US">
                <a:solidFill>
                  <a:schemeClr val="hlink"/>
                </a:solidFill>
              </a:endParaRPr>
            </a:p>
          </p:txBody>
        </p:sp>
        <p:sp>
          <p:nvSpPr>
            <p:cNvPr id="1844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eaLnBrk="1" hangingPunct="1"/>
              <a:endParaRPr lang="en-US">
                <a:solidFill>
                  <a:schemeClr val="accent2"/>
                </a:solidFill>
              </a:endParaRPr>
            </a:p>
          </p:txBody>
        </p:sp>
        <p:sp>
          <p:nvSpPr>
            <p:cNvPr id="18442"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eaLnBrk="1" hangingPunct="1"/>
              <a:endParaRPr lang="en-US">
                <a:solidFill>
                  <a:schemeClr val="hlink"/>
                </a:solidFill>
              </a:endParaRPr>
            </a:p>
          </p:txBody>
        </p:sp>
        <p:sp>
          <p:nvSpPr>
            <p:cNvPr id="18443"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eaLnBrk="1" hangingPunct="1"/>
              <a:endParaRPr lang="en-US" sz="2400">
                <a:latin typeface="Times New Roman" pitchFamily="18" charset="0"/>
              </a:endParaRPr>
            </a:p>
          </p:txBody>
        </p:sp>
        <p:sp>
          <p:nvSpPr>
            <p:cNvPr id="1844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eaLnBrk="1" hangingPunct="1"/>
              <a:endParaRPr lang="en-US">
                <a:solidFill>
                  <a:schemeClr val="accent2"/>
                </a:solidFill>
              </a:endParaRPr>
            </a:p>
          </p:txBody>
        </p:sp>
        <p:sp>
          <p:nvSpPr>
            <p:cNvPr id="1844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eaLnBrk="1" hangingPunct="1"/>
              <a:endParaRPr lang="en-US">
                <a:solidFill>
                  <a:schemeClr val="accent2"/>
                </a:solidFill>
              </a:endParaRPr>
            </a:p>
          </p:txBody>
        </p:sp>
      </p:grpSp>
      <p:sp>
        <p:nvSpPr>
          <p:cNvPr id="18446"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8447"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448"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defRPr>
      </a:lvl2pPr>
      <a:lvl3pPr algn="l" rtl="0" fontAlgn="base">
        <a:spcBef>
          <a:spcPct val="0"/>
        </a:spcBef>
        <a:spcAft>
          <a:spcPct val="0"/>
        </a:spcAft>
        <a:defRPr sz="4400">
          <a:solidFill>
            <a:schemeClr val="tx1"/>
          </a:solidFill>
          <a:latin typeface="Arial" charset="0"/>
        </a:defRPr>
      </a:lvl3pPr>
      <a:lvl4pPr algn="l" rtl="0" fontAlgn="base">
        <a:spcBef>
          <a:spcPct val="0"/>
        </a:spcBef>
        <a:spcAft>
          <a:spcPct val="0"/>
        </a:spcAft>
        <a:defRPr sz="4400">
          <a:solidFill>
            <a:schemeClr val="tx1"/>
          </a:solidFill>
          <a:latin typeface="Arial" charset="0"/>
        </a:defRPr>
      </a:lvl4pPr>
      <a:lvl5pPr algn="l" rtl="0" fontAlgn="base">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USAHA ( KERJA ) DAN ENERGI</a:t>
            </a:r>
          </a:p>
        </p:txBody>
      </p:sp>
      <p:sp>
        <p:nvSpPr>
          <p:cNvPr id="2051" name="Rectangle 3"/>
          <p:cNvSpPr>
            <a:spLocks noGrp="1" noChangeArrowheads="1"/>
          </p:cNvSpPr>
          <p:nvPr>
            <p:ph type="subTitle" idx="1"/>
          </p:nvPr>
        </p:nvSpPr>
        <p:spPr/>
        <p:txBody>
          <a:bodyPr/>
          <a:lstStyle/>
          <a:p>
            <a:pPr>
              <a:lnSpc>
                <a:spcPct val="90000"/>
              </a:lnSpc>
            </a:pPr>
            <a:r>
              <a:rPr lang="en-US" sz="2700"/>
              <a:t>Usaha oleh gaya tetap,Usaha oleh Gaya yang berubah, Usaha dan Energi Kinetik, Usaha dan Energi Potensial, Hk Kekekalan Energi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457200"/>
            <a:ext cx="8229600" cy="762000"/>
          </a:xfrm>
        </p:spPr>
        <p:txBody>
          <a:bodyPr/>
          <a:lstStyle/>
          <a:p>
            <a:r>
              <a:rPr lang="en-US"/>
              <a:t>Ciri Gaya Konservatif</a:t>
            </a:r>
          </a:p>
        </p:txBody>
      </p:sp>
      <p:sp>
        <p:nvSpPr>
          <p:cNvPr id="9219" name="Rectangle 3"/>
          <p:cNvSpPr>
            <a:spLocks noGrp="1" noChangeArrowheads="1"/>
          </p:cNvSpPr>
          <p:nvPr>
            <p:ph type="body" idx="1"/>
          </p:nvPr>
        </p:nvSpPr>
        <p:spPr>
          <a:xfrm>
            <a:off x="457200" y="1295400"/>
            <a:ext cx="8229600" cy="4572000"/>
          </a:xfrm>
        </p:spPr>
        <p:txBody>
          <a:bodyPr/>
          <a:lstStyle/>
          <a:p>
            <a:pPr marL="609600" indent="-609600">
              <a:lnSpc>
                <a:spcPct val="80000"/>
              </a:lnSpc>
              <a:buFont typeface="Wingdings" pitchFamily="2" charset="2"/>
              <a:buAutoNum type="arabicPeriod"/>
            </a:pPr>
            <a:r>
              <a:rPr lang="en-US" sz="2800"/>
              <a:t>Gaya dikatakan konsevatif bila usaha yang dilakukan pada benda dalam menempuh lintasan tertutup sama dengan nol</a:t>
            </a:r>
          </a:p>
          <a:p>
            <a:pPr marL="609600" indent="-609600">
              <a:lnSpc>
                <a:spcPct val="80000"/>
              </a:lnSpc>
              <a:buFont typeface="Wingdings" pitchFamily="2" charset="2"/>
              <a:buAutoNum type="arabicPeriod"/>
            </a:pPr>
            <a:r>
              <a:rPr lang="en-US" sz="2800"/>
              <a:t>Gaya dikatakan konsevatif bila kerja yang dilakukan pada sebuah benda yang bergerak diantara dua titik tidak tergantung pada lintasan yang ditempuhnya melainkan hanya tergantung pada keadaan benda di kedua titik tsb</a:t>
            </a:r>
          </a:p>
          <a:p>
            <a:pPr marL="609600" indent="-609600">
              <a:lnSpc>
                <a:spcPct val="80000"/>
              </a:lnSpc>
              <a:buFont typeface="Wingdings" pitchFamily="2" charset="2"/>
              <a:buNone/>
            </a:pPr>
            <a:r>
              <a:rPr lang="en-US" sz="2800"/>
              <a:t>Contoh gaya konservatif : Gaya gravitasi</a:t>
            </a:r>
          </a:p>
          <a:p>
            <a:pPr marL="609600" indent="-609600">
              <a:lnSpc>
                <a:spcPct val="80000"/>
              </a:lnSpc>
              <a:buFont typeface="Wingdings" pitchFamily="2" charset="2"/>
              <a:buNone/>
            </a:pPr>
            <a:r>
              <a:rPr lang="en-US" sz="2800"/>
              <a:t>                                          Gaya pegas</a:t>
            </a:r>
          </a:p>
          <a:p>
            <a:pPr marL="609600" indent="-609600">
              <a:lnSpc>
                <a:spcPct val="80000"/>
              </a:lnSpc>
              <a:buFont typeface="Wingdings" pitchFamily="2" charset="2"/>
              <a:buNone/>
            </a:pPr>
            <a:r>
              <a:rPr lang="en-US" sz="2800"/>
              <a:t>Contoh gaya tidak konservatif : Gaya gesek</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457200"/>
            <a:ext cx="8229600" cy="838200"/>
          </a:xfrm>
        </p:spPr>
        <p:txBody>
          <a:bodyPr/>
          <a:lstStyle/>
          <a:p>
            <a:r>
              <a:rPr lang="en-US"/>
              <a:t>Kerja dan Energi Potensial</a:t>
            </a:r>
          </a:p>
        </p:txBody>
      </p:sp>
      <p:sp>
        <p:nvSpPr>
          <p:cNvPr id="27651" name="Rectangle 3"/>
          <p:cNvSpPr>
            <a:spLocks noGrp="1" noChangeArrowheads="1"/>
          </p:cNvSpPr>
          <p:nvPr>
            <p:ph type="body" idx="1"/>
          </p:nvPr>
        </p:nvSpPr>
        <p:spPr>
          <a:xfrm>
            <a:off x="457200" y="1295400"/>
            <a:ext cx="8229600" cy="4572000"/>
          </a:xfrm>
        </p:spPr>
        <p:txBody>
          <a:bodyPr/>
          <a:lstStyle/>
          <a:p>
            <a:pPr>
              <a:buFont typeface="Wingdings" pitchFamily="2" charset="2"/>
              <a:buNone/>
            </a:pPr>
            <a:r>
              <a:rPr lang="en-US"/>
              <a:t>   Energi  Potensial adalah kemampuan kerja karena posisi atau letak benda</a:t>
            </a:r>
          </a:p>
          <a:p>
            <a:pPr>
              <a:buFont typeface="Wingdings" pitchFamily="2" charset="2"/>
              <a:buNone/>
            </a:pPr>
            <a:endParaRPr lang="en-US"/>
          </a:p>
          <a:p>
            <a:pPr>
              <a:buFont typeface="Wingdings" pitchFamily="2" charset="2"/>
              <a:buNone/>
            </a:pPr>
            <a:r>
              <a:rPr lang="en-US"/>
              <a:t>   Contoh energi potensial :</a:t>
            </a:r>
          </a:p>
          <a:p>
            <a:pPr>
              <a:buFont typeface="Wingdings" pitchFamily="2" charset="2"/>
              <a:buNone/>
            </a:pPr>
            <a:r>
              <a:rPr lang="en-US"/>
              <a:t>   Energi potensial pegas; Ep = </a:t>
            </a:r>
            <a:r>
              <a:rPr lang="en-US">
                <a:cs typeface="Arial" charset="0"/>
              </a:rPr>
              <a:t>½ kx</a:t>
            </a:r>
            <a:r>
              <a:rPr lang="en-US" baseline="30000">
                <a:cs typeface="Arial" charset="0"/>
              </a:rPr>
              <a:t>2</a:t>
            </a:r>
          </a:p>
          <a:p>
            <a:pPr>
              <a:buFont typeface="Wingdings" pitchFamily="2" charset="2"/>
              <a:buNone/>
            </a:pPr>
            <a:r>
              <a:rPr lang="en-US" baseline="30000">
                <a:cs typeface="Arial" charset="0"/>
              </a:rPr>
              <a:t>    </a:t>
            </a:r>
            <a:r>
              <a:rPr lang="en-US">
                <a:cs typeface="Arial" charset="0"/>
              </a:rPr>
              <a:t>Energi potensial grafitasi ; Ep = mgh</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533400"/>
            <a:ext cx="8229600" cy="914400"/>
          </a:xfrm>
        </p:spPr>
        <p:txBody>
          <a:bodyPr/>
          <a:lstStyle/>
          <a:p>
            <a:r>
              <a:rPr lang="en-US"/>
              <a:t>Hukum Kekekalan Energi</a:t>
            </a:r>
          </a:p>
        </p:txBody>
      </p:sp>
      <p:sp>
        <p:nvSpPr>
          <p:cNvPr id="29699" name="Rectangle 3"/>
          <p:cNvSpPr>
            <a:spLocks noGrp="1" noChangeArrowheads="1"/>
          </p:cNvSpPr>
          <p:nvPr>
            <p:ph type="body" idx="1"/>
          </p:nvPr>
        </p:nvSpPr>
        <p:spPr>
          <a:xfrm>
            <a:off x="457200" y="1371600"/>
            <a:ext cx="8686800" cy="4495800"/>
          </a:xfrm>
        </p:spPr>
        <p:txBody>
          <a:bodyPr/>
          <a:lstStyle/>
          <a:p>
            <a:pPr>
              <a:lnSpc>
                <a:spcPct val="80000"/>
              </a:lnSpc>
              <a:buFont typeface="Wingdings" pitchFamily="2" charset="2"/>
              <a:buNone/>
            </a:pPr>
            <a:r>
              <a:rPr lang="en-US" sz="2800"/>
              <a:t> Untuk gaya yang bekerja hanya gaya konservatif, maka :</a:t>
            </a:r>
          </a:p>
          <a:p>
            <a:pPr>
              <a:lnSpc>
                <a:spcPct val="80000"/>
              </a:lnSpc>
              <a:buFont typeface="Wingdings" pitchFamily="2" charset="2"/>
              <a:buNone/>
            </a:pPr>
            <a:r>
              <a:rPr lang="en-US" sz="2800"/>
              <a:t>   </a:t>
            </a:r>
            <a:r>
              <a:rPr lang="el-GR" sz="2800">
                <a:cs typeface="Arial" charset="0"/>
                <a:sym typeface="Wingdings" pitchFamily="2" charset="2"/>
              </a:rPr>
              <a:t>Δ</a:t>
            </a:r>
            <a:r>
              <a:rPr lang="en-US" sz="2800">
                <a:cs typeface="Arial" charset="0"/>
                <a:sym typeface="Wingdings" pitchFamily="2" charset="2"/>
              </a:rPr>
              <a:t> Ek = - </a:t>
            </a:r>
            <a:r>
              <a:rPr lang="el-GR" sz="2800">
                <a:cs typeface="Arial" charset="0"/>
                <a:sym typeface="Wingdings" pitchFamily="2" charset="2"/>
              </a:rPr>
              <a:t>Δ</a:t>
            </a:r>
            <a:r>
              <a:rPr lang="en-US" sz="2800">
                <a:cs typeface="Arial" charset="0"/>
                <a:sym typeface="Wingdings" pitchFamily="2" charset="2"/>
              </a:rPr>
              <a:t> Ep </a:t>
            </a:r>
          </a:p>
          <a:p>
            <a:pPr>
              <a:lnSpc>
                <a:spcPct val="80000"/>
              </a:lnSpc>
              <a:buFont typeface="Wingdings" pitchFamily="2" charset="2"/>
              <a:buNone/>
            </a:pPr>
            <a:r>
              <a:rPr lang="en-US" sz="2800">
                <a:cs typeface="Arial" charset="0"/>
                <a:sym typeface="Wingdings" pitchFamily="2" charset="2"/>
              </a:rPr>
              <a:t>  </a:t>
            </a:r>
            <a:r>
              <a:rPr lang="en-US" sz="2800"/>
              <a:t>Karena </a:t>
            </a:r>
            <a:r>
              <a:rPr lang="en-US" sz="2800">
                <a:cs typeface="Arial" charset="0"/>
                <a:sym typeface="Wingdings" pitchFamily="2" charset="2"/>
              </a:rPr>
              <a:t>Wk = </a:t>
            </a:r>
            <a:r>
              <a:rPr lang="el-GR" sz="2800">
                <a:cs typeface="Arial" charset="0"/>
                <a:sym typeface="Wingdings" pitchFamily="2" charset="2"/>
              </a:rPr>
              <a:t>Δ</a:t>
            </a:r>
            <a:r>
              <a:rPr lang="en-US" sz="2800">
                <a:cs typeface="Arial" charset="0"/>
                <a:sym typeface="Wingdings" pitchFamily="2" charset="2"/>
              </a:rPr>
              <a:t> Ek  Wk = - </a:t>
            </a:r>
            <a:r>
              <a:rPr lang="el-GR" sz="2800">
                <a:cs typeface="Arial" charset="0"/>
                <a:sym typeface="Wingdings" pitchFamily="2" charset="2"/>
              </a:rPr>
              <a:t>Δ</a:t>
            </a:r>
            <a:r>
              <a:rPr lang="en-US" sz="2800">
                <a:cs typeface="Arial" charset="0"/>
                <a:sym typeface="Wingdings" pitchFamily="2" charset="2"/>
              </a:rPr>
              <a:t> Ep</a:t>
            </a:r>
          </a:p>
          <a:p>
            <a:pPr>
              <a:lnSpc>
                <a:spcPct val="80000"/>
              </a:lnSpc>
              <a:buFont typeface="Wingdings" pitchFamily="2" charset="2"/>
              <a:buNone/>
            </a:pPr>
            <a:r>
              <a:rPr lang="en-US" sz="2800">
                <a:cs typeface="Arial" charset="0"/>
                <a:sym typeface="Wingdings" pitchFamily="2" charset="2"/>
              </a:rPr>
              <a:t>  Bila indeks 1 dan 2 berturut-turut menyatakan</a:t>
            </a:r>
          </a:p>
          <a:p>
            <a:pPr>
              <a:lnSpc>
                <a:spcPct val="80000"/>
              </a:lnSpc>
              <a:buFont typeface="Wingdings" pitchFamily="2" charset="2"/>
              <a:buNone/>
            </a:pPr>
            <a:r>
              <a:rPr lang="en-US" sz="2800">
                <a:cs typeface="Arial" charset="0"/>
                <a:sym typeface="Wingdings" pitchFamily="2" charset="2"/>
              </a:rPr>
              <a:t>  Kondisi awal dan akhir, maka</a:t>
            </a:r>
          </a:p>
          <a:p>
            <a:pPr>
              <a:lnSpc>
                <a:spcPct val="80000"/>
              </a:lnSpc>
              <a:buFont typeface="Wingdings" pitchFamily="2" charset="2"/>
              <a:buNone/>
            </a:pPr>
            <a:r>
              <a:rPr lang="en-US" sz="2800">
                <a:cs typeface="Arial" charset="0"/>
                <a:sym typeface="Wingdings" pitchFamily="2" charset="2"/>
              </a:rPr>
              <a:t>  Ek</a:t>
            </a:r>
            <a:r>
              <a:rPr lang="en-US" sz="2800" baseline="-25000">
                <a:cs typeface="Arial" charset="0"/>
                <a:sym typeface="Wingdings" pitchFamily="2" charset="2"/>
              </a:rPr>
              <a:t>2 </a:t>
            </a:r>
            <a:r>
              <a:rPr lang="en-US" sz="2800">
                <a:cs typeface="Arial" charset="0"/>
                <a:sym typeface="Wingdings" pitchFamily="2" charset="2"/>
              </a:rPr>
              <a:t>– Ek</a:t>
            </a:r>
            <a:r>
              <a:rPr lang="en-US" sz="2800" baseline="-25000">
                <a:cs typeface="Arial" charset="0"/>
                <a:sym typeface="Wingdings" pitchFamily="2" charset="2"/>
              </a:rPr>
              <a:t>1 </a:t>
            </a:r>
            <a:r>
              <a:rPr lang="en-US" sz="2800">
                <a:cs typeface="Arial" charset="0"/>
                <a:sym typeface="Wingdings" pitchFamily="2" charset="2"/>
              </a:rPr>
              <a:t>= - ( Ep</a:t>
            </a:r>
            <a:r>
              <a:rPr lang="en-US" sz="2800" baseline="-25000">
                <a:cs typeface="Arial" charset="0"/>
                <a:sym typeface="Wingdings" pitchFamily="2" charset="2"/>
              </a:rPr>
              <a:t>2</a:t>
            </a:r>
            <a:r>
              <a:rPr lang="en-US" sz="2800">
                <a:cs typeface="Arial" charset="0"/>
                <a:sym typeface="Wingdings" pitchFamily="2" charset="2"/>
              </a:rPr>
              <a:t> – Ep</a:t>
            </a:r>
            <a:r>
              <a:rPr lang="en-US" sz="2800" baseline="-25000">
                <a:cs typeface="Arial" charset="0"/>
                <a:sym typeface="Wingdings" pitchFamily="2" charset="2"/>
              </a:rPr>
              <a:t>1 </a:t>
            </a:r>
            <a:r>
              <a:rPr lang="en-US" sz="2800">
                <a:cs typeface="Arial" charset="0"/>
                <a:sym typeface="Wingdings" pitchFamily="2" charset="2"/>
              </a:rPr>
              <a:t>)</a:t>
            </a:r>
          </a:p>
          <a:p>
            <a:pPr>
              <a:lnSpc>
                <a:spcPct val="80000"/>
              </a:lnSpc>
              <a:buFont typeface="Wingdings" pitchFamily="2" charset="2"/>
              <a:buNone/>
            </a:pPr>
            <a:r>
              <a:rPr lang="en-US" sz="2800" baseline="-25000">
                <a:cs typeface="Arial" charset="0"/>
                <a:sym typeface="Wingdings" pitchFamily="2" charset="2"/>
              </a:rPr>
              <a:t>  </a:t>
            </a:r>
            <a:r>
              <a:rPr lang="en-US" sz="2800">
                <a:effectLst>
                  <a:outerShdw blurRad="38100" dist="38100" dir="2700000" algn="tl">
                    <a:srgbClr val="C0C0C0"/>
                  </a:outerShdw>
                </a:effectLst>
                <a:cs typeface="Arial" charset="0"/>
                <a:sym typeface="Wingdings" pitchFamily="2" charset="2"/>
              </a:rPr>
              <a:t>Ek</a:t>
            </a:r>
            <a:r>
              <a:rPr lang="en-US" sz="2800" baseline="-25000">
                <a:effectLst>
                  <a:outerShdw blurRad="38100" dist="38100" dir="2700000" algn="tl">
                    <a:srgbClr val="C0C0C0"/>
                  </a:outerShdw>
                </a:effectLst>
                <a:cs typeface="Arial" charset="0"/>
                <a:sym typeface="Wingdings" pitchFamily="2" charset="2"/>
              </a:rPr>
              <a:t>1  </a:t>
            </a:r>
            <a:r>
              <a:rPr lang="en-US" sz="2800">
                <a:effectLst>
                  <a:outerShdw blurRad="38100" dist="38100" dir="2700000" algn="tl">
                    <a:srgbClr val="C0C0C0"/>
                  </a:outerShdw>
                </a:effectLst>
                <a:cs typeface="Arial" charset="0"/>
                <a:sym typeface="Wingdings" pitchFamily="2" charset="2"/>
              </a:rPr>
              <a:t>+ Ep</a:t>
            </a:r>
            <a:r>
              <a:rPr lang="en-US" sz="2800" baseline="-25000">
                <a:effectLst>
                  <a:outerShdw blurRad="38100" dist="38100" dir="2700000" algn="tl">
                    <a:srgbClr val="C0C0C0"/>
                  </a:outerShdw>
                </a:effectLst>
                <a:cs typeface="Arial" charset="0"/>
                <a:sym typeface="Wingdings" pitchFamily="2" charset="2"/>
              </a:rPr>
              <a:t>1 </a:t>
            </a:r>
            <a:r>
              <a:rPr lang="en-US" sz="2800">
                <a:effectLst>
                  <a:outerShdw blurRad="38100" dist="38100" dir="2700000" algn="tl">
                    <a:srgbClr val="C0C0C0"/>
                  </a:outerShdw>
                </a:effectLst>
                <a:cs typeface="Arial" charset="0"/>
                <a:sym typeface="Wingdings" pitchFamily="2" charset="2"/>
              </a:rPr>
              <a:t>= </a:t>
            </a:r>
            <a:r>
              <a:rPr lang="en-US" sz="2800" baseline="-25000">
                <a:effectLst>
                  <a:outerShdw blurRad="38100" dist="38100" dir="2700000" algn="tl">
                    <a:srgbClr val="C0C0C0"/>
                  </a:outerShdw>
                </a:effectLst>
                <a:cs typeface="Arial" charset="0"/>
                <a:sym typeface="Wingdings" pitchFamily="2" charset="2"/>
              </a:rPr>
              <a:t> </a:t>
            </a:r>
            <a:r>
              <a:rPr lang="en-US" sz="2800">
                <a:effectLst>
                  <a:outerShdw blurRad="38100" dist="38100" dir="2700000" algn="tl">
                    <a:srgbClr val="C0C0C0"/>
                  </a:outerShdw>
                </a:effectLst>
                <a:cs typeface="Arial" charset="0"/>
                <a:sym typeface="Wingdings" pitchFamily="2" charset="2"/>
              </a:rPr>
              <a:t>Ek</a:t>
            </a:r>
            <a:r>
              <a:rPr lang="en-US" sz="2800" baseline="-25000">
                <a:effectLst>
                  <a:outerShdw blurRad="38100" dist="38100" dir="2700000" algn="tl">
                    <a:srgbClr val="C0C0C0"/>
                  </a:outerShdw>
                </a:effectLst>
                <a:cs typeface="Arial" charset="0"/>
                <a:sym typeface="Wingdings" pitchFamily="2" charset="2"/>
              </a:rPr>
              <a:t>2 </a:t>
            </a:r>
            <a:r>
              <a:rPr lang="en-US" sz="2800">
                <a:effectLst>
                  <a:outerShdw blurRad="38100" dist="38100" dir="2700000" algn="tl">
                    <a:srgbClr val="C0C0C0"/>
                  </a:outerShdw>
                </a:effectLst>
                <a:cs typeface="Arial" charset="0"/>
                <a:sym typeface="Wingdings" pitchFamily="2" charset="2"/>
              </a:rPr>
              <a:t>+</a:t>
            </a:r>
            <a:r>
              <a:rPr lang="en-US" sz="2800" baseline="-25000">
                <a:effectLst>
                  <a:outerShdw blurRad="38100" dist="38100" dir="2700000" algn="tl">
                    <a:srgbClr val="C0C0C0"/>
                  </a:outerShdw>
                </a:effectLst>
                <a:cs typeface="Arial" charset="0"/>
                <a:sym typeface="Wingdings" pitchFamily="2" charset="2"/>
              </a:rPr>
              <a:t> </a:t>
            </a:r>
            <a:r>
              <a:rPr lang="en-US" sz="2800">
                <a:effectLst>
                  <a:outerShdw blurRad="38100" dist="38100" dir="2700000" algn="tl">
                    <a:srgbClr val="C0C0C0"/>
                  </a:outerShdw>
                </a:effectLst>
                <a:cs typeface="Arial" charset="0"/>
                <a:sym typeface="Wingdings" pitchFamily="2" charset="2"/>
              </a:rPr>
              <a:t> Ep</a:t>
            </a:r>
            <a:r>
              <a:rPr lang="en-US" sz="2800" baseline="-25000">
                <a:effectLst>
                  <a:outerShdw blurRad="38100" dist="38100" dir="2700000" algn="tl">
                    <a:srgbClr val="C0C0C0"/>
                  </a:outerShdw>
                </a:effectLst>
                <a:cs typeface="Arial" charset="0"/>
                <a:sym typeface="Wingdings" pitchFamily="2" charset="2"/>
              </a:rPr>
              <a:t>2  </a:t>
            </a:r>
            <a:r>
              <a:rPr lang="en-US" sz="2800">
                <a:effectLst>
                  <a:outerShdw blurRad="38100" dist="38100" dir="2700000" algn="tl">
                    <a:srgbClr val="C0C0C0"/>
                  </a:outerShdw>
                </a:effectLst>
                <a:cs typeface="Arial" charset="0"/>
                <a:sym typeface="Wingdings" pitchFamily="2" charset="2"/>
              </a:rPr>
              <a:t>HK Kekekalan Energi</a:t>
            </a:r>
          </a:p>
          <a:p>
            <a:pPr>
              <a:lnSpc>
                <a:spcPct val="80000"/>
              </a:lnSpc>
              <a:buFont typeface="Wingdings" pitchFamily="2" charset="2"/>
              <a:buNone/>
            </a:pPr>
            <a:r>
              <a:rPr lang="en-US" sz="2800" baseline="-25000">
                <a:effectLst>
                  <a:outerShdw blurRad="38100" dist="38100" dir="2700000" algn="tl">
                    <a:srgbClr val="C0C0C0"/>
                  </a:outerShdw>
                </a:effectLst>
                <a:cs typeface="Arial" charset="0"/>
                <a:sym typeface="Wingdings" pitchFamily="2" charset="2"/>
              </a:rPr>
              <a:t>       </a:t>
            </a:r>
            <a:r>
              <a:rPr lang="en-US" sz="2800">
                <a:effectLst>
                  <a:outerShdw blurRad="38100" dist="38100" dir="2700000" algn="tl">
                    <a:srgbClr val="C0C0C0"/>
                  </a:outerShdw>
                </a:effectLst>
                <a:cs typeface="Arial" charset="0"/>
                <a:sym typeface="Wingdings" pitchFamily="2" charset="2"/>
              </a:rPr>
              <a:t>Ek + Ep = E ;    E = Energi Mekanik</a:t>
            </a:r>
          </a:p>
          <a:p>
            <a:pPr>
              <a:lnSpc>
                <a:spcPct val="80000"/>
              </a:lnSpc>
              <a:buFont typeface="Wingdings" pitchFamily="2" charset="2"/>
              <a:buNone/>
            </a:pPr>
            <a:r>
              <a:rPr lang="en-US" sz="2800">
                <a:effectLst>
                  <a:outerShdw blurRad="38100" dist="38100" dir="2700000" algn="tl">
                    <a:srgbClr val="C0C0C0"/>
                  </a:outerShdw>
                </a:effectLst>
                <a:cs typeface="Arial" charset="0"/>
                <a:sym typeface="Wingdings" pitchFamily="2" charset="2"/>
              </a:rPr>
              <a:t>      E</a:t>
            </a:r>
            <a:r>
              <a:rPr lang="en-US" sz="2800" baseline="-25000">
                <a:effectLst>
                  <a:outerShdw blurRad="38100" dist="38100" dir="2700000" algn="tl">
                    <a:srgbClr val="C0C0C0"/>
                  </a:outerShdw>
                </a:effectLst>
                <a:cs typeface="Arial" charset="0"/>
                <a:sym typeface="Wingdings" pitchFamily="2" charset="2"/>
              </a:rPr>
              <a:t>1 </a:t>
            </a:r>
            <a:r>
              <a:rPr lang="en-US" sz="2800">
                <a:effectLst>
                  <a:outerShdw blurRad="38100" dist="38100" dir="2700000" algn="tl">
                    <a:srgbClr val="C0C0C0"/>
                  </a:outerShdw>
                </a:effectLst>
                <a:cs typeface="Arial" charset="0"/>
                <a:sym typeface="Wingdings" pitchFamily="2" charset="2"/>
              </a:rPr>
              <a:t>= E</a:t>
            </a:r>
            <a:r>
              <a:rPr lang="en-US" sz="2800" baseline="-25000">
                <a:effectLst>
                  <a:outerShdw blurRad="38100" dist="38100" dir="2700000" algn="tl">
                    <a:srgbClr val="C0C0C0"/>
                  </a:outerShdw>
                </a:effectLst>
                <a:cs typeface="Arial" charset="0"/>
                <a:sym typeface="Wingdings" pitchFamily="2" charset="2"/>
              </a:rPr>
              <a:t>2</a:t>
            </a:r>
            <a:endParaRPr lang="en-US" sz="2800">
              <a:effectLst>
                <a:outerShdw blurRad="38100" dist="38100" dir="2700000" algn="tl">
                  <a:srgbClr val="C0C0C0"/>
                </a:outerShdw>
              </a:effectLst>
              <a:cs typeface="Arial" charset="0"/>
              <a:sym typeface="Wingdings" pitchFamily="2" charset="2"/>
            </a:endParaRPr>
          </a:p>
          <a:p>
            <a:pPr>
              <a:lnSpc>
                <a:spcPct val="80000"/>
              </a:lnSpc>
              <a:buFont typeface="Wingdings" pitchFamily="2" charset="2"/>
              <a:buNone/>
            </a:pPr>
            <a:r>
              <a:rPr lang="en-US" sz="2800" baseline="-25000">
                <a:effectLst>
                  <a:outerShdw blurRad="38100" dist="38100" dir="2700000" algn="tl">
                    <a:srgbClr val="C0C0C0"/>
                  </a:outerShdw>
                </a:effectLst>
                <a:cs typeface="Arial" charset="0"/>
                <a:sym typeface="Wingdings" pitchFamily="2" charset="2"/>
              </a:rPr>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457200"/>
            <a:ext cx="8229600" cy="533400"/>
          </a:xfrm>
        </p:spPr>
        <p:txBody>
          <a:bodyPr/>
          <a:lstStyle/>
          <a:p>
            <a:endParaRPr lang="en-US" sz="4000"/>
          </a:p>
        </p:txBody>
      </p:sp>
      <p:sp>
        <p:nvSpPr>
          <p:cNvPr id="30723" name="Rectangle 3"/>
          <p:cNvSpPr>
            <a:spLocks noGrp="1" noChangeArrowheads="1"/>
          </p:cNvSpPr>
          <p:nvPr>
            <p:ph type="body" idx="1"/>
          </p:nvPr>
        </p:nvSpPr>
        <p:spPr>
          <a:xfrm>
            <a:off x="457200" y="990600"/>
            <a:ext cx="8229600" cy="4876800"/>
          </a:xfrm>
        </p:spPr>
        <p:txBody>
          <a:bodyPr/>
          <a:lstStyle/>
          <a:p>
            <a:pPr>
              <a:lnSpc>
                <a:spcPct val="80000"/>
              </a:lnSpc>
            </a:pPr>
            <a:r>
              <a:rPr lang="en-US" sz="2000"/>
              <a:t>Jika gaya yang bekerja pada satu sistem tidak ganya konservatif, maka</a:t>
            </a:r>
          </a:p>
          <a:p>
            <a:pPr>
              <a:lnSpc>
                <a:spcPct val="80000"/>
              </a:lnSpc>
              <a:buFont typeface="Wingdings" pitchFamily="2" charset="2"/>
              <a:buNone/>
            </a:pPr>
            <a:r>
              <a:rPr lang="en-US" sz="2000"/>
              <a:t>   W</a:t>
            </a:r>
            <a:r>
              <a:rPr lang="en-US" sz="2000" baseline="-25000"/>
              <a:t>K</a:t>
            </a:r>
            <a:r>
              <a:rPr lang="en-US" sz="2000"/>
              <a:t> + W</a:t>
            </a:r>
            <a:r>
              <a:rPr lang="en-US" sz="2000" baseline="-25000"/>
              <a:t>TK</a:t>
            </a:r>
            <a:r>
              <a:rPr lang="en-US" sz="2000"/>
              <a:t> = </a:t>
            </a:r>
            <a:r>
              <a:rPr lang="el-GR" sz="2000">
                <a:cs typeface="Arial" charset="0"/>
                <a:sym typeface="Wingdings" pitchFamily="2" charset="2"/>
              </a:rPr>
              <a:t>Δ</a:t>
            </a:r>
            <a:r>
              <a:rPr lang="en-US" sz="2000">
                <a:cs typeface="Arial" charset="0"/>
                <a:sym typeface="Wingdings" pitchFamily="2" charset="2"/>
              </a:rPr>
              <a:t> E</a:t>
            </a:r>
            <a:r>
              <a:rPr lang="en-US" sz="2000" baseline="-25000">
                <a:cs typeface="Arial" charset="0"/>
                <a:sym typeface="Wingdings" pitchFamily="2" charset="2"/>
              </a:rPr>
              <a:t>K</a:t>
            </a:r>
            <a:endParaRPr lang="en-US" sz="2000">
              <a:cs typeface="Arial" charset="0"/>
              <a:sym typeface="Wingdings" pitchFamily="2" charset="2"/>
            </a:endParaRPr>
          </a:p>
          <a:p>
            <a:pPr>
              <a:lnSpc>
                <a:spcPct val="80000"/>
              </a:lnSpc>
              <a:buFont typeface="Wingdings" pitchFamily="2" charset="2"/>
              <a:buNone/>
            </a:pPr>
            <a:r>
              <a:rPr lang="en-US" sz="2000">
                <a:cs typeface="Arial" charset="0"/>
                <a:sym typeface="Wingdings" pitchFamily="2" charset="2"/>
              </a:rPr>
              <a:t>   </a:t>
            </a:r>
            <a:r>
              <a:rPr lang="en-US" sz="2000"/>
              <a:t>W</a:t>
            </a:r>
            <a:r>
              <a:rPr lang="en-US" sz="2000" baseline="-25000"/>
              <a:t>TK </a:t>
            </a:r>
            <a:r>
              <a:rPr lang="en-US" sz="2000"/>
              <a:t>= </a:t>
            </a:r>
            <a:r>
              <a:rPr lang="el-GR" sz="2000">
                <a:cs typeface="Arial" charset="0"/>
                <a:sym typeface="Wingdings" pitchFamily="2" charset="2"/>
              </a:rPr>
              <a:t>Δ</a:t>
            </a:r>
            <a:r>
              <a:rPr lang="en-US" sz="2000">
                <a:cs typeface="Arial" charset="0"/>
                <a:sym typeface="Wingdings" pitchFamily="2" charset="2"/>
              </a:rPr>
              <a:t> E</a:t>
            </a:r>
            <a:r>
              <a:rPr lang="en-US" sz="2000" baseline="-25000">
                <a:cs typeface="Arial" charset="0"/>
                <a:sym typeface="Wingdings" pitchFamily="2" charset="2"/>
              </a:rPr>
              <a:t>K </a:t>
            </a:r>
            <a:r>
              <a:rPr lang="en-US" sz="2000">
                <a:cs typeface="Arial" charset="0"/>
                <a:sym typeface="Wingdings" pitchFamily="2" charset="2"/>
              </a:rPr>
              <a:t>– </a:t>
            </a:r>
            <a:r>
              <a:rPr lang="en-US" sz="2000"/>
              <a:t>W</a:t>
            </a:r>
            <a:r>
              <a:rPr lang="en-US" sz="2000" baseline="-25000"/>
              <a:t>K</a:t>
            </a:r>
          </a:p>
          <a:p>
            <a:pPr>
              <a:lnSpc>
                <a:spcPct val="80000"/>
              </a:lnSpc>
              <a:buFont typeface="Wingdings" pitchFamily="2" charset="2"/>
              <a:buNone/>
            </a:pPr>
            <a:r>
              <a:rPr lang="en-US" sz="2000" baseline="-25000"/>
              <a:t>               </a:t>
            </a:r>
            <a:r>
              <a:rPr lang="en-US" sz="2000"/>
              <a:t>= </a:t>
            </a:r>
            <a:r>
              <a:rPr lang="el-GR" sz="2000">
                <a:cs typeface="Arial" charset="0"/>
                <a:sym typeface="Wingdings" pitchFamily="2" charset="2"/>
              </a:rPr>
              <a:t>Δ</a:t>
            </a:r>
            <a:r>
              <a:rPr lang="en-US" sz="2000">
                <a:cs typeface="Arial" charset="0"/>
                <a:sym typeface="Wingdings" pitchFamily="2" charset="2"/>
              </a:rPr>
              <a:t> E</a:t>
            </a:r>
            <a:r>
              <a:rPr lang="en-US" sz="2000" baseline="-25000">
                <a:cs typeface="Arial" charset="0"/>
                <a:sym typeface="Wingdings" pitchFamily="2" charset="2"/>
              </a:rPr>
              <a:t>K </a:t>
            </a:r>
            <a:r>
              <a:rPr lang="en-US" sz="2000">
                <a:cs typeface="Arial" charset="0"/>
                <a:sym typeface="Wingdings" pitchFamily="2" charset="2"/>
              </a:rPr>
              <a:t>– (- </a:t>
            </a:r>
            <a:r>
              <a:rPr lang="el-GR" sz="2000">
                <a:cs typeface="Arial" charset="0"/>
                <a:sym typeface="Wingdings" pitchFamily="2" charset="2"/>
              </a:rPr>
              <a:t>Δ</a:t>
            </a:r>
            <a:r>
              <a:rPr lang="en-US" sz="2000">
                <a:cs typeface="Arial" charset="0"/>
                <a:sym typeface="Wingdings" pitchFamily="2" charset="2"/>
              </a:rPr>
              <a:t> Ep )</a:t>
            </a:r>
          </a:p>
          <a:p>
            <a:pPr>
              <a:lnSpc>
                <a:spcPct val="80000"/>
              </a:lnSpc>
              <a:buFont typeface="Wingdings" pitchFamily="2" charset="2"/>
              <a:buNone/>
            </a:pPr>
            <a:r>
              <a:rPr lang="en-US" sz="2000">
                <a:cs typeface="Arial" charset="0"/>
                <a:sym typeface="Wingdings" pitchFamily="2" charset="2"/>
              </a:rPr>
              <a:t>          = </a:t>
            </a:r>
            <a:r>
              <a:rPr lang="el-GR" sz="2000">
                <a:cs typeface="Arial" charset="0"/>
                <a:sym typeface="Wingdings" pitchFamily="2" charset="2"/>
              </a:rPr>
              <a:t>Δ</a:t>
            </a:r>
            <a:r>
              <a:rPr lang="en-US" sz="2000">
                <a:cs typeface="Arial" charset="0"/>
                <a:sym typeface="Wingdings" pitchFamily="2" charset="2"/>
              </a:rPr>
              <a:t> E</a:t>
            </a:r>
            <a:r>
              <a:rPr lang="en-US" sz="2000" baseline="-25000">
                <a:cs typeface="Arial" charset="0"/>
                <a:sym typeface="Wingdings" pitchFamily="2" charset="2"/>
              </a:rPr>
              <a:t>K </a:t>
            </a:r>
            <a:r>
              <a:rPr lang="en-US" sz="2000">
                <a:cs typeface="Arial" charset="0"/>
                <a:sym typeface="Wingdings" pitchFamily="2" charset="2"/>
              </a:rPr>
              <a:t>+ </a:t>
            </a:r>
            <a:r>
              <a:rPr lang="el-GR" sz="2000">
                <a:cs typeface="Arial" charset="0"/>
                <a:sym typeface="Wingdings" pitchFamily="2" charset="2"/>
              </a:rPr>
              <a:t>Δ</a:t>
            </a:r>
            <a:r>
              <a:rPr lang="en-US" sz="2000">
                <a:cs typeface="Arial" charset="0"/>
                <a:sym typeface="Wingdings" pitchFamily="2" charset="2"/>
              </a:rPr>
              <a:t> Ep </a:t>
            </a:r>
          </a:p>
          <a:p>
            <a:pPr>
              <a:lnSpc>
                <a:spcPct val="80000"/>
              </a:lnSpc>
              <a:buFont typeface="Wingdings" pitchFamily="2" charset="2"/>
              <a:buNone/>
            </a:pPr>
            <a:r>
              <a:rPr lang="en-US" sz="2000">
                <a:cs typeface="Arial" charset="0"/>
                <a:sym typeface="Wingdings" pitchFamily="2" charset="2"/>
              </a:rPr>
              <a:t>   Karena energi mekanik E = </a:t>
            </a:r>
            <a:r>
              <a:rPr lang="en-US" sz="2000">
                <a:effectLst>
                  <a:outerShdw blurRad="38100" dist="38100" dir="2700000" algn="tl">
                    <a:srgbClr val="C0C0C0"/>
                  </a:outerShdw>
                </a:effectLst>
                <a:cs typeface="Arial" charset="0"/>
                <a:sym typeface="Wingdings" pitchFamily="2" charset="2"/>
              </a:rPr>
              <a:t>Ek + Ep , maka :</a:t>
            </a:r>
          </a:p>
          <a:p>
            <a:pPr>
              <a:lnSpc>
                <a:spcPct val="80000"/>
              </a:lnSpc>
              <a:buFont typeface="Wingdings" pitchFamily="2" charset="2"/>
              <a:buNone/>
            </a:pPr>
            <a:r>
              <a:rPr lang="en-US" sz="2000"/>
              <a:t>   W</a:t>
            </a:r>
            <a:r>
              <a:rPr lang="en-US" sz="2000" baseline="-25000"/>
              <a:t>TK </a:t>
            </a:r>
            <a:r>
              <a:rPr lang="en-US" sz="2000"/>
              <a:t>= </a:t>
            </a:r>
            <a:r>
              <a:rPr lang="en-US" sz="2000">
                <a:cs typeface="Arial" charset="0"/>
                <a:sym typeface="Wingdings" pitchFamily="2" charset="2"/>
              </a:rPr>
              <a:t>Ek</a:t>
            </a:r>
            <a:r>
              <a:rPr lang="en-US" sz="2000" baseline="-25000">
                <a:cs typeface="Arial" charset="0"/>
                <a:sym typeface="Wingdings" pitchFamily="2" charset="2"/>
              </a:rPr>
              <a:t>2 </a:t>
            </a:r>
            <a:r>
              <a:rPr lang="en-US" sz="2000">
                <a:cs typeface="Arial" charset="0"/>
                <a:sym typeface="Wingdings" pitchFamily="2" charset="2"/>
              </a:rPr>
              <a:t>– Ek</a:t>
            </a:r>
            <a:r>
              <a:rPr lang="en-US" sz="2000" baseline="-25000">
                <a:cs typeface="Arial" charset="0"/>
                <a:sym typeface="Wingdings" pitchFamily="2" charset="2"/>
              </a:rPr>
              <a:t>1 </a:t>
            </a:r>
            <a:r>
              <a:rPr lang="en-US" sz="2000">
                <a:cs typeface="Arial" charset="0"/>
                <a:sym typeface="Wingdings" pitchFamily="2" charset="2"/>
              </a:rPr>
              <a:t>+ ( Ep</a:t>
            </a:r>
            <a:r>
              <a:rPr lang="en-US" sz="2000" baseline="-25000">
                <a:cs typeface="Arial" charset="0"/>
                <a:sym typeface="Wingdings" pitchFamily="2" charset="2"/>
              </a:rPr>
              <a:t>2</a:t>
            </a:r>
            <a:r>
              <a:rPr lang="en-US" sz="2000">
                <a:cs typeface="Arial" charset="0"/>
                <a:sym typeface="Wingdings" pitchFamily="2" charset="2"/>
              </a:rPr>
              <a:t> – Ep</a:t>
            </a:r>
            <a:r>
              <a:rPr lang="en-US" sz="2000" baseline="-25000">
                <a:cs typeface="Arial" charset="0"/>
                <a:sym typeface="Wingdings" pitchFamily="2" charset="2"/>
              </a:rPr>
              <a:t>1 </a:t>
            </a:r>
            <a:r>
              <a:rPr lang="en-US" sz="2000">
                <a:cs typeface="Arial" charset="0"/>
                <a:sym typeface="Wingdings" pitchFamily="2" charset="2"/>
              </a:rPr>
              <a:t>)</a:t>
            </a:r>
          </a:p>
          <a:p>
            <a:pPr>
              <a:lnSpc>
                <a:spcPct val="80000"/>
              </a:lnSpc>
              <a:buFont typeface="Wingdings" pitchFamily="2" charset="2"/>
              <a:buNone/>
            </a:pPr>
            <a:r>
              <a:rPr lang="en-US" sz="2000">
                <a:cs typeface="Arial" charset="0"/>
                <a:sym typeface="Wingdings" pitchFamily="2" charset="2"/>
              </a:rPr>
              <a:t>           = (Ek</a:t>
            </a:r>
            <a:r>
              <a:rPr lang="en-US" sz="2000" baseline="-25000">
                <a:cs typeface="Arial" charset="0"/>
                <a:sym typeface="Wingdings" pitchFamily="2" charset="2"/>
              </a:rPr>
              <a:t>2 </a:t>
            </a:r>
            <a:r>
              <a:rPr lang="en-US" sz="2000">
                <a:cs typeface="Arial" charset="0"/>
                <a:sym typeface="Wingdings" pitchFamily="2" charset="2"/>
              </a:rPr>
              <a:t>+ Ep</a:t>
            </a:r>
            <a:r>
              <a:rPr lang="en-US" sz="2000" baseline="-25000">
                <a:cs typeface="Arial" charset="0"/>
                <a:sym typeface="Wingdings" pitchFamily="2" charset="2"/>
              </a:rPr>
              <a:t>2</a:t>
            </a:r>
            <a:r>
              <a:rPr lang="en-US" sz="2000">
                <a:cs typeface="Arial" charset="0"/>
                <a:sym typeface="Wingdings" pitchFamily="2" charset="2"/>
              </a:rPr>
              <a:t>) – (Ek</a:t>
            </a:r>
            <a:r>
              <a:rPr lang="en-US" sz="2000" baseline="-25000">
                <a:cs typeface="Arial" charset="0"/>
                <a:sym typeface="Wingdings" pitchFamily="2" charset="2"/>
              </a:rPr>
              <a:t>1 </a:t>
            </a:r>
            <a:r>
              <a:rPr lang="en-US" sz="2000">
                <a:cs typeface="Arial" charset="0"/>
                <a:sym typeface="Wingdings" pitchFamily="2" charset="2"/>
              </a:rPr>
              <a:t>+ Ep</a:t>
            </a:r>
            <a:r>
              <a:rPr lang="en-US" sz="2000" baseline="-25000">
                <a:cs typeface="Arial" charset="0"/>
                <a:sym typeface="Wingdings" pitchFamily="2" charset="2"/>
              </a:rPr>
              <a:t>1</a:t>
            </a:r>
            <a:r>
              <a:rPr lang="en-US" sz="2000">
                <a:cs typeface="Arial" charset="0"/>
                <a:sym typeface="Wingdings" pitchFamily="2" charset="2"/>
              </a:rPr>
              <a:t>)</a:t>
            </a:r>
          </a:p>
          <a:p>
            <a:pPr>
              <a:lnSpc>
                <a:spcPct val="80000"/>
              </a:lnSpc>
              <a:buFont typeface="Wingdings" pitchFamily="2" charset="2"/>
              <a:buNone/>
            </a:pPr>
            <a:r>
              <a:rPr lang="en-US" sz="2000">
                <a:cs typeface="Arial" charset="0"/>
                <a:sym typeface="Wingdings" pitchFamily="2" charset="2"/>
              </a:rPr>
              <a:t>           = </a:t>
            </a:r>
            <a:r>
              <a:rPr lang="en-US" sz="2000">
                <a:effectLst>
                  <a:outerShdw blurRad="38100" dist="38100" dir="2700000" algn="tl">
                    <a:srgbClr val="C0C0C0"/>
                  </a:outerShdw>
                </a:effectLst>
                <a:cs typeface="Arial" charset="0"/>
                <a:sym typeface="Wingdings" pitchFamily="2" charset="2"/>
              </a:rPr>
              <a:t>E</a:t>
            </a:r>
            <a:r>
              <a:rPr lang="en-US" sz="2000" baseline="-25000">
                <a:cs typeface="Arial" charset="0"/>
                <a:sym typeface="Wingdings" pitchFamily="2" charset="2"/>
              </a:rPr>
              <a:t>2</a:t>
            </a:r>
            <a:r>
              <a:rPr lang="en-US" sz="2000">
                <a:effectLst>
                  <a:outerShdw blurRad="38100" dist="38100" dir="2700000" algn="tl">
                    <a:srgbClr val="C0C0C0"/>
                  </a:outerShdw>
                </a:effectLst>
                <a:cs typeface="Arial" charset="0"/>
                <a:sym typeface="Wingdings" pitchFamily="2" charset="2"/>
              </a:rPr>
              <a:t> – E</a:t>
            </a:r>
            <a:r>
              <a:rPr lang="en-US" sz="2000" baseline="-25000">
                <a:effectLst>
                  <a:outerShdw blurRad="38100" dist="38100" dir="2700000" algn="tl">
                    <a:srgbClr val="C0C0C0"/>
                  </a:outerShdw>
                </a:effectLst>
                <a:cs typeface="Arial" charset="0"/>
                <a:sym typeface="Wingdings" pitchFamily="2" charset="2"/>
              </a:rPr>
              <a:t>1 </a:t>
            </a:r>
            <a:r>
              <a:rPr lang="en-US" sz="2000">
                <a:effectLst>
                  <a:outerShdw blurRad="38100" dist="38100" dir="2700000" algn="tl">
                    <a:srgbClr val="C0C0C0"/>
                  </a:outerShdw>
                </a:effectLst>
                <a:cs typeface="Arial" charset="0"/>
                <a:sym typeface="Wingdings" pitchFamily="2" charset="2"/>
              </a:rPr>
              <a:t> Kerja oleh semua gaya yang tidak konservatif sama  </a:t>
            </a:r>
          </a:p>
          <a:p>
            <a:pPr>
              <a:lnSpc>
                <a:spcPct val="80000"/>
              </a:lnSpc>
              <a:buFont typeface="Wingdings" pitchFamily="2" charset="2"/>
              <a:buNone/>
            </a:pPr>
            <a:r>
              <a:rPr lang="en-US" sz="2000" baseline="-25000">
                <a:effectLst>
                  <a:outerShdw blurRad="38100" dist="38100" dir="2700000" algn="tl">
                    <a:srgbClr val="C0C0C0"/>
                  </a:outerShdw>
                </a:effectLst>
                <a:cs typeface="Arial" charset="0"/>
                <a:sym typeface="Wingdings" pitchFamily="2" charset="2"/>
              </a:rPr>
              <a:t>                                              </a:t>
            </a:r>
            <a:r>
              <a:rPr lang="en-US" sz="2000">
                <a:effectLst>
                  <a:outerShdw blurRad="38100" dist="38100" dir="2700000" algn="tl">
                    <a:srgbClr val="C0C0C0"/>
                  </a:outerShdw>
                </a:effectLst>
                <a:cs typeface="Arial" charset="0"/>
                <a:sym typeface="Wingdings" pitchFamily="2" charset="2"/>
              </a:rPr>
              <a:t>dengan perubahan energi mekanik sistem</a:t>
            </a:r>
            <a:endParaRPr lang="en-US" sz="2000" baseline="-25000">
              <a:effectLst>
                <a:outerShdw blurRad="38100" dist="38100" dir="2700000" algn="tl">
                  <a:srgbClr val="C0C0C0"/>
                </a:outerShdw>
              </a:effectLst>
              <a:cs typeface="Arial" charset="0"/>
              <a:sym typeface="Wingdings" pitchFamily="2" charset="2"/>
            </a:endParaRPr>
          </a:p>
          <a:p>
            <a:pPr>
              <a:lnSpc>
                <a:spcPct val="80000"/>
              </a:lnSpc>
              <a:buFont typeface="Wingdings" pitchFamily="2" charset="2"/>
              <a:buNone/>
            </a:pPr>
            <a:endParaRPr lang="en-US" sz="2000">
              <a:effectLst>
                <a:outerShdw blurRad="38100" dist="38100" dir="2700000" algn="tl">
                  <a:srgbClr val="C0C0C0"/>
                </a:outerShdw>
              </a:effectLst>
              <a:cs typeface="Arial" charset="0"/>
              <a:sym typeface="Wingdings" pitchFamily="2" charset="2"/>
            </a:endParaRPr>
          </a:p>
          <a:p>
            <a:pPr>
              <a:lnSpc>
                <a:spcPct val="80000"/>
              </a:lnSpc>
              <a:buFont typeface="Wingdings" pitchFamily="2" charset="2"/>
              <a:buNone/>
            </a:pPr>
            <a:r>
              <a:rPr lang="en-US" sz="2000" baseline="-25000">
                <a:effectLst>
                  <a:outerShdw blurRad="38100" dist="38100" dir="2700000" algn="tl">
                    <a:srgbClr val="C0C0C0"/>
                  </a:outerShdw>
                </a:effectLst>
                <a:cs typeface="Arial" charset="0"/>
                <a:sym typeface="Wingdings" pitchFamily="2" charset="2"/>
              </a:rPr>
              <a:t>       </a:t>
            </a:r>
            <a:endParaRPr lang="en-US" sz="2000">
              <a:cs typeface="Arial" charset="0"/>
              <a:sym typeface="Wingdings" pitchFamily="2" charset="2"/>
            </a:endParaRPr>
          </a:p>
          <a:p>
            <a:pPr>
              <a:lnSpc>
                <a:spcPct val="80000"/>
              </a:lnSpc>
              <a:buFont typeface="Wingdings" pitchFamily="2" charset="2"/>
              <a:buNone/>
            </a:pPr>
            <a:endParaRPr lang="en-US" sz="2000">
              <a:effectLst>
                <a:outerShdw blurRad="38100" dist="38100" dir="2700000" algn="tl">
                  <a:srgbClr val="C0C0C0"/>
                </a:outerShdw>
              </a:effectLst>
              <a:cs typeface="Arial" charset="0"/>
              <a:sym typeface="Wingdings" pitchFamily="2" charset="2"/>
            </a:endParaRPr>
          </a:p>
          <a:p>
            <a:pPr>
              <a:lnSpc>
                <a:spcPct val="80000"/>
              </a:lnSpc>
              <a:buFont typeface="Wingdings" pitchFamily="2" charset="2"/>
              <a:buNone/>
            </a:pPr>
            <a:r>
              <a:rPr lang="en-US" sz="2000">
                <a:effectLst>
                  <a:outerShdw blurRad="38100" dist="38100" dir="2700000" algn="tl">
                    <a:srgbClr val="C0C0C0"/>
                  </a:outerShdw>
                </a:effectLst>
                <a:cs typeface="Arial" charset="0"/>
                <a:sym typeface="Wingdings" pitchFamily="2" charset="2"/>
              </a:rPr>
              <a:t> </a:t>
            </a:r>
            <a:endParaRPr lang="en-US" sz="2000">
              <a:cs typeface="Arial" charset="0"/>
              <a:sym typeface="Wingdings" pitchFamily="2" charset="2"/>
            </a:endParaRPr>
          </a:p>
          <a:p>
            <a:pPr>
              <a:lnSpc>
                <a:spcPct val="80000"/>
              </a:lnSpc>
              <a:buFont typeface="Wingdings" pitchFamily="2" charset="2"/>
              <a:buNone/>
            </a:pPr>
            <a:endParaRPr lang="en-US" sz="2000">
              <a:cs typeface="Arial" charset="0"/>
              <a:sym typeface="Wingdings" pitchFamily="2" charset="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685800"/>
            <a:ext cx="8229600" cy="609600"/>
          </a:xfrm>
        </p:spPr>
        <p:txBody>
          <a:bodyPr/>
          <a:lstStyle/>
          <a:p>
            <a:r>
              <a:rPr lang="en-US" sz="4000"/>
              <a:t>Daya ( P )</a:t>
            </a:r>
          </a:p>
        </p:txBody>
      </p:sp>
      <p:sp>
        <p:nvSpPr>
          <p:cNvPr id="32771" name="Rectangle 3"/>
          <p:cNvSpPr>
            <a:spLocks noGrp="1" noChangeArrowheads="1"/>
          </p:cNvSpPr>
          <p:nvPr>
            <p:ph type="body" idx="1"/>
          </p:nvPr>
        </p:nvSpPr>
        <p:spPr>
          <a:xfrm>
            <a:off x="457200" y="1447800"/>
            <a:ext cx="8229600" cy="4419600"/>
          </a:xfrm>
        </p:spPr>
        <p:txBody>
          <a:bodyPr/>
          <a:lstStyle/>
          <a:p>
            <a:pPr>
              <a:lnSpc>
                <a:spcPct val="80000"/>
              </a:lnSpc>
              <a:buFont typeface="Wingdings" pitchFamily="2" charset="2"/>
              <a:buNone/>
            </a:pPr>
            <a:r>
              <a:rPr lang="en-US" sz="2000"/>
              <a:t>   Daya adalah laju usaha yang dilakukan terhadap waktu</a:t>
            </a:r>
          </a:p>
          <a:p>
            <a:pPr>
              <a:lnSpc>
                <a:spcPct val="80000"/>
              </a:lnSpc>
              <a:buFont typeface="Wingdings" pitchFamily="2" charset="2"/>
              <a:buNone/>
            </a:pPr>
            <a:r>
              <a:rPr lang="en-US" sz="2000"/>
              <a:t>   Bila sejumlah usaha </a:t>
            </a:r>
            <a:r>
              <a:rPr lang="el-GR" sz="2000">
                <a:cs typeface="Arial" charset="0"/>
                <a:sym typeface="Wingdings" pitchFamily="2" charset="2"/>
              </a:rPr>
              <a:t>Δ</a:t>
            </a:r>
            <a:r>
              <a:rPr lang="en-US" sz="2000">
                <a:cs typeface="Arial" charset="0"/>
                <a:sym typeface="Wingdings" pitchFamily="2" charset="2"/>
              </a:rPr>
              <a:t> W dilakukan dalam selang waktu </a:t>
            </a:r>
            <a:r>
              <a:rPr lang="el-GR" sz="2000">
                <a:cs typeface="Arial" charset="0"/>
                <a:sym typeface="Wingdings" pitchFamily="2" charset="2"/>
              </a:rPr>
              <a:t>Δ</a:t>
            </a:r>
            <a:r>
              <a:rPr lang="en-US" sz="2000">
                <a:cs typeface="Arial" charset="0"/>
                <a:sym typeface="Wingdings" pitchFamily="2" charset="2"/>
              </a:rPr>
              <a:t>t, daya rata-rata :</a:t>
            </a:r>
          </a:p>
          <a:p>
            <a:pPr>
              <a:lnSpc>
                <a:spcPct val="80000"/>
              </a:lnSpc>
              <a:buFont typeface="Wingdings" pitchFamily="2" charset="2"/>
              <a:buNone/>
            </a:pPr>
            <a:r>
              <a:rPr lang="en-US" sz="2000">
                <a:cs typeface="Arial" charset="0"/>
                <a:sym typeface="Wingdings" pitchFamily="2" charset="2"/>
              </a:rPr>
              <a:t>   P = </a:t>
            </a:r>
            <a:r>
              <a:rPr lang="el-GR" sz="2000">
                <a:cs typeface="Arial" charset="0"/>
                <a:sym typeface="Wingdings" pitchFamily="2" charset="2"/>
              </a:rPr>
              <a:t>Δ</a:t>
            </a:r>
            <a:r>
              <a:rPr lang="en-US" sz="2000">
                <a:cs typeface="Arial" charset="0"/>
                <a:sym typeface="Wingdings" pitchFamily="2" charset="2"/>
              </a:rPr>
              <a:t>W / </a:t>
            </a:r>
            <a:r>
              <a:rPr lang="el-GR" sz="2000">
                <a:cs typeface="Arial" charset="0"/>
                <a:sym typeface="Wingdings" pitchFamily="2" charset="2"/>
              </a:rPr>
              <a:t>Δ</a:t>
            </a:r>
            <a:r>
              <a:rPr lang="en-US" sz="2000">
                <a:cs typeface="Arial" charset="0"/>
                <a:sym typeface="Wingdings" pitchFamily="2" charset="2"/>
              </a:rPr>
              <a:t>t</a:t>
            </a:r>
          </a:p>
          <a:p>
            <a:pPr>
              <a:lnSpc>
                <a:spcPct val="80000"/>
              </a:lnSpc>
              <a:buFont typeface="Wingdings" pitchFamily="2" charset="2"/>
              <a:buNone/>
            </a:pPr>
            <a:r>
              <a:rPr lang="en-US" sz="2000">
                <a:cs typeface="Arial" charset="0"/>
                <a:sym typeface="Wingdings" pitchFamily="2" charset="2"/>
              </a:rPr>
              <a:t>                                           </a:t>
            </a:r>
            <a:r>
              <a:rPr lang="el-GR" sz="2000">
                <a:cs typeface="Arial" charset="0"/>
                <a:sym typeface="Wingdings" pitchFamily="2" charset="2"/>
              </a:rPr>
              <a:t>Δ</a:t>
            </a:r>
            <a:r>
              <a:rPr lang="en-US" sz="2000">
                <a:cs typeface="Arial" charset="0"/>
                <a:sym typeface="Wingdings" pitchFamily="2" charset="2"/>
              </a:rPr>
              <a:t>W</a:t>
            </a:r>
          </a:p>
          <a:p>
            <a:pPr>
              <a:lnSpc>
                <a:spcPct val="80000"/>
              </a:lnSpc>
              <a:buFont typeface="Wingdings" pitchFamily="2" charset="2"/>
              <a:buNone/>
            </a:pPr>
            <a:r>
              <a:rPr lang="en-US" sz="2000">
                <a:cs typeface="Arial" charset="0"/>
                <a:sym typeface="Wingdings" pitchFamily="2" charset="2"/>
              </a:rPr>
              <a:t>   Daya sesaat  : P = lim    ------ = dW/dt</a:t>
            </a:r>
          </a:p>
          <a:p>
            <a:pPr>
              <a:lnSpc>
                <a:spcPct val="80000"/>
              </a:lnSpc>
              <a:buFont typeface="Wingdings" pitchFamily="2" charset="2"/>
              <a:buNone/>
            </a:pPr>
            <a:r>
              <a:rPr lang="en-US" sz="2000">
                <a:cs typeface="Arial" charset="0"/>
                <a:sym typeface="Wingdings" pitchFamily="2" charset="2"/>
              </a:rPr>
              <a:t>                                 </a:t>
            </a:r>
            <a:r>
              <a:rPr lang="el-GR" sz="2000">
                <a:cs typeface="Arial" charset="0"/>
                <a:sym typeface="Wingdings" pitchFamily="2" charset="2"/>
              </a:rPr>
              <a:t>Δ</a:t>
            </a:r>
            <a:r>
              <a:rPr lang="en-US" sz="2000">
                <a:cs typeface="Arial" charset="0"/>
                <a:sym typeface="Wingdings" pitchFamily="2" charset="2"/>
              </a:rPr>
              <a:t>t0  </a:t>
            </a:r>
            <a:r>
              <a:rPr lang="el-GR" sz="2000">
                <a:cs typeface="Arial" charset="0"/>
                <a:sym typeface="Wingdings" pitchFamily="2" charset="2"/>
              </a:rPr>
              <a:t>Δ</a:t>
            </a:r>
            <a:r>
              <a:rPr lang="en-US" sz="2000">
                <a:cs typeface="Arial" charset="0"/>
                <a:sym typeface="Wingdings" pitchFamily="2" charset="2"/>
              </a:rPr>
              <a:t>t</a:t>
            </a:r>
          </a:p>
          <a:p>
            <a:pPr>
              <a:lnSpc>
                <a:spcPct val="80000"/>
              </a:lnSpc>
              <a:buFont typeface="Wingdings" pitchFamily="2" charset="2"/>
              <a:buNone/>
            </a:pPr>
            <a:r>
              <a:rPr lang="en-US" sz="2000">
                <a:cs typeface="Arial" charset="0"/>
                <a:sym typeface="Wingdings" pitchFamily="2" charset="2"/>
              </a:rPr>
              <a:t>Dari hubungan dW = F.dx, maka</a:t>
            </a:r>
          </a:p>
          <a:p>
            <a:pPr>
              <a:lnSpc>
                <a:spcPct val="80000"/>
              </a:lnSpc>
              <a:buFont typeface="Wingdings" pitchFamily="2" charset="2"/>
              <a:buNone/>
            </a:pPr>
            <a:r>
              <a:rPr lang="en-US" sz="2000">
                <a:cs typeface="Arial" charset="0"/>
                <a:sym typeface="Wingdings" pitchFamily="2" charset="2"/>
              </a:rPr>
              <a:t>                           P = F dx/dt</a:t>
            </a:r>
          </a:p>
          <a:p>
            <a:pPr>
              <a:lnSpc>
                <a:spcPct val="80000"/>
              </a:lnSpc>
              <a:buFont typeface="Wingdings" pitchFamily="2" charset="2"/>
              <a:buNone/>
            </a:pPr>
            <a:r>
              <a:rPr lang="en-US" sz="2000">
                <a:cs typeface="Arial" charset="0"/>
                <a:sym typeface="Wingdings" pitchFamily="2" charset="2"/>
              </a:rPr>
              <a:t>                               = F v</a:t>
            </a:r>
          </a:p>
          <a:p>
            <a:pPr>
              <a:lnSpc>
                <a:spcPct val="80000"/>
              </a:lnSpc>
              <a:buFont typeface="Wingdings" pitchFamily="2" charset="2"/>
              <a:buNone/>
            </a:pPr>
            <a:r>
              <a:rPr lang="en-US" sz="2000">
                <a:cs typeface="Arial" charset="0"/>
                <a:sym typeface="Wingdings" pitchFamily="2" charset="2"/>
              </a:rPr>
              <a:t>Satuan daya : Joule/dt atau Watt </a:t>
            </a:r>
          </a:p>
          <a:p>
            <a:pPr>
              <a:lnSpc>
                <a:spcPct val="80000"/>
              </a:lnSpc>
              <a:buFont typeface="Wingdings" pitchFamily="2" charset="2"/>
              <a:buNone/>
            </a:pPr>
            <a:r>
              <a:rPr lang="en-US" sz="2000">
                <a:cs typeface="Arial" charset="0"/>
                <a:sym typeface="Wingdings" pitchFamily="2" charset="2"/>
              </a:rPr>
              <a:t>                        1 Hp = 746 Watt</a:t>
            </a:r>
          </a:p>
          <a:p>
            <a:pPr>
              <a:lnSpc>
                <a:spcPct val="80000"/>
              </a:lnSpc>
              <a:buFont typeface="Wingdings" pitchFamily="2" charset="2"/>
              <a:buNone/>
            </a:pPr>
            <a:r>
              <a:rPr lang="en-US" sz="2000">
                <a:cs typeface="Arial" charset="0"/>
                <a:sym typeface="Wingdings" pitchFamily="2" charset="2"/>
              </a:rPr>
              <a:t>                              </a:t>
            </a:r>
          </a:p>
          <a:p>
            <a:pPr>
              <a:lnSpc>
                <a:spcPct val="80000"/>
              </a:lnSpc>
              <a:buFont typeface="Wingdings" pitchFamily="2" charset="2"/>
              <a:buNone/>
            </a:pPr>
            <a:endParaRPr lang="en-US" sz="2000">
              <a:cs typeface="Arial" charset="0"/>
              <a:sym typeface="Wingdings" pitchFamily="2" charset="2"/>
            </a:endParaRPr>
          </a:p>
          <a:p>
            <a:pPr>
              <a:lnSpc>
                <a:spcPct val="80000"/>
              </a:lnSpc>
              <a:buFont typeface="Wingdings" pitchFamily="2" charset="2"/>
              <a:buNone/>
            </a:pPr>
            <a:endParaRPr lang="en-US" sz="2000">
              <a:cs typeface="Arial" charset="0"/>
              <a:sym typeface="Wingdings" pitchFamily="2" charset="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609600"/>
            <a:ext cx="8229600" cy="685800"/>
          </a:xfrm>
        </p:spPr>
        <p:txBody>
          <a:bodyPr/>
          <a:lstStyle/>
          <a:p>
            <a:r>
              <a:rPr lang="en-US" sz="4000"/>
              <a:t>Soal</a:t>
            </a:r>
          </a:p>
        </p:txBody>
      </p:sp>
      <p:sp>
        <p:nvSpPr>
          <p:cNvPr id="33795" name="Rectangle 3"/>
          <p:cNvSpPr>
            <a:spLocks noGrp="1" noChangeArrowheads="1"/>
          </p:cNvSpPr>
          <p:nvPr>
            <p:ph type="body" idx="1"/>
          </p:nvPr>
        </p:nvSpPr>
        <p:spPr>
          <a:xfrm>
            <a:off x="457200" y="1447800"/>
            <a:ext cx="8229600" cy="4419600"/>
          </a:xfrm>
        </p:spPr>
        <p:txBody>
          <a:bodyPr/>
          <a:lstStyle/>
          <a:p>
            <a:pPr>
              <a:buFont typeface="Wingdings" pitchFamily="2" charset="2"/>
              <a:buNone/>
            </a:pPr>
            <a:r>
              <a:rPr lang="en-US"/>
              <a:t>1. Sebuah gaya mendatar F diberikan untuk menarik kotak dengan berat 20 kg diatas lantai dengan kecepatan tetap. Jika koefisien gesekan antara kotak dan lantai adala 0,6, berapa besar usaha yang dilakukan F untuk menggerakkan kotak sejauh 3 m</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457200"/>
            <a:ext cx="8229600" cy="838200"/>
          </a:xfrm>
        </p:spPr>
        <p:txBody>
          <a:bodyPr/>
          <a:lstStyle/>
          <a:p>
            <a:r>
              <a:rPr lang="en-US"/>
              <a:t>Soal</a:t>
            </a:r>
          </a:p>
        </p:txBody>
      </p:sp>
      <p:sp>
        <p:nvSpPr>
          <p:cNvPr id="34819" name="Rectangle 3"/>
          <p:cNvSpPr>
            <a:spLocks noGrp="1" noChangeArrowheads="1"/>
          </p:cNvSpPr>
          <p:nvPr>
            <p:ph type="body" idx="1"/>
          </p:nvPr>
        </p:nvSpPr>
        <p:spPr>
          <a:xfrm>
            <a:off x="457200" y="1219200"/>
            <a:ext cx="8229600" cy="4648200"/>
          </a:xfrm>
        </p:spPr>
        <p:txBody>
          <a:bodyPr/>
          <a:lstStyle/>
          <a:p>
            <a:pPr>
              <a:buFont typeface="Wingdings" pitchFamily="2" charset="2"/>
              <a:buNone/>
            </a:pPr>
            <a:r>
              <a:rPr lang="en-US"/>
              <a:t>2. Sebuah kotak 4 kg dinaikkan dari keadaan diam sejauh 3 m oleh gaya luar keatas sebesar 60 N.</a:t>
            </a:r>
          </a:p>
          <a:p>
            <a:pPr>
              <a:buFont typeface="Wingdings" pitchFamily="2" charset="2"/>
              <a:buNone/>
            </a:pPr>
            <a:r>
              <a:rPr lang="en-US"/>
              <a:t>  Hitung :</a:t>
            </a:r>
          </a:p>
          <a:p>
            <a:pPr>
              <a:buFont typeface="Wingdings" pitchFamily="2" charset="2"/>
              <a:buNone/>
            </a:pPr>
            <a:r>
              <a:rPr lang="en-US"/>
              <a:t>  a. Usaha yang dilakukan oleh gaya luar tsb</a:t>
            </a:r>
          </a:p>
          <a:p>
            <a:pPr>
              <a:buFont typeface="Wingdings" pitchFamily="2" charset="2"/>
              <a:buNone/>
            </a:pPr>
            <a:r>
              <a:rPr lang="en-US"/>
              <a:t>  b. Usaha yang dilakukan oleh gaya </a:t>
            </a:r>
          </a:p>
          <a:p>
            <a:pPr>
              <a:buFont typeface="Wingdings" pitchFamily="2" charset="2"/>
              <a:buNone/>
            </a:pPr>
            <a:r>
              <a:rPr lang="en-US"/>
              <a:t>      grafitasi</a:t>
            </a:r>
          </a:p>
          <a:p>
            <a:pPr>
              <a:buFont typeface="Wingdings" pitchFamily="2" charset="2"/>
              <a:buNone/>
            </a:pPr>
            <a:r>
              <a:rPr lang="en-US"/>
              <a:t>  c. Kelajuan akhir kotak</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457200"/>
            <a:ext cx="8229600" cy="609600"/>
          </a:xfrm>
        </p:spPr>
        <p:txBody>
          <a:bodyPr/>
          <a:lstStyle/>
          <a:p>
            <a:r>
              <a:rPr lang="en-US" sz="4000"/>
              <a:t>Soal</a:t>
            </a:r>
          </a:p>
        </p:txBody>
      </p:sp>
      <p:sp>
        <p:nvSpPr>
          <p:cNvPr id="35843" name="Rectangle 3"/>
          <p:cNvSpPr>
            <a:spLocks noGrp="1" noChangeArrowheads="1"/>
          </p:cNvSpPr>
          <p:nvPr>
            <p:ph type="body" idx="1"/>
          </p:nvPr>
        </p:nvSpPr>
        <p:spPr>
          <a:xfrm>
            <a:off x="457200" y="1295400"/>
            <a:ext cx="8229600" cy="4495800"/>
          </a:xfrm>
        </p:spPr>
        <p:txBody>
          <a:bodyPr/>
          <a:lstStyle/>
          <a:p>
            <a:pPr>
              <a:buFont typeface="Wingdings" pitchFamily="2" charset="2"/>
              <a:buNone/>
            </a:pPr>
            <a:r>
              <a:rPr lang="en-US"/>
              <a:t>3</a:t>
            </a:r>
            <a:r>
              <a:rPr lang="en-US" baseline="30000"/>
              <a:t>.</a:t>
            </a:r>
            <a:r>
              <a:rPr lang="en-US"/>
              <a:t> </a:t>
            </a:r>
            <a:r>
              <a:rPr lang="en-US" sz="2400"/>
              <a:t>Sebuah balok 50 kg ditarik keatas setinggi 1,2 m( lihat gb dibawah) dengan kecepatan tetap</a:t>
            </a:r>
          </a:p>
          <a:p>
            <a:pPr>
              <a:buFont typeface="Wingdings" pitchFamily="2" charset="2"/>
              <a:buNone/>
            </a:pPr>
            <a:r>
              <a:rPr lang="en-US" sz="2400"/>
              <a:t>   Hitung usaha yang dilakukan jika :</a:t>
            </a:r>
          </a:p>
          <a:p>
            <a:pPr>
              <a:buFont typeface="Wingdings" pitchFamily="2" charset="2"/>
              <a:buNone/>
            </a:pPr>
            <a:r>
              <a:rPr lang="en-US" sz="2400"/>
              <a:t>   a. Langsung diangkat keatas</a:t>
            </a:r>
          </a:p>
          <a:p>
            <a:pPr>
              <a:buFont typeface="Wingdings" pitchFamily="2" charset="2"/>
              <a:buNone/>
            </a:pPr>
            <a:r>
              <a:rPr lang="en-US" sz="2400"/>
              <a:t>   b. melalui bidang miring 37</a:t>
            </a:r>
            <a:r>
              <a:rPr lang="en-US" sz="2400" baseline="30000"/>
              <a:t>o, </a:t>
            </a:r>
            <a:r>
              <a:rPr lang="en-US" sz="2400"/>
              <a:t>dg lantai licin</a:t>
            </a:r>
            <a:endParaRPr lang="en-US" sz="2400" baseline="30000"/>
          </a:p>
          <a:p>
            <a:pPr>
              <a:buFont typeface="Wingdings" pitchFamily="2" charset="2"/>
              <a:buNone/>
            </a:pPr>
            <a:endParaRPr lang="en-US"/>
          </a:p>
        </p:txBody>
      </p:sp>
      <p:sp>
        <p:nvSpPr>
          <p:cNvPr id="35844" name="Line 4"/>
          <p:cNvSpPr>
            <a:spLocks noChangeShapeType="1"/>
          </p:cNvSpPr>
          <p:nvPr/>
        </p:nvSpPr>
        <p:spPr bwMode="auto">
          <a:xfrm>
            <a:off x="2819400" y="4572000"/>
            <a:ext cx="1066800" cy="0"/>
          </a:xfrm>
          <a:prstGeom prst="line">
            <a:avLst/>
          </a:prstGeom>
          <a:noFill/>
          <a:ln w="9525">
            <a:solidFill>
              <a:schemeClr val="tx1"/>
            </a:solidFill>
            <a:round/>
            <a:headEnd/>
            <a:tailEnd/>
          </a:ln>
          <a:effectLst/>
        </p:spPr>
        <p:txBody>
          <a:bodyPr/>
          <a:lstStyle/>
          <a:p>
            <a:endParaRPr lang="en-US"/>
          </a:p>
        </p:txBody>
      </p:sp>
      <p:sp>
        <p:nvSpPr>
          <p:cNvPr id="35846" name="Line 6"/>
          <p:cNvSpPr>
            <a:spLocks noChangeShapeType="1"/>
          </p:cNvSpPr>
          <p:nvPr/>
        </p:nvSpPr>
        <p:spPr bwMode="auto">
          <a:xfrm flipV="1">
            <a:off x="914400" y="5638800"/>
            <a:ext cx="1828800" cy="76200"/>
          </a:xfrm>
          <a:prstGeom prst="line">
            <a:avLst/>
          </a:prstGeom>
          <a:noFill/>
          <a:ln w="9525">
            <a:solidFill>
              <a:schemeClr val="tx1"/>
            </a:solidFill>
            <a:round/>
            <a:headEnd/>
            <a:tailEnd/>
          </a:ln>
          <a:effectLst/>
        </p:spPr>
        <p:txBody>
          <a:bodyPr/>
          <a:lstStyle/>
          <a:p>
            <a:endParaRPr lang="en-US"/>
          </a:p>
        </p:txBody>
      </p:sp>
      <p:sp>
        <p:nvSpPr>
          <p:cNvPr id="35853" name="Line 13"/>
          <p:cNvSpPr>
            <a:spLocks noChangeShapeType="1"/>
          </p:cNvSpPr>
          <p:nvPr/>
        </p:nvSpPr>
        <p:spPr bwMode="auto">
          <a:xfrm flipH="1">
            <a:off x="838200" y="6629400"/>
            <a:ext cx="76200" cy="0"/>
          </a:xfrm>
          <a:prstGeom prst="line">
            <a:avLst/>
          </a:prstGeom>
          <a:noFill/>
          <a:ln w="9525">
            <a:solidFill>
              <a:schemeClr val="tx1"/>
            </a:solidFill>
            <a:round/>
            <a:headEnd/>
            <a:tailEnd/>
          </a:ln>
          <a:effectLst/>
        </p:spPr>
        <p:txBody>
          <a:bodyPr/>
          <a:lstStyle/>
          <a:p>
            <a:endParaRPr lang="en-US"/>
          </a:p>
        </p:txBody>
      </p:sp>
      <p:sp>
        <p:nvSpPr>
          <p:cNvPr id="35854" name="Line 14"/>
          <p:cNvSpPr>
            <a:spLocks noChangeShapeType="1"/>
          </p:cNvSpPr>
          <p:nvPr/>
        </p:nvSpPr>
        <p:spPr bwMode="auto">
          <a:xfrm>
            <a:off x="2971800" y="5181600"/>
            <a:ext cx="533400" cy="0"/>
          </a:xfrm>
          <a:prstGeom prst="line">
            <a:avLst/>
          </a:prstGeom>
          <a:noFill/>
          <a:ln w="9525">
            <a:solidFill>
              <a:schemeClr val="tx1"/>
            </a:solidFill>
            <a:round/>
            <a:headEnd/>
            <a:tailEnd/>
          </a:ln>
          <a:effectLst/>
        </p:spPr>
        <p:txBody>
          <a:bodyPr/>
          <a:lstStyle/>
          <a:p>
            <a:endParaRPr lang="en-US"/>
          </a:p>
        </p:txBody>
      </p:sp>
      <p:sp>
        <p:nvSpPr>
          <p:cNvPr id="35855" name="Line 15"/>
          <p:cNvSpPr>
            <a:spLocks noChangeShapeType="1"/>
          </p:cNvSpPr>
          <p:nvPr/>
        </p:nvSpPr>
        <p:spPr bwMode="auto">
          <a:xfrm>
            <a:off x="2895600" y="5181600"/>
            <a:ext cx="0" cy="457200"/>
          </a:xfrm>
          <a:prstGeom prst="line">
            <a:avLst/>
          </a:prstGeom>
          <a:noFill/>
          <a:ln w="9525">
            <a:solidFill>
              <a:schemeClr val="tx1"/>
            </a:solidFill>
            <a:round/>
            <a:headEnd/>
            <a:tailEnd/>
          </a:ln>
          <a:effectLst/>
        </p:spPr>
        <p:txBody>
          <a:bodyPr/>
          <a:lstStyle/>
          <a:p>
            <a:endParaRPr lang="en-US"/>
          </a:p>
        </p:txBody>
      </p:sp>
      <p:sp>
        <p:nvSpPr>
          <p:cNvPr id="35856" name="Line 16"/>
          <p:cNvSpPr>
            <a:spLocks noChangeShapeType="1"/>
          </p:cNvSpPr>
          <p:nvPr/>
        </p:nvSpPr>
        <p:spPr bwMode="auto">
          <a:xfrm>
            <a:off x="2895600" y="5181600"/>
            <a:ext cx="609600" cy="0"/>
          </a:xfrm>
          <a:prstGeom prst="line">
            <a:avLst/>
          </a:prstGeom>
          <a:noFill/>
          <a:ln w="9525">
            <a:solidFill>
              <a:schemeClr val="tx1"/>
            </a:solidFill>
            <a:round/>
            <a:headEnd/>
            <a:tailEnd/>
          </a:ln>
          <a:effectLst/>
        </p:spPr>
        <p:txBody>
          <a:bodyPr/>
          <a:lstStyle/>
          <a:p>
            <a:endParaRPr lang="en-US"/>
          </a:p>
        </p:txBody>
      </p:sp>
      <p:sp>
        <p:nvSpPr>
          <p:cNvPr id="35860" name="Line 20"/>
          <p:cNvSpPr>
            <a:spLocks noChangeShapeType="1"/>
          </p:cNvSpPr>
          <p:nvPr/>
        </p:nvSpPr>
        <p:spPr bwMode="auto">
          <a:xfrm flipV="1">
            <a:off x="838200" y="4572000"/>
            <a:ext cx="1905000" cy="1143000"/>
          </a:xfrm>
          <a:prstGeom prst="line">
            <a:avLst/>
          </a:prstGeom>
          <a:noFill/>
          <a:ln w="9525">
            <a:solidFill>
              <a:schemeClr val="tx1"/>
            </a:solidFill>
            <a:round/>
            <a:headEnd/>
            <a:tailEnd/>
          </a:ln>
          <a:effectLst/>
        </p:spPr>
        <p:txBody>
          <a:bodyPr/>
          <a:lstStyle/>
          <a:p>
            <a:endParaRPr lang="en-US"/>
          </a:p>
        </p:txBody>
      </p:sp>
      <p:sp>
        <p:nvSpPr>
          <p:cNvPr id="35861" name="Line 21"/>
          <p:cNvSpPr>
            <a:spLocks noChangeShapeType="1"/>
          </p:cNvSpPr>
          <p:nvPr/>
        </p:nvSpPr>
        <p:spPr bwMode="auto">
          <a:xfrm flipH="1">
            <a:off x="2819400" y="4572000"/>
            <a:ext cx="0" cy="1066800"/>
          </a:xfrm>
          <a:prstGeom prst="line">
            <a:avLst/>
          </a:prstGeom>
          <a:noFill/>
          <a:ln w="9525">
            <a:solidFill>
              <a:schemeClr val="tx1"/>
            </a:solidFill>
            <a:round/>
            <a:headEnd/>
            <a:tailEnd/>
          </a:ln>
          <a:effectLst/>
        </p:spPr>
        <p:txBody>
          <a:bodyPr/>
          <a:lstStyle/>
          <a:p>
            <a:endParaRPr lang="en-US"/>
          </a:p>
        </p:txBody>
      </p:sp>
      <p:sp>
        <p:nvSpPr>
          <p:cNvPr id="35862" name="Line 22"/>
          <p:cNvSpPr>
            <a:spLocks noChangeShapeType="1"/>
          </p:cNvSpPr>
          <p:nvPr/>
        </p:nvSpPr>
        <p:spPr bwMode="auto">
          <a:xfrm>
            <a:off x="2819400" y="5638800"/>
            <a:ext cx="685800" cy="0"/>
          </a:xfrm>
          <a:prstGeom prst="line">
            <a:avLst/>
          </a:prstGeom>
          <a:noFill/>
          <a:ln w="9525">
            <a:solidFill>
              <a:schemeClr val="tx1"/>
            </a:solidFill>
            <a:round/>
            <a:headEnd/>
            <a:tailEnd/>
          </a:ln>
          <a:effectLst/>
        </p:spPr>
        <p:txBody>
          <a:bodyPr/>
          <a:lstStyle/>
          <a:p>
            <a:endParaRPr lang="en-US"/>
          </a:p>
        </p:txBody>
      </p:sp>
      <p:sp>
        <p:nvSpPr>
          <p:cNvPr id="35864" name="Line 24"/>
          <p:cNvSpPr>
            <a:spLocks noChangeShapeType="1"/>
          </p:cNvSpPr>
          <p:nvPr/>
        </p:nvSpPr>
        <p:spPr bwMode="auto">
          <a:xfrm>
            <a:off x="3505200" y="5181600"/>
            <a:ext cx="0" cy="457200"/>
          </a:xfrm>
          <a:prstGeom prst="line">
            <a:avLst/>
          </a:prstGeom>
          <a:noFill/>
          <a:ln w="9525">
            <a:solidFill>
              <a:schemeClr val="tx1"/>
            </a:solidFill>
            <a:round/>
            <a:headEnd/>
            <a:tailEnd/>
          </a:ln>
          <a:effectLst/>
        </p:spPr>
        <p:txBody>
          <a:bodyPr/>
          <a:lstStyle/>
          <a:p>
            <a:endParaRPr lang="en-US"/>
          </a:p>
        </p:txBody>
      </p:sp>
      <p:sp>
        <p:nvSpPr>
          <p:cNvPr id="35865" name="Line 25"/>
          <p:cNvSpPr>
            <a:spLocks noChangeShapeType="1"/>
          </p:cNvSpPr>
          <p:nvPr/>
        </p:nvSpPr>
        <p:spPr bwMode="auto">
          <a:xfrm flipH="1" flipV="1">
            <a:off x="609600" y="5257800"/>
            <a:ext cx="228600" cy="457200"/>
          </a:xfrm>
          <a:prstGeom prst="line">
            <a:avLst/>
          </a:prstGeom>
          <a:noFill/>
          <a:ln w="9525">
            <a:solidFill>
              <a:schemeClr val="tx1"/>
            </a:solidFill>
            <a:round/>
            <a:headEnd/>
            <a:tailEnd/>
          </a:ln>
          <a:effectLst/>
        </p:spPr>
        <p:txBody>
          <a:bodyPr/>
          <a:lstStyle/>
          <a:p>
            <a:endParaRPr lang="en-US"/>
          </a:p>
        </p:txBody>
      </p:sp>
      <p:sp>
        <p:nvSpPr>
          <p:cNvPr id="35866" name="Line 26"/>
          <p:cNvSpPr>
            <a:spLocks noChangeShapeType="1"/>
          </p:cNvSpPr>
          <p:nvPr/>
        </p:nvSpPr>
        <p:spPr bwMode="auto">
          <a:xfrm flipV="1">
            <a:off x="609600" y="4876800"/>
            <a:ext cx="533400" cy="381000"/>
          </a:xfrm>
          <a:prstGeom prst="line">
            <a:avLst/>
          </a:prstGeom>
          <a:noFill/>
          <a:ln w="9525">
            <a:solidFill>
              <a:schemeClr val="tx1"/>
            </a:solidFill>
            <a:round/>
            <a:headEnd/>
            <a:tailEnd/>
          </a:ln>
          <a:effectLst/>
        </p:spPr>
        <p:txBody>
          <a:bodyPr/>
          <a:lstStyle/>
          <a:p>
            <a:endParaRPr lang="en-US"/>
          </a:p>
        </p:txBody>
      </p:sp>
      <p:sp>
        <p:nvSpPr>
          <p:cNvPr id="35867" name="Line 27"/>
          <p:cNvSpPr>
            <a:spLocks noChangeShapeType="1"/>
          </p:cNvSpPr>
          <p:nvPr/>
        </p:nvSpPr>
        <p:spPr bwMode="auto">
          <a:xfrm>
            <a:off x="1143000" y="4876800"/>
            <a:ext cx="228600" cy="457200"/>
          </a:xfrm>
          <a:prstGeom prst="line">
            <a:avLst/>
          </a:prstGeom>
          <a:noFill/>
          <a:ln w="9525">
            <a:solidFill>
              <a:schemeClr val="tx1"/>
            </a:solidFill>
            <a:round/>
            <a:headEnd/>
            <a:tailEnd/>
          </a:ln>
          <a:effectLst/>
        </p:spPr>
        <p:txBody>
          <a:bodyPr/>
          <a:lstStyle/>
          <a:p>
            <a:endParaRPr lang="en-US"/>
          </a:p>
        </p:txBody>
      </p:sp>
      <p:sp>
        <p:nvSpPr>
          <p:cNvPr id="35868" name="Text Box 28"/>
          <p:cNvSpPr txBox="1">
            <a:spLocks noChangeArrowheads="1"/>
          </p:cNvSpPr>
          <p:nvPr/>
        </p:nvSpPr>
        <p:spPr bwMode="auto">
          <a:xfrm>
            <a:off x="2384425" y="4876800"/>
            <a:ext cx="511175" cy="366713"/>
          </a:xfrm>
          <a:prstGeom prst="rect">
            <a:avLst/>
          </a:prstGeom>
          <a:noFill/>
          <a:ln w="9525">
            <a:noFill/>
            <a:miter lim="800000"/>
            <a:headEnd/>
            <a:tailEnd/>
          </a:ln>
          <a:effectLst/>
        </p:spPr>
        <p:txBody>
          <a:bodyPr>
            <a:spAutoFit/>
          </a:bodyPr>
          <a:lstStyle/>
          <a:p>
            <a:pPr>
              <a:spcBef>
                <a:spcPct val="50000"/>
              </a:spcBef>
            </a:pPr>
            <a:r>
              <a:rPr lang="en-US"/>
              <a:t>1,2</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t>Soal</a:t>
            </a:r>
          </a:p>
        </p:txBody>
      </p:sp>
      <p:sp>
        <p:nvSpPr>
          <p:cNvPr id="36867" name="Rectangle 3"/>
          <p:cNvSpPr>
            <a:spLocks noGrp="1" noChangeArrowheads="1"/>
          </p:cNvSpPr>
          <p:nvPr>
            <p:ph type="body" idx="1"/>
          </p:nvPr>
        </p:nvSpPr>
        <p:spPr/>
        <p:txBody>
          <a:bodyPr/>
          <a:lstStyle/>
          <a:p>
            <a:pPr>
              <a:buFont typeface="Wingdings" pitchFamily="2" charset="2"/>
              <a:buNone/>
            </a:pPr>
            <a:r>
              <a:rPr lang="en-US"/>
              <a:t>4. Seorang anak bermain ayunan, melayang paling tinggi sejauh 2m dari tanah, dan    posisi terendahnya adalah 1m. Berapa kecepatan max nya?</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sz="4000"/>
              <a:t>SOAL</a:t>
            </a:r>
            <a:br>
              <a:rPr lang="en-US" sz="4000"/>
            </a:br>
            <a:r>
              <a:rPr lang="en-US" sz="4000"/>
              <a:t/>
            </a:r>
            <a:br>
              <a:rPr lang="en-US" sz="4000"/>
            </a:br>
            <a:r>
              <a:rPr lang="en-US" sz="4000"/>
              <a:t/>
            </a:r>
            <a:br>
              <a:rPr lang="en-US" sz="4000"/>
            </a:br>
            <a:endParaRPr lang="en-US" sz="4000"/>
          </a:p>
        </p:txBody>
      </p:sp>
      <p:sp>
        <p:nvSpPr>
          <p:cNvPr id="38915" name="Rectangle 3"/>
          <p:cNvSpPr>
            <a:spLocks noGrp="1" noChangeArrowheads="1"/>
          </p:cNvSpPr>
          <p:nvPr>
            <p:ph type="body" idx="1"/>
          </p:nvPr>
        </p:nvSpPr>
        <p:spPr/>
        <p:txBody>
          <a:bodyPr/>
          <a:lstStyle/>
          <a:p>
            <a:r>
              <a:rPr lang="en-US"/>
              <a:t>Seorang laki-laki 70 kg berlari keatas tangga setinggi 3 m dalam waktu 5 detik</a:t>
            </a:r>
          </a:p>
          <a:p>
            <a:pPr>
              <a:buFont typeface="Wingdings" pitchFamily="2" charset="2"/>
              <a:buNone/>
            </a:pPr>
            <a:r>
              <a:rPr lang="en-US"/>
              <a:t>  Berapa daya minimum yang dikeluarkan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endParaRPr lang="en-US"/>
          </a:p>
        </p:txBody>
      </p:sp>
      <p:sp>
        <p:nvSpPr>
          <p:cNvPr id="39939" name="Rectangle 3"/>
          <p:cNvSpPr>
            <a:spLocks noGrp="1" noChangeArrowheads="1"/>
          </p:cNvSpPr>
          <p:nvPr>
            <p:ph type="body" idx="1"/>
          </p:nvPr>
        </p:nvSpPr>
        <p:spPr/>
        <p:txBody>
          <a:bodyPr/>
          <a:lstStyle/>
          <a:p>
            <a:endParaRPr lang="en-US"/>
          </a:p>
        </p:txBody>
      </p:sp>
      <p:sp>
        <p:nvSpPr>
          <p:cNvPr id="39940" name="WordArt 4"/>
          <p:cNvSpPr>
            <a:spLocks noChangeArrowheads="1" noChangeShapeType="1" noTextEdit="1"/>
          </p:cNvSpPr>
          <p:nvPr/>
        </p:nvSpPr>
        <p:spPr bwMode="auto">
          <a:xfrm>
            <a:off x="3871913" y="3146425"/>
            <a:ext cx="2771775" cy="1114425"/>
          </a:xfrm>
          <a:prstGeom prst="rect">
            <a:avLst/>
          </a:prstGeom>
        </p:spPr>
        <p:txBody>
          <a:bodyPr wrap="none" fromWordArt="1">
            <a:prstTxWarp prst="textPlain">
              <a:avLst>
                <a:gd name="adj" fmla="val 50000"/>
              </a:avLst>
            </a:prstTxWarp>
          </a:bodyPr>
          <a:lstStyle/>
          <a:p>
            <a:pPr algn="ctr"/>
            <a:r>
              <a:rPr lang="en-US" sz="7200" kern="10">
                <a:ln w="19050">
                  <a:solidFill>
                    <a:srgbClr val="99CCFF"/>
                  </a:solidFill>
                  <a:round/>
                  <a:headEnd/>
                  <a:tailEnd/>
                </a:ln>
                <a:solidFill>
                  <a:srgbClr val="0066CC"/>
                </a:solidFill>
                <a:effectLst>
                  <a:outerShdw dist="35921" dir="2700000" algn="ctr" rotWithShape="0">
                    <a:srgbClr val="990000"/>
                  </a:outerShdw>
                </a:effectLst>
                <a:latin typeface="Impact"/>
              </a:rPr>
              <a:t>Diskusi</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endParaRPr lang="en-US"/>
          </a:p>
        </p:txBody>
      </p:sp>
      <p:sp>
        <p:nvSpPr>
          <p:cNvPr id="40963" name="Rectangle 3"/>
          <p:cNvSpPr>
            <a:spLocks noGrp="1" noChangeArrowheads="1"/>
          </p:cNvSpPr>
          <p:nvPr>
            <p:ph type="body" idx="1"/>
          </p:nvPr>
        </p:nvSpPr>
        <p:spPr/>
        <p:txBody>
          <a:bodyPr/>
          <a:lstStyle/>
          <a:p>
            <a:endParaRPr lang="en-US"/>
          </a:p>
        </p:txBody>
      </p:sp>
      <p:sp>
        <p:nvSpPr>
          <p:cNvPr id="40964" name="WordArt 4"/>
          <p:cNvSpPr>
            <a:spLocks noChangeArrowheads="1" noChangeShapeType="1" noTextEdit="1"/>
          </p:cNvSpPr>
          <p:nvPr/>
        </p:nvSpPr>
        <p:spPr bwMode="auto">
          <a:xfrm>
            <a:off x="3805238" y="3146425"/>
            <a:ext cx="2781300" cy="1028700"/>
          </a:xfrm>
          <a:prstGeom prst="rect">
            <a:avLst/>
          </a:prstGeom>
        </p:spPr>
        <p:txBody>
          <a:bodyPr wrap="none" fromWordArt="1">
            <a:prstTxWarp prst="textPlain">
              <a:avLst>
                <a:gd name="adj" fmla="val 50000"/>
              </a:avLst>
            </a:prstTxWarp>
          </a:bodyPr>
          <a:lstStyle/>
          <a:p>
            <a:pPr algn="ctr"/>
            <a:r>
              <a:rPr lang="en-US" sz="6600" kern="10">
                <a:ln w="19050">
                  <a:solidFill>
                    <a:srgbClr val="99CCFF"/>
                  </a:solidFill>
                  <a:round/>
                  <a:headEnd/>
                  <a:tailEnd/>
                </a:ln>
                <a:solidFill>
                  <a:srgbClr val="0066CC"/>
                </a:solidFill>
                <a:effectLst>
                  <a:outerShdw dist="35921" dir="2700000" algn="ctr" rotWithShape="0">
                    <a:srgbClr val="990000"/>
                  </a:outerShdw>
                </a:effectLst>
                <a:latin typeface="Impact"/>
              </a:rPr>
              <a:t>Resume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457200"/>
            <a:ext cx="8229600" cy="838200"/>
          </a:xfrm>
        </p:spPr>
        <p:txBody>
          <a:bodyPr/>
          <a:lstStyle/>
          <a:p>
            <a:endParaRPr lang="en-US"/>
          </a:p>
        </p:txBody>
      </p:sp>
      <p:sp>
        <p:nvSpPr>
          <p:cNvPr id="26627" name="Rectangle 3"/>
          <p:cNvSpPr>
            <a:spLocks noGrp="1" noChangeArrowheads="1"/>
          </p:cNvSpPr>
          <p:nvPr>
            <p:ph type="body" idx="1"/>
          </p:nvPr>
        </p:nvSpPr>
        <p:spPr>
          <a:xfrm>
            <a:off x="457200" y="1371600"/>
            <a:ext cx="8229600" cy="4495800"/>
          </a:xfrm>
        </p:spPr>
        <p:txBody>
          <a:bodyPr/>
          <a:lstStyle/>
          <a:p>
            <a:r>
              <a:rPr lang="en-US"/>
              <a:t>Konsep usaha dan energi merupakan alternatif lain yang dipilh untuk memecahkan persoalan gerak tanpa menghadirkan Hk Newton</a:t>
            </a:r>
          </a:p>
          <a:p>
            <a:r>
              <a:rPr lang="en-US"/>
              <a:t>Gaya dikatakan telah melakukan usaha pada benda bila gaya yang yang bekerja padanya pada waktu yang sama menyebabkan benda bergerak</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Usaha Oleh Gaya Tetap</a:t>
            </a:r>
          </a:p>
        </p:txBody>
      </p:sp>
      <p:sp>
        <p:nvSpPr>
          <p:cNvPr id="11267" name="Rectangle 3"/>
          <p:cNvSpPr>
            <a:spLocks noGrp="1" noChangeArrowheads="1"/>
          </p:cNvSpPr>
          <p:nvPr>
            <p:ph type="body" idx="1"/>
          </p:nvPr>
        </p:nvSpPr>
        <p:spPr>
          <a:xfrm>
            <a:off x="914400" y="2209800"/>
            <a:ext cx="8229600" cy="3886200"/>
          </a:xfrm>
        </p:spPr>
        <p:txBody>
          <a:bodyPr/>
          <a:lstStyle/>
          <a:p>
            <a:pPr>
              <a:buFont typeface="Wingdings" pitchFamily="2" charset="2"/>
              <a:buNone/>
            </a:pPr>
            <a:endParaRPr lang="en-US"/>
          </a:p>
          <a:p>
            <a:pPr>
              <a:buFont typeface="Wingdings" pitchFamily="2" charset="2"/>
              <a:buNone/>
            </a:pPr>
            <a:endParaRPr lang="en-US"/>
          </a:p>
          <a:p>
            <a:pPr>
              <a:buFont typeface="Wingdings" pitchFamily="2" charset="2"/>
              <a:buNone/>
            </a:pPr>
            <a:endParaRPr lang="en-US"/>
          </a:p>
          <a:p>
            <a:pPr>
              <a:buFont typeface="Wingdings" pitchFamily="2" charset="2"/>
              <a:buNone/>
            </a:pPr>
            <a:r>
              <a:rPr lang="en-US"/>
              <a:t>                     </a:t>
            </a:r>
          </a:p>
        </p:txBody>
      </p:sp>
      <p:sp>
        <p:nvSpPr>
          <p:cNvPr id="11271" name="Line 7"/>
          <p:cNvSpPr>
            <a:spLocks noChangeShapeType="1"/>
          </p:cNvSpPr>
          <p:nvPr/>
        </p:nvSpPr>
        <p:spPr bwMode="auto">
          <a:xfrm flipV="1">
            <a:off x="2819400" y="1981200"/>
            <a:ext cx="762000" cy="609600"/>
          </a:xfrm>
          <a:prstGeom prst="line">
            <a:avLst/>
          </a:prstGeom>
          <a:noFill/>
          <a:ln w="9525">
            <a:solidFill>
              <a:schemeClr val="tx1"/>
            </a:solidFill>
            <a:round/>
            <a:headEnd/>
            <a:tailEnd type="triangle" w="med" len="med"/>
          </a:ln>
          <a:effectLst/>
        </p:spPr>
        <p:txBody>
          <a:bodyPr/>
          <a:lstStyle/>
          <a:p>
            <a:endParaRPr lang="en-US"/>
          </a:p>
        </p:txBody>
      </p:sp>
      <p:sp>
        <p:nvSpPr>
          <p:cNvPr id="11274" name="Line 10"/>
          <p:cNvSpPr>
            <a:spLocks noChangeShapeType="1"/>
          </p:cNvSpPr>
          <p:nvPr/>
        </p:nvSpPr>
        <p:spPr bwMode="auto">
          <a:xfrm>
            <a:off x="2819400" y="2590800"/>
            <a:ext cx="838200" cy="0"/>
          </a:xfrm>
          <a:prstGeom prst="line">
            <a:avLst/>
          </a:prstGeom>
          <a:noFill/>
          <a:ln w="9525">
            <a:solidFill>
              <a:schemeClr val="tx1"/>
            </a:solidFill>
            <a:round/>
            <a:headEnd/>
            <a:tailEnd type="triangle" w="med" len="med"/>
          </a:ln>
          <a:effectLst/>
        </p:spPr>
        <p:txBody>
          <a:bodyPr/>
          <a:lstStyle/>
          <a:p>
            <a:endParaRPr lang="en-US"/>
          </a:p>
        </p:txBody>
      </p:sp>
      <p:sp>
        <p:nvSpPr>
          <p:cNvPr id="11275" name="Text Box 11"/>
          <p:cNvSpPr txBox="1">
            <a:spLocks noChangeArrowheads="1"/>
          </p:cNvSpPr>
          <p:nvPr/>
        </p:nvSpPr>
        <p:spPr bwMode="auto">
          <a:xfrm>
            <a:off x="3505200" y="1600200"/>
            <a:ext cx="381000" cy="366713"/>
          </a:xfrm>
          <a:prstGeom prst="rect">
            <a:avLst/>
          </a:prstGeom>
          <a:noFill/>
          <a:ln w="9525">
            <a:noFill/>
            <a:miter lim="800000"/>
            <a:headEnd/>
            <a:tailEnd/>
          </a:ln>
          <a:effectLst/>
        </p:spPr>
        <p:txBody>
          <a:bodyPr>
            <a:spAutoFit/>
          </a:bodyPr>
          <a:lstStyle/>
          <a:p>
            <a:pPr>
              <a:spcBef>
                <a:spcPct val="50000"/>
              </a:spcBef>
            </a:pPr>
            <a:r>
              <a:rPr lang="en-US"/>
              <a:t>F</a:t>
            </a:r>
          </a:p>
        </p:txBody>
      </p:sp>
      <p:sp>
        <p:nvSpPr>
          <p:cNvPr id="11277" name="Line 13"/>
          <p:cNvSpPr>
            <a:spLocks noChangeShapeType="1"/>
          </p:cNvSpPr>
          <p:nvPr/>
        </p:nvSpPr>
        <p:spPr bwMode="auto">
          <a:xfrm>
            <a:off x="2895600" y="3200400"/>
            <a:ext cx="1828800"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11280" name="Line 16"/>
          <p:cNvSpPr>
            <a:spLocks noChangeShapeType="1"/>
          </p:cNvSpPr>
          <p:nvPr/>
        </p:nvSpPr>
        <p:spPr bwMode="auto">
          <a:xfrm>
            <a:off x="762000" y="2819400"/>
            <a:ext cx="5943600" cy="0"/>
          </a:xfrm>
          <a:prstGeom prst="line">
            <a:avLst/>
          </a:prstGeom>
          <a:noFill/>
          <a:ln w="9525">
            <a:solidFill>
              <a:schemeClr val="tx1"/>
            </a:solidFill>
            <a:round/>
            <a:headEnd/>
            <a:tailEnd/>
          </a:ln>
          <a:effectLst/>
        </p:spPr>
        <p:txBody>
          <a:bodyPr/>
          <a:lstStyle/>
          <a:p>
            <a:endParaRPr lang="en-US"/>
          </a:p>
        </p:txBody>
      </p:sp>
      <p:sp>
        <p:nvSpPr>
          <p:cNvPr id="11281" name="Rectangle 17"/>
          <p:cNvSpPr>
            <a:spLocks noChangeArrowheads="1"/>
          </p:cNvSpPr>
          <p:nvPr/>
        </p:nvSpPr>
        <p:spPr bwMode="auto">
          <a:xfrm flipV="1">
            <a:off x="2133600" y="2286000"/>
            <a:ext cx="685800" cy="533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1282" name="Rectangle 18"/>
          <p:cNvSpPr>
            <a:spLocks noChangeArrowheads="1"/>
          </p:cNvSpPr>
          <p:nvPr/>
        </p:nvSpPr>
        <p:spPr bwMode="auto">
          <a:xfrm flipV="1">
            <a:off x="4648200" y="2286000"/>
            <a:ext cx="685800" cy="533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1286" name="Text Box 22"/>
          <p:cNvSpPr txBox="1">
            <a:spLocks noChangeArrowheads="1"/>
          </p:cNvSpPr>
          <p:nvPr/>
        </p:nvSpPr>
        <p:spPr bwMode="auto">
          <a:xfrm>
            <a:off x="3657600" y="2362200"/>
            <a:ext cx="990600" cy="366713"/>
          </a:xfrm>
          <a:prstGeom prst="rect">
            <a:avLst/>
          </a:prstGeom>
          <a:noFill/>
          <a:ln w="9525">
            <a:noFill/>
            <a:miter lim="800000"/>
            <a:headEnd/>
            <a:tailEnd/>
          </a:ln>
          <a:effectLst/>
        </p:spPr>
        <p:txBody>
          <a:bodyPr>
            <a:spAutoFit/>
          </a:bodyPr>
          <a:lstStyle/>
          <a:p>
            <a:pPr>
              <a:spcBef>
                <a:spcPct val="50000"/>
              </a:spcBef>
            </a:pPr>
            <a:r>
              <a:rPr lang="en-US"/>
              <a:t>F cos </a:t>
            </a:r>
            <a:r>
              <a:rPr lang="el-GR">
                <a:cs typeface="Arial" charset="0"/>
              </a:rPr>
              <a:t>θ</a:t>
            </a:r>
          </a:p>
        </p:txBody>
      </p:sp>
      <p:sp>
        <p:nvSpPr>
          <p:cNvPr id="11287" name="Text Box 23"/>
          <p:cNvSpPr txBox="1">
            <a:spLocks noChangeArrowheads="1"/>
          </p:cNvSpPr>
          <p:nvPr/>
        </p:nvSpPr>
        <p:spPr bwMode="auto">
          <a:xfrm>
            <a:off x="3565525" y="2779713"/>
            <a:ext cx="311150" cy="366712"/>
          </a:xfrm>
          <a:prstGeom prst="rect">
            <a:avLst/>
          </a:prstGeom>
          <a:noFill/>
          <a:ln w="9525">
            <a:noFill/>
            <a:miter lim="800000"/>
            <a:headEnd/>
            <a:tailEnd/>
          </a:ln>
          <a:effectLst/>
        </p:spPr>
        <p:txBody>
          <a:bodyPr wrap="none">
            <a:spAutoFit/>
          </a:bodyPr>
          <a:lstStyle/>
          <a:p>
            <a:r>
              <a:rPr lang="en-US"/>
              <a:t>d</a:t>
            </a:r>
          </a:p>
        </p:txBody>
      </p:sp>
      <p:sp>
        <p:nvSpPr>
          <p:cNvPr id="11288" name="Text Box 24"/>
          <p:cNvSpPr txBox="1">
            <a:spLocks noChangeArrowheads="1"/>
          </p:cNvSpPr>
          <p:nvPr/>
        </p:nvSpPr>
        <p:spPr bwMode="auto">
          <a:xfrm>
            <a:off x="838200" y="3886200"/>
            <a:ext cx="6477000" cy="2566988"/>
          </a:xfrm>
          <a:prstGeom prst="rect">
            <a:avLst/>
          </a:prstGeom>
          <a:noFill/>
          <a:ln w="9525">
            <a:noFill/>
            <a:miter lim="800000"/>
            <a:headEnd/>
            <a:tailEnd/>
          </a:ln>
          <a:effectLst/>
        </p:spPr>
        <p:txBody>
          <a:bodyPr>
            <a:spAutoFit/>
          </a:bodyPr>
          <a:lstStyle/>
          <a:p>
            <a:pPr>
              <a:spcBef>
                <a:spcPct val="50000"/>
              </a:spcBef>
            </a:pPr>
            <a:r>
              <a:rPr lang="en-US"/>
              <a:t>Usaha yang dilakukan oleh gaya pada benda didefinisikan sebagai perkalian antara gaya sepanjang garis gerak dengan jarak d yang ditempuh benda sepanjang garis</a:t>
            </a:r>
          </a:p>
          <a:p>
            <a:pPr>
              <a:spcBef>
                <a:spcPct val="50000"/>
              </a:spcBef>
            </a:pPr>
            <a:r>
              <a:rPr lang="en-US"/>
              <a:t>Usaha : W = ( F cos </a:t>
            </a:r>
            <a:r>
              <a:rPr lang="el-GR"/>
              <a:t>θ</a:t>
            </a:r>
            <a:r>
              <a:rPr lang="en-US"/>
              <a:t>) d;          </a:t>
            </a:r>
            <a:r>
              <a:rPr lang="el-GR"/>
              <a:t>Θ</a:t>
            </a:r>
            <a:r>
              <a:rPr lang="en-US"/>
              <a:t>= sudut antara gaya dan                </a:t>
            </a:r>
          </a:p>
          <a:p>
            <a:pPr>
              <a:spcBef>
                <a:spcPct val="50000"/>
              </a:spcBef>
            </a:pPr>
            <a:r>
              <a:rPr lang="en-US"/>
              <a:t>                                                        perpindahan</a:t>
            </a:r>
          </a:p>
          <a:p>
            <a:pPr>
              <a:spcBef>
                <a:spcPct val="50000"/>
              </a:spcBef>
            </a:pPr>
            <a:r>
              <a:rPr lang="en-US"/>
              <a:t>Karena gaya dan perpindahan adalah besaran vektor, maka </a:t>
            </a:r>
          </a:p>
          <a:p>
            <a:pPr>
              <a:spcBef>
                <a:spcPct val="50000"/>
              </a:spcBef>
            </a:pPr>
            <a:r>
              <a:rPr lang="en-US"/>
              <a:t>             </a:t>
            </a:r>
            <a:r>
              <a:rPr lang="en-US">
                <a:effectLst>
                  <a:outerShdw blurRad="38100" dist="38100" dir="2700000" algn="tl">
                    <a:srgbClr val="C0C0C0"/>
                  </a:outerShdw>
                </a:effectLst>
              </a:rPr>
              <a:t>W = </a:t>
            </a:r>
            <a:r>
              <a:rPr lang="en-US" i="1">
                <a:effectLst>
                  <a:outerShdw blurRad="38100" dist="38100" dir="2700000" algn="tl">
                    <a:srgbClr val="C0C0C0"/>
                  </a:outerShdw>
                </a:effectLst>
              </a:rPr>
              <a:t>F . d = </a:t>
            </a:r>
            <a:r>
              <a:rPr lang="en-US">
                <a:effectLst>
                  <a:outerShdw blurRad="38100" dist="38100" dir="2700000" algn="tl">
                    <a:srgbClr val="C0C0C0"/>
                  </a:outerShdw>
                </a:effectLst>
              </a:rPr>
              <a:t>F d cos </a:t>
            </a:r>
            <a:r>
              <a:rPr lang="el-GR">
                <a:effectLst>
                  <a:outerShdw blurRad="38100" dist="38100" dir="2700000" algn="tl">
                    <a:srgbClr val="C0C0C0"/>
                  </a:outerShdw>
                </a:effectLst>
              </a:rPr>
              <a:t>θ</a:t>
            </a:r>
            <a:endParaRPr lang="en-US">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609600"/>
            <a:ext cx="8229600" cy="838200"/>
          </a:xfrm>
        </p:spPr>
        <p:txBody>
          <a:bodyPr/>
          <a:lstStyle/>
          <a:p>
            <a:r>
              <a:rPr lang="en-US" sz="4000"/>
              <a:t>Usaha Oleh Gaya yang Berubah</a:t>
            </a:r>
          </a:p>
        </p:txBody>
      </p:sp>
      <p:sp>
        <p:nvSpPr>
          <p:cNvPr id="3075" name="Rectangle 3"/>
          <p:cNvSpPr>
            <a:spLocks noGrp="1" noChangeArrowheads="1"/>
          </p:cNvSpPr>
          <p:nvPr>
            <p:ph type="body" idx="1"/>
          </p:nvPr>
        </p:nvSpPr>
        <p:spPr>
          <a:xfrm>
            <a:off x="457200" y="1524000"/>
            <a:ext cx="8229600" cy="4343400"/>
          </a:xfrm>
        </p:spPr>
        <p:txBody>
          <a:bodyPr/>
          <a:lstStyle/>
          <a:p>
            <a:pPr>
              <a:lnSpc>
                <a:spcPct val="90000"/>
              </a:lnSpc>
              <a:buFont typeface="Wingdings" pitchFamily="2" charset="2"/>
              <a:buNone/>
            </a:pPr>
            <a:r>
              <a:rPr lang="en-US"/>
              <a:t>   Jika gaya yang bekerja merupakan fungsi posisi F(x) dan dalam waktu dt benda berpindah sejauh dx, maka kerja yang dilakukan :</a:t>
            </a:r>
          </a:p>
          <a:p>
            <a:pPr>
              <a:lnSpc>
                <a:spcPct val="90000"/>
              </a:lnSpc>
              <a:buFont typeface="Wingdings" pitchFamily="2" charset="2"/>
              <a:buNone/>
            </a:pPr>
            <a:r>
              <a:rPr lang="en-US"/>
              <a:t>   dW = F ( x) dx</a:t>
            </a:r>
          </a:p>
          <a:p>
            <a:pPr>
              <a:lnSpc>
                <a:spcPct val="90000"/>
              </a:lnSpc>
              <a:buFont typeface="Wingdings" pitchFamily="2" charset="2"/>
              <a:buNone/>
            </a:pPr>
            <a:r>
              <a:rPr lang="en-US"/>
              <a:t>  Usaha total yang dilakukan hinggabenda berpindah dari x</a:t>
            </a:r>
            <a:r>
              <a:rPr lang="en-US" baseline="-25000"/>
              <a:t>1</a:t>
            </a:r>
            <a:r>
              <a:rPr lang="en-US"/>
              <a:t> dan x</a:t>
            </a:r>
            <a:r>
              <a:rPr lang="en-US" baseline="-25000"/>
              <a:t>2</a:t>
            </a:r>
          </a:p>
          <a:p>
            <a:pPr>
              <a:lnSpc>
                <a:spcPct val="90000"/>
              </a:lnSpc>
              <a:buFont typeface="Wingdings" pitchFamily="2" charset="2"/>
              <a:buNone/>
            </a:pPr>
            <a:r>
              <a:rPr lang="en-US" baseline="-25000"/>
              <a:t>                      x2</a:t>
            </a:r>
          </a:p>
          <a:p>
            <a:pPr>
              <a:lnSpc>
                <a:spcPct val="90000"/>
              </a:lnSpc>
              <a:buFont typeface="Wingdings" pitchFamily="2" charset="2"/>
              <a:buNone/>
            </a:pPr>
            <a:r>
              <a:rPr lang="en-US" baseline="-25000"/>
              <a:t>      </a:t>
            </a:r>
            <a:r>
              <a:rPr lang="en-US"/>
              <a:t>W = </a:t>
            </a:r>
            <a:r>
              <a:rPr lang="en-US" baseline="-25000"/>
              <a:t>x1 </a:t>
            </a:r>
            <a:r>
              <a:rPr lang="en-US">
                <a:cs typeface="Arial" charset="0"/>
              </a:rPr>
              <a:t>∫ F(x) dx</a:t>
            </a:r>
          </a:p>
          <a:p>
            <a:pPr>
              <a:lnSpc>
                <a:spcPct val="90000"/>
              </a:lnSpc>
              <a:buFont typeface="Wingdings" pitchFamily="2" charset="2"/>
              <a:buNone/>
            </a:pPr>
            <a:endParaRPr lang="en-US" baseline="-2500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457200"/>
            <a:ext cx="8229600" cy="838200"/>
          </a:xfrm>
        </p:spPr>
        <p:txBody>
          <a:bodyPr/>
          <a:lstStyle/>
          <a:p>
            <a:r>
              <a:rPr lang="en-US" sz="4000"/>
              <a:t>Usaha Oleh Gaya yang Berubah</a:t>
            </a:r>
          </a:p>
        </p:txBody>
      </p:sp>
      <p:sp>
        <p:nvSpPr>
          <p:cNvPr id="4101" name="Rectangle 5"/>
          <p:cNvSpPr>
            <a:spLocks noGrp="1" noChangeArrowheads="1"/>
          </p:cNvSpPr>
          <p:nvPr>
            <p:ph type="body" idx="1"/>
          </p:nvPr>
        </p:nvSpPr>
        <p:spPr>
          <a:xfrm>
            <a:off x="457200" y="1371600"/>
            <a:ext cx="8229600" cy="4495800"/>
          </a:xfrm>
        </p:spPr>
        <p:txBody>
          <a:bodyPr/>
          <a:lstStyle/>
          <a:p>
            <a:pPr>
              <a:buFont typeface="Wingdings" pitchFamily="2" charset="2"/>
              <a:buNone/>
            </a:pPr>
            <a:r>
              <a:rPr lang="en-US" sz="2800">
                <a:cs typeface="Arial" charset="0"/>
              </a:rPr>
              <a:t>   Misalkan gaya yang digunakan adalah gaya pada pegas, yang menarik ujungnya pindah sejauh x</a:t>
            </a:r>
          </a:p>
          <a:p>
            <a:pPr>
              <a:buFont typeface="Wingdings" pitchFamily="2" charset="2"/>
              <a:buNone/>
            </a:pPr>
            <a:r>
              <a:rPr lang="en-US" sz="2800">
                <a:cs typeface="Arial" charset="0"/>
              </a:rPr>
              <a:t>   Menurut Hk Hooke, pegas akan melakukan gaya terhadap gaya yang menariknya sebesar : </a:t>
            </a:r>
          </a:p>
          <a:p>
            <a:pPr>
              <a:buFont typeface="Wingdings" pitchFamily="2" charset="2"/>
              <a:buNone/>
            </a:pPr>
            <a:r>
              <a:rPr lang="en-US" sz="2800">
                <a:cs typeface="Arial" charset="0"/>
              </a:rPr>
              <a:t>   F = - k x ; k = konstanta pegas</a:t>
            </a:r>
          </a:p>
          <a:p>
            <a:pPr>
              <a:buFont typeface="Wingdings" pitchFamily="2" charset="2"/>
              <a:buNone/>
            </a:pPr>
            <a:r>
              <a:rPr lang="en-US" sz="2800">
                <a:cs typeface="Arial" charset="0"/>
              </a:rPr>
              <a:t>   Maka usaha yang dilakukan oleh gaya (F = kx ) untuk menarik pegas dari posisi x</a:t>
            </a:r>
            <a:r>
              <a:rPr lang="en-US" sz="2800" baseline="-25000">
                <a:cs typeface="Arial" charset="0"/>
              </a:rPr>
              <a:t>1 </a:t>
            </a:r>
            <a:r>
              <a:rPr lang="en-US" sz="2800">
                <a:cs typeface="Arial" charset="0"/>
              </a:rPr>
              <a:t>ke x</a:t>
            </a:r>
            <a:r>
              <a:rPr lang="en-US" sz="2800" baseline="-25000">
                <a:cs typeface="Arial" charset="0"/>
              </a:rPr>
              <a:t>2 </a:t>
            </a:r>
            <a:r>
              <a:rPr lang="en-US" sz="2800">
                <a:cs typeface="Arial" charset="0"/>
              </a:rPr>
              <a:t>adalah:</a:t>
            </a:r>
            <a:endParaRPr lang="el-GR" sz="2800" baseline="-25000">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z="4000"/>
              <a:t>Usaha Oleh Gaya yang Berubah</a:t>
            </a:r>
          </a:p>
        </p:txBody>
      </p:sp>
      <p:sp>
        <p:nvSpPr>
          <p:cNvPr id="5123" name="Rectangle 3"/>
          <p:cNvSpPr>
            <a:spLocks noGrp="1" noChangeArrowheads="1"/>
          </p:cNvSpPr>
          <p:nvPr>
            <p:ph type="body" idx="1"/>
          </p:nvPr>
        </p:nvSpPr>
        <p:spPr/>
        <p:txBody>
          <a:bodyPr/>
          <a:lstStyle/>
          <a:p>
            <a:pPr>
              <a:buFont typeface="Wingdings" pitchFamily="2" charset="2"/>
              <a:buNone/>
            </a:pPr>
            <a:r>
              <a:rPr lang="en-US"/>
              <a:t>           </a:t>
            </a:r>
            <a:r>
              <a:rPr lang="en-US" baseline="-25000"/>
              <a:t>x2</a:t>
            </a:r>
            <a:endParaRPr lang="en-US"/>
          </a:p>
          <a:p>
            <a:pPr>
              <a:buFont typeface="Wingdings" pitchFamily="2" charset="2"/>
              <a:buNone/>
            </a:pPr>
            <a:r>
              <a:rPr lang="en-US"/>
              <a:t>W = </a:t>
            </a:r>
            <a:r>
              <a:rPr lang="en-US" baseline="-25000"/>
              <a:t>x1 </a:t>
            </a:r>
            <a:r>
              <a:rPr lang="en-US">
                <a:cs typeface="Arial" charset="0"/>
              </a:rPr>
              <a:t>∫ F(x) dx</a:t>
            </a:r>
          </a:p>
          <a:p>
            <a:pPr>
              <a:buFont typeface="Wingdings" pitchFamily="2" charset="2"/>
              <a:buNone/>
            </a:pPr>
            <a:r>
              <a:rPr lang="en-US" baseline="-25000"/>
              <a:t>              x2                                     x2</a:t>
            </a:r>
            <a:endParaRPr lang="en-US"/>
          </a:p>
          <a:p>
            <a:pPr>
              <a:buFont typeface="Wingdings" pitchFamily="2" charset="2"/>
              <a:buNone/>
            </a:pPr>
            <a:r>
              <a:rPr lang="en-US"/>
              <a:t>W = </a:t>
            </a:r>
            <a:r>
              <a:rPr lang="en-US" baseline="-25000"/>
              <a:t>x1 </a:t>
            </a:r>
            <a:r>
              <a:rPr lang="en-US">
                <a:cs typeface="Arial" charset="0"/>
              </a:rPr>
              <a:t>∫ k x dx = ½ kx </a:t>
            </a:r>
            <a:r>
              <a:rPr lang="en-US" baseline="-25000"/>
              <a:t>x1</a:t>
            </a:r>
            <a:r>
              <a:rPr lang="en-US">
                <a:cs typeface="Arial" charset="0"/>
              </a:rPr>
              <a:t>|</a:t>
            </a:r>
          </a:p>
          <a:p>
            <a:pPr>
              <a:buFont typeface="Wingdings" pitchFamily="2" charset="2"/>
              <a:buNone/>
            </a:pPr>
            <a:r>
              <a:rPr lang="en-US">
                <a:cs typeface="Arial" charset="0"/>
              </a:rPr>
              <a:t>     = ½ kx</a:t>
            </a:r>
            <a:r>
              <a:rPr lang="en-US" baseline="-25000">
                <a:cs typeface="Arial" charset="0"/>
              </a:rPr>
              <a:t>2</a:t>
            </a:r>
            <a:r>
              <a:rPr lang="en-US" baseline="30000">
                <a:cs typeface="Arial" charset="0"/>
              </a:rPr>
              <a:t>2 </a:t>
            </a:r>
            <a:r>
              <a:rPr lang="en-US">
                <a:cs typeface="Arial" charset="0"/>
              </a:rPr>
              <a:t>- ½x</a:t>
            </a:r>
            <a:r>
              <a:rPr lang="en-US" baseline="-25000">
                <a:cs typeface="Arial" charset="0"/>
              </a:rPr>
              <a:t>1</a:t>
            </a:r>
            <a:r>
              <a:rPr lang="en-US" baseline="30000">
                <a:cs typeface="Arial" charset="0"/>
              </a:rPr>
              <a:t>2</a:t>
            </a:r>
            <a:endParaRPr lang="en-US">
              <a:cs typeface="Arial" charset="0"/>
            </a:endParaRPr>
          </a:p>
          <a:p>
            <a:pPr>
              <a:buFont typeface="Wingdings" pitchFamily="2" charset="2"/>
              <a:buNone/>
            </a:pPr>
            <a:r>
              <a:rPr lang="en-US">
                <a:cs typeface="Arial" charset="0"/>
              </a:rPr>
              <a:t>Satuan usaha adalah Newton meter ( Joule) </a:t>
            </a:r>
          </a:p>
          <a:p>
            <a:pPr>
              <a:buFont typeface="Wingdings" pitchFamily="2" charset="2"/>
              <a:buNone/>
            </a:pPr>
            <a:endParaRPr lang="en-US">
              <a:cs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381000"/>
            <a:ext cx="8229600" cy="838200"/>
          </a:xfrm>
        </p:spPr>
        <p:txBody>
          <a:bodyPr/>
          <a:lstStyle/>
          <a:p>
            <a:r>
              <a:rPr lang="en-US"/>
              <a:t>Usaha dan Energi Kinetik</a:t>
            </a:r>
          </a:p>
        </p:txBody>
      </p:sp>
      <p:sp>
        <p:nvSpPr>
          <p:cNvPr id="6147" name="Rectangle 3"/>
          <p:cNvSpPr>
            <a:spLocks noGrp="1" noChangeArrowheads="1"/>
          </p:cNvSpPr>
          <p:nvPr>
            <p:ph type="body" idx="1"/>
          </p:nvPr>
        </p:nvSpPr>
        <p:spPr>
          <a:xfrm>
            <a:off x="381000" y="1219200"/>
            <a:ext cx="8229600" cy="4906963"/>
          </a:xfrm>
        </p:spPr>
        <p:txBody>
          <a:bodyPr/>
          <a:lstStyle/>
          <a:p>
            <a:pPr marL="609600" indent="-609600">
              <a:lnSpc>
                <a:spcPct val="80000"/>
              </a:lnSpc>
              <a:buFontTx/>
              <a:buNone/>
            </a:pPr>
            <a:r>
              <a:rPr lang="en-US" sz="1000"/>
              <a:t>  </a:t>
            </a:r>
          </a:p>
          <a:p>
            <a:pPr marL="609600" indent="-609600">
              <a:lnSpc>
                <a:spcPct val="80000"/>
              </a:lnSpc>
              <a:buFontTx/>
              <a:buNone/>
            </a:pPr>
            <a:r>
              <a:rPr lang="en-US" sz="1800"/>
              <a:t>Energi : Kemampuan untuk melakukan usaha</a:t>
            </a:r>
          </a:p>
          <a:p>
            <a:pPr marL="609600" indent="-609600">
              <a:lnSpc>
                <a:spcPct val="80000"/>
              </a:lnSpc>
              <a:buFontTx/>
              <a:buNone/>
            </a:pPr>
            <a:endParaRPr lang="en-US" sz="1800"/>
          </a:p>
          <a:p>
            <a:pPr marL="609600" indent="-609600">
              <a:lnSpc>
                <a:spcPct val="80000"/>
              </a:lnSpc>
              <a:buFontTx/>
              <a:buNone/>
            </a:pPr>
            <a:r>
              <a:rPr lang="en-US" sz="1800"/>
              <a:t>Eneri kinetik adalah kemampuan untuk melakukan usaha karena geraknya</a:t>
            </a:r>
          </a:p>
          <a:p>
            <a:pPr marL="609600" indent="-609600">
              <a:lnSpc>
                <a:spcPct val="80000"/>
              </a:lnSpc>
              <a:buFontTx/>
              <a:buNone/>
            </a:pPr>
            <a:endParaRPr lang="en-US" sz="1800"/>
          </a:p>
          <a:p>
            <a:pPr marL="609600" indent="-609600">
              <a:lnSpc>
                <a:spcPct val="80000"/>
              </a:lnSpc>
              <a:buFontTx/>
              <a:buNone/>
            </a:pPr>
            <a:r>
              <a:rPr lang="en-US" sz="1800"/>
              <a:t>          Bila pada sebuah benda bekerja sejumlah gaya yang menyebabka bendabergeser menurut arah gaya ( mis sb x ), usaha oleh gaya resultan F untuk memindahkan benda dari x</a:t>
            </a:r>
            <a:r>
              <a:rPr lang="en-US" sz="1800" baseline="-25000"/>
              <a:t>1</a:t>
            </a:r>
            <a:r>
              <a:rPr lang="en-US" sz="1800"/>
              <a:t> dan x</a:t>
            </a:r>
            <a:r>
              <a:rPr lang="en-US" sz="1800" baseline="-25000"/>
              <a:t>2 </a:t>
            </a:r>
            <a:r>
              <a:rPr lang="en-US" sz="1800"/>
              <a:t>adalah:</a:t>
            </a:r>
          </a:p>
          <a:p>
            <a:pPr marL="609600" indent="-609600">
              <a:lnSpc>
                <a:spcPct val="80000"/>
              </a:lnSpc>
              <a:buFont typeface="Wingdings" pitchFamily="2" charset="2"/>
              <a:buNone/>
            </a:pPr>
            <a:r>
              <a:rPr lang="en-US" sz="1800" baseline="-25000"/>
              <a:t>                      x2</a:t>
            </a:r>
            <a:endParaRPr lang="en-US" sz="1800"/>
          </a:p>
          <a:p>
            <a:pPr marL="609600" indent="-609600">
              <a:lnSpc>
                <a:spcPct val="80000"/>
              </a:lnSpc>
              <a:buFont typeface="Wingdings" pitchFamily="2" charset="2"/>
              <a:buNone/>
            </a:pPr>
            <a:r>
              <a:rPr lang="en-US" sz="1800"/>
              <a:t>      W = </a:t>
            </a:r>
            <a:r>
              <a:rPr lang="en-US" sz="1800" baseline="-25000"/>
              <a:t>x1 </a:t>
            </a:r>
            <a:r>
              <a:rPr lang="en-US" sz="1800">
                <a:cs typeface="Arial" charset="0"/>
              </a:rPr>
              <a:t>∫ F(x) dx</a:t>
            </a:r>
          </a:p>
          <a:p>
            <a:pPr marL="609600" indent="-609600">
              <a:lnSpc>
                <a:spcPct val="80000"/>
              </a:lnSpc>
              <a:buFont typeface="Wingdings" pitchFamily="2" charset="2"/>
              <a:buNone/>
            </a:pPr>
            <a:endParaRPr lang="en-US" sz="1800" baseline="-25000"/>
          </a:p>
          <a:p>
            <a:pPr marL="609600" indent="-609600">
              <a:lnSpc>
                <a:spcPct val="80000"/>
              </a:lnSpc>
              <a:buFont typeface="Wingdings" pitchFamily="2" charset="2"/>
              <a:buNone/>
            </a:pPr>
            <a:r>
              <a:rPr lang="en-US" sz="1800" baseline="-25000"/>
              <a:t>        </a:t>
            </a:r>
            <a:r>
              <a:rPr lang="en-US" sz="1800"/>
              <a:t>Hk Newton II : F = ma dan a = dv/dt</a:t>
            </a:r>
          </a:p>
          <a:p>
            <a:pPr marL="609600" indent="-609600">
              <a:lnSpc>
                <a:spcPct val="80000"/>
              </a:lnSpc>
              <a:buFont typeface="Wingdings" pitchFamily="2" charset="2"/>
              <a:buNone/>
            </a:pPr>
            <a:r>
              <a:rPr lang="en-US" sz="1800" baseline="-25000"/>
              <a:t>                                                                            </a:t>
            </a:r>
            <a:r>
              <a:rPr lang="en-US" sz="1800"/>
              <a:t>= v dv/dx</a:t>
            </a:r>
          </a:p>
          <a:p>
            <a:pPr marL="609600" indent="-609600">
              <a:lnSpc>
                <a:spcPct val="80000"/>
              </a:lnSpc>
              <a:buFont typeface="Wingdings" pitchFamily="2" charset="2"/>
              <a:buNone/>
            </a:pPr>
            <a:r>
              <a:rPr lang="en-US" sz="1800" baseline="-25000"/>
              <a:t>                                                x2</a:t>
            </a:r>
          </a:p>
          <a:p>
            <a:pPr marL="609600" indent="-609600">
              <a:lnSpc>
                <a:spcPct val="80000"/>
              </a:lnSpc>
              <a:buFont typeface="Wingdings" pitchFamily="2" charset="2"/>
              <a:buNone/>
            </a:pPr>
            <a:r>
              <a:rPr lang="en-US" sz="1800" baseline="-25000"/>
              <a:t>       </a:t>
            </a:r>
            <a:r>
              <a:rPr lang="en-US" sz="1800"/>
              <a:t>Sehingga : W = </a:t>
            </a:r>
            <a:r>
              <a:rPr lang="en-US" sz="1800" baseline="-25000"/>
              <a:t>x1 </a:t>
            </a:r>
            <a:r>
              <a:rPr lang="en-US" sz="1800">
                <a:cs typeface="Arial" charset="0"/>
              </a:rPr>
              <a:t>∫ m v dv/dx .dx</a:t>
            </a:r>
          </a:p>
          <a:p>
            <a:pPr marL="609600" indent="-609600">
              <a:lnSpc>
                <a:spcPct val="80000"/>
              </a:lnSpc>
              <a:buFont typeface="Wingdings" pitchFamily="2" charset="2"/>
              <a:buNone/>
            </a:pPr>
            <a:endParaRPr lang="en-US" sz="1800">
              <a:cs typeface="Arial" charset="0"/>
            </a:endParaRPr>
          </a:p>
          <a:p>
            <a:pPr marL="609600" indent="-609600">
              <a:lnSpc>
                <a:spcPct val="80000"/>
              </a:lnSpc>
              <a:buFont typeface="Wingdings" pitchFamily="2" charset="2"/>
              <a:buNone/>
            </a:pPr>
            <a:r>
              <a:rPr lang="en-US" sz="900">
                <a:cs typeface="Arial" charset="0"/>
              </a:rPr>
              <a:t>                             </a:t>
            </a:r>
          </a:p>
          <a:p>
            <a:pPr marL="609600" indent="-609600">
              <a:lnSpc>
                <a:spcPct val="80000"/>
              </a:lnSpc>
              <a:buFont typeface="Wingdings" pitchFamily="2" charset="2"/>
              <a:buNone/>
            </a:pPr>
            <a:r>
              <a:rPr lang="en-US" sz="1000">
                <a:cs typeface="Arial" charset="0"/>
              </a:rPr>
              <a:t>                           </a:t>
            </a:r>
            <a:r>
              <a:rPr lang="en-US" sz="1000" baseline="-25000"/>
              <a:t>                                         </a:t>
            </a:r>
          </a:p>
          <a:p>
            <a:pPr marL="609600" indent="-609600">
              <a:lnSpc>
                <a:spcPct val="80000"/>
              </a:lnSpc>
              <a:buFont typeface="Wingdings" pitchFamily="2" charset="2"/>
              <a:buNone/>
            </a:pPr>
            <a:endParaRPr lang="en-US" sz="1000" baseline="-25000"/>
          </a:p>
          <a:p>
            <a:pPr marL="609600" indent="-609600">
              <a:lnSpc>
                <a:spcPct val="80000"/>
              </a:lnSpc>
              <a:buFontTx/>
              <a:buNone/>
            </a:pPr>
            <a:r>
              <a:rPr lang="en-US" sz="100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81000" y="-571500"/>
            <a:ext cx="8305800" cy="571500"/>
          </a:xfrm>
        </p:spPr>
        <p:txBody>
          <a:bodyPr/>
          <a:lstStyle/>
          <a:p>
            <a:endParaRPr lang="en-US" sz="4000"/>
          </a:p>
        </p:txBody>
      </p:sp>
      <p:sp>
        <p:nvSpPr>
          <p:cNvPr id="7171" name="Rectangle 3"/>
          <p:cNvSpPr>
            <a:spLocks noGrp="1" noChangeArrowheads="1"/>
          </p:cNvSpPr>
          <p:nvPr>
            <p:ph type="body" idx="1"/>
          </p:nvPr>
        </p:nvSpPr>
        <p:spPr>
          <a:xfrm>
            <a:off x="381000" y="609600"/>
            <a:ext cx="8229600" cy="5715000"/>
          </a:xfrm>
        </p:spPr>
        <p:txBody>
          <a:bodyPr/>
          <a:lstStyle/>
          <a:p>
            <a:pPr>
              <a:lnSpc>
                <a:spcPct val="90000"/>
              </a:lnSpc>
              <a:buFont typeface="Wingdings" pitchFamily="2" charset="2"/>
              <a:buNone/>
            </a:pPr>
            <a:r>
              <a:rPr lang="en-US" sz="2800">
                <a:cs typeface="Arial" charset="0"/>
              </a:rPr>
              <a:t>              </a:t>
            </a:r>
            <a:r>
              <a:rPr lang="en-US" sz="2800" baseline="-25000">
                <a:cs typeface="Arial" charset="0"/>
              </a:rPr>
              <a:t>v2</a:t>
            </a:r>
            <a:endParaRPr lang="en-US" sz="2800">
              <a:cs typeface="Arial" charset="0"/>
            </a:endParaRPr>
          </a:p>
          <a:p>
            <a:pPr>
              <a:lnSpc>
                <a:spcPct val="90000"/>
              </a:lnSpc>
              <a:buFont typeface="Wingdings" pitchFamily="2" charset="2"/>
              <a:buNone/>
            </a:pPr>
            <a:r>
              <a:rPr lang="en-US" sz="2800">
                <a:cs typeface="Arial" charset="0"/>
              </a:rPr>
              <a:t>    W   = </a:t>
            </a:r>
            <a:r>
              <a:rPr lang="en-US" sz="1400">
                <a:cs typeface="Arial" charset="0"/>
              </a:rPr>
              <a:t>v1</a:t>
            </a:r>
            <a:r>
              <a:rPr lang="en-US" sz="2800" baseline="-25000"/>
              <a:t> </a:t>
            </a:r>
            <a:r>
              <a:rPr lang="en-US" sz="2800">
                <a:cs typeface="Arial" charset="0"/>
              </a:rPr>
              <a:t>∫ m v dv </a:t>
            </a:r>
            <a:r>
              <a:rPr lang="en-US" sz="2800" baseline="-25000"/>
              <a:t>                           </a:t>
            </a:r>
            <a:endParaRPr lang="en-US" sz="2800"/>
          </a:p>
          <a:p>
            <a:pPr>
              <a:lnSpc>
                <a:spcPct val="90000"/>
              </a:lnSpc>
              <a:buFont typeface="Wingdings" pitchFamily="2" charset="2"/>
              <a:buNone/>
            </a:pPr>
            <a:r>
              <a:rPr lang="en-US" sz="2800" baseline="-25000"/>
              <a:t>               </a:t>
            </a:r>
            <a:r>
              <a:rPr lang="en-US" sz="2800"/>
              <a:t>= </a:t>
            </a:r>
            <a:r>
              <a:rPr lang="en-US" sz="2800">
                <a:cs typeface="Arial" charset="0"/>
              </a:rPr>
              <a:t>= ½ mv</a:t>
            </a:r>
            <a:r>
              <a:rPr lang="en-US" sz="2800" baseline="-25000">
                <a:cs typeface="Arial" charset="0"/>
              </a:rPr>
              <a:t>2</a:t>
            </a:r>
            <a:r>
              <a:rPr lang="en-US" sz="2800" baseline="30000">
                <a:cs typeface="Arial" charset="0"/>
              </a:rPr>
              <a:t>2 </a:t>
            </a:r>
            <a:r>
              <a:rPr lang="en-US" sz="2800">
                <a:cs typeface="Arial" charset="0"/>
              </a:rPr>
              <a:t>- ½mv</a:t>
            </a:r>
            <a:r>
              <a:rPr lang="en-US" sz="2800" baseline="-25000">
                <a:cs typeface="Arial" charset="0"/>
              </a:rPr>
              <a:t>1</a:t>
            </a:r>
            <a:r>
              <a:rPr lang="en-US" sz="2800" baseline="30000">
                <a:cs typeface="Arial" charset="0"/>
              </a:rPr>
              <a:t>2</a:t>
            </a:r>
            <a:r>
              <a:rPr lang="en-US" sz="2800">
                <a:cs typeface="Arial" charset="0"/>
              </a:rPr>
              <a:t>    </a:t>
            </a:r>
            <a:r>
              <a:rPr lang="en-US" sz="2800">
                <a:cs typeface="Arial" charset="0"/>
                <a:sym typeface="Wingdings" pitchFamily="2" charset="2"/>
              </a:rPr>
              <a:t> E</a:t>
            </a:r>
            <a:r>
              <a:rPr lang="en-US" sz="2800" baseline="-25000">
                <a:cs typeface="Arial" charset="0"/>
                <a:sym typeface="Wingdings" pitchFamily="2" charset="2"/>
              </a:rPr>
              <a:t>K </a:t>
            </a:r>
            <a:r>
              <a:rPr lang="en-US" sz="2800">
                <a:cs typeface="Arial" charset="0"/>
                <a:sym typeface="Wingdings" pitchFamily="2" charset="2"/>
              </a:rPr>
              <a:t> = </a:t>
            </a:r>
            <a:r>
              <a:rPr lang="en-US" sz="2800">
                <a:cs typeface="Arial" charset="0"/>
              </a:rPr>
              <a:t>½mv</a:t>
            </a:r>
            <a:r>
              <a:rPr lang="en-US" sz="2800" baseline="30000">
                <a:cs typeface="Arial" charset="0"/>
              </a:rPr>
              <a:t>2  : </a:t>
            </a:r>
          </a:p>
          <a:p>
            <a:pPr>
              <a:lnSpc>
                <a:spcPct val="90000"/>
              </a:lnSpc>
              <a:buFont typeface="Wingdings" pitchFamily="2" charset="2"/>
              <a:buNone/>
            </a:pPr>
            <a:r>
              <a:rPr lang="en-US" sz="2800" baseline="30000">
                <a:cs typeface="Arial" charset="0"/>
              </a:rPr>
              <a:t>     </a:t>
            </a:r>
            <a:r>
              <a:rPr lang="en-US" sz="2800">
                <a:cs typeface="Arial" charset="0"/>
                <a:sym typeface="Wingdings" pitchFamily="2" charset="2"/>
              </a:rPr>
              <a:t>E</a:t>
            </a:r>
            <a:r>
              <a:rPr lang="en-US" sz="2800" baseline="-25000">
                <a:cs typeface="Arial" charset="0"/>
                <a:sym typeface="Wingdings" pitchFamily="2" charset="2"/>
              </a:rPr>
              <a:t>K </a:t>
            </a:r>
            <a:r>
              <a:rPr lang="en-US" sz="2800">
                <a:cs typeface="Arial" charset="0"/>
                <a:sym typeface="Wingdings" pitchFamily="2" charset="2"/>
              </a:rPr>
              <a:t>= Energi Kinetik</a:t>
            </a:r>
            <a:r>
              <a:rPr lang="en-US" sz="2800" baseline="-25000">
                <a:cs typeface="Arial" charset="0"/>
                <a:sym typeface="Wingdings" pitchFamily="2" charset="2"/>
              </a:rPr>
              <a:t>                                                                                                                           </a:t>
            </a:r>
            <a:r>
              <a:rPr lang="en-US" sz="2800">
                <a:cs typeface="Arial" charset="0"/>
                <a:sym typeface="Wingdings" pitchFamily="2" charset="2"/>
              </a:rPr>
              <a:t>m  = massa</a:t>
            </a:r>
            <a:r>
              <a:rPr lang="en-US" sz="2800" baseline="-25000">
                <a:cs typeface="Arial" charset="0"/>
                <a:sym typeface="Wingdings" pitchFamily="2" charset="2"/>
              </a:rPr>
              <a:t>                                                                                                            </a:t>
            </a:r>
            <a:r>
              <a:rPr lang="en-US" sz="2800">
                <a:cs typeface="Arial" charset="0"/>
                <a:sym typeface="Wingdings" pitchFamily="2" charset="2"/>
              </a:rPr>
              <a:t>v   = kecepatan</a:t>
            </a:r>
            <a:r>
              <a:rPr lang="en-US" sz="2800" baseline="-25000">
                <a:cs typeface="Arial" charset="0"/>
                <a:sym typeface="Wingdings" pitchFamily="2" charset="2"/>
              </a:rPr>
              <a:t> </a:t>
            </a:r>
          </a:p>
          <a:p>
            <a:pPr>
              <a:lnSpc>
                <a:spcPct val="90000"/>
              </a:lnSpc>
              <a:buFont typeface="Wingdings" pitchFamily="2" charset="2"/>
              <a:buNone/>
            </a:pPr>
            <a:endParaRPr lang="en-US" sz="2800" baseline="-25000">
              <a:cs typeface="Arial" charset="0"/>
              <a:sym typeface="Wingdings" pitchFamily="2" charset="2"/>
            </a:endParaRPr>
          </a:p>
          <a:p>
            <a:pPr>
              <a:lnSpc>
                <a:spcPct val="90000"/>
              </a:lnSpc>
              <a:buFont typeface="Wingdings" pitchFamily="2" charset="2"/>
              <a:buNone/>
            </a:pPr>
            <a:r>
              <a:rPr lang="en-US" sz="2800" baseline="-25000">
                <a:cs typeface="Arial" charset="0"/>
                <a:sym typeface="Wingdings" pitchFamily="2" charset="2"/>
              </a:rPr>
              <a:t>    </a:t>
            </a:r>
            <a:r>
              <a:rPr lang="en-US" sz="2800">
                <a:cs typeface="Arial" charset="0"/>
                <a:sym typeface="Wingdings" pitchFamily="2" charset="2"/>
              </a:rPr>
              <a:t>W</a:t>
            </a:r>
            <a:r>
              <a:rPr lang="en-US" sz="2800" baseline="-25000">
                <a:cs typeface="Arial" charset="0"/>
                <a:sym typeface="Wingdings" pitchFamily="2" charset="2"/>
              </a:rPr>
              <a:t>karena Gaya Resultan </a:t>
            </a:r>
            <a:r>
              <a:rPr lang="en-US" sz="2800">
                <a:cs typeface="Arial" charset="0"/>
                <a:sym typeface="Wingdings" pitchFamily="2" charset="2"/>
              </a:rPr>
              <a:t>= E</a:t>
            </a:r>
            <a:r>
              <a:rPr lang="en-US" sz="2800" baseline="-25000">
                <a:cs typeface="Arial" charset="0"/>
                <a:sym typeface="Wingdings" pitchFamily="2" charset="2"/>
              </a:rPr>
              <a:t>K2 </a:t>
            </a:r>
            <a:r>
              <a:rPr lang="en-US" sz="2800">
                <a:cs typeface="Arial" charset="0"/>
                <a:sym typeface="Wingdings" pitchFamily="2" charset="2"/>
              </a:rPr>
              <a:t>– E</a:t>
            </a:r>
            <a:r>
              <a:rPr lang="en-US" sz="2800" baseline="-25000">
                <a:cs typeface="Arial" charset="0"/>
                <a:sym typeface="Wingdings" pitchFamily="2" charset="2"/>
              </a:rPr>
              <a:t>K1</a:t>
            </a:r>
          </a:p>
          <a:p>
            <a:pPr>
              <a:lnSpc>
                <a:spcPct val="90000"/>
              </a:lnSpc>
              <a:buFont typeface="Wingdings" pitchFamily="2" charset="2"/>
              <a:buNone/>
            </a:pPr>
            <a:r>
              <a:rPr lang="en-US" sz="2800" baseline="-25000">
                <a:cs typeface="Arial" charset="0"/>
                <a:sym typeface="Wingdings" pitchFamily="2" charset="2"/>
              </a:rPr>
              <a:t>                                              </a:t>
            </a:r>
            <a:r>
              <a:rPr lang="en-US" sz="2800">
                <a:cs typeface="Arial" charset="0"/>
                <a:sym typeface="Wingdings" pitchFamily="2" charset="2"/>
              </a:rPr>
              <a:t>= </a:t>
            </a:r>
            <a:r>
              <a:rPr lang="el-GR" sz="2800">
                <a:cs typeface="Arial" charset="0"/>
                <a:sym typeface="Wingdings" pitchFamily="2" charset="2"/>
              </a:rPr>
              <a:t>Δ</a:t>
            </a:r>
            <a:r>
              <a:rPr lang="en-US" sz="2800">
                <a:cs typeface="Arial" charset="0"/>
                <a:sym typeface="Wingdings" pitchFamily="2" charset="2"/>
              </a:rPr>
              <a:t> E</a:t>
            </a:r>
            <a:r>
              <a:rPr lang="en-US" sz="2800" baseline="-25000">
                <a:cs typeface="Arial" charset="0"/>
                <a:sym typeface="Wingdings" pitchFamily="2" charset="2"/>
              </a:rPr>
              <a:t>K</a:t>
            </a:r>
          </a:p>
          <a:p>
            <a:pPr>
              <a:lnSpc>
                <a:spcPct val="90000"/>
              </a:lnSpc>
              <a:buFont typeface="Wingdings" pitchFamily="2" charset="2"/>
              <a:buNone/>
            </a:pPr>
            <a:r>
              <a:rPr lang="en-US" sz="2800" baseline="-25000">
                <a:cs typeface="Arial" charset="0"/>
                <a:sym typeface="Wingdings" pitchFamily="2" charset="2"/>
              </a:rPr>
              <a:t>    </a:t>
            </a:r>
            <a:r>
              <a:rPr lang="en-US" sz="2800">
                <a:cs typeface="Arial" charset="0"/>
                <a:sym typeface="Wingdings" pitchFamily="2" charset="2"/>
              </a:rPr>
              <a:t>( Kerja yang dilakukan oleh gaya resultan yang bekerja pada benda sama dengan perubahan energi kinetik</a:t>
            </a:r>
            <a:endParaRPr lang="en-US" sz="2800" baseline="-25000">
              <a:cs typeface="Arial" charset="0"/>
              <a:sym typeface="Wingdings" pitchFamily="2" charset="2"/>
            </a:endParaRPr>
          </a:p>
          <a:p>
            <a:pPr>
              <a:lnSpc>
                <a:spcPct val="90000"/>
              </a:lnSpc>
              <a:buFont typeface="Wingdings" pitchFamily="2" charset="2"/>
              <a:buNone/>
            </a:pPr>
            <a:r>
              <a:rPr lang="en-US" sz="2800" baseline="-25000">
                <a:cs typeface="Arial" charset="0"/>
                <a:sym typeface="Wingdings" pitchFamily="2" charset="2"/>
              </a:rPr>
              <a:t>    </a:t>
            </a:r>
            <a:endParaRPr lang="en-US" sz="2800">
              <a:cs typeface="Arial" charset="0"/>
            </a:endParaRPr>
          </a:p>
          <a:p>
            <a:pPr>
              <a:lnSpc>
                <a:spcPct val="90000"/>
              </a:lnSpc>
              <a:buFont typeface="Wingdings" pitchFamily="2" charset="2"/>
              <a:buNone/>
            </a:pPr>
            <a:endParaRPr lang="en-US" sz="2800" baseline="-25000"/>
          </a:p>
          <a:p>
            <a:pPr>
              <a:lnSpc>
                <a:spcPct val="90000"/>
              </a:lnSpc>
              <a:buFontTx/>
              <a:buNone/>
            </a:pPr>
            <a:endParaRPr lang="el-GR" sz="2800">
              <a:cs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Pixel</Template>
  <TotalTime>538</TotalTime>
  <Words>1035</Words>
  <Application>Microsoft Office PowerPoint</Application>
  <PresentationFormat>On-screen Show (4:3)</PresentationFormat>
  <Paragraphs>135</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Times New Roman</vt:lpstr>
      <vt:lpstr>Wingdings</vt:lpstr>
      <vt:lpstr>Arial Black</vt:lpstr>
      <vt:lpstr>Pixel</vt:lpstr>
      <vt:lpstr>USAHA ( KERJA ) DAN ENERGI</vt:lpstr>
      <vt:lpstr>Slide 2</vt:lpstr>
      <vt:lpstr>Slide 3</vt:lpstr>
      <vt:lpstr>Usaha Oleh Gaya Tetap</vt:lpstr>
      <vt:lpstr>Usaha Oleh Gaya yang Berubah</vt:lpstr>
      <vt:lpstr>Usaha Oleh Gaya yang Berubah</vt:lpstr>
      <vt:lpstr>Usaha Oleh Gaya yang Berubah</vt:lpstr>
      <vt:lpstr>Usaha dan Energi Kinetik</vt:lpstr>
      <vt:lpstr>Slide 9</vt:lpstr>
      <vt:lpstr>Ciri Gaya Konservatif</vt:lpstr>
      <vt:lpstr>Kerja dan Energi Potensial</vt:lpstr>
      <vt:lpstr>Hukum Kekekalan Energi</vt:lpstr>
      <vt:lpstr>Slide 13</vt:lpstr>
      <vt:lpstr>Daya ( P )</vt:lpstr>
      <vt:lpstr>Soal</vt:lpstr>
      <vt:lpstr>Soal</vt:lpstr>
      <vt:lpstr>Soal</vt:lpstr>
      <vt:lpstr>Soal</vt:lpstr>
      <vt:lpstr>SOAL   </vt:lpstr>
      <vt:lpstr>Slide 20</vt:lpstr>
    </vt:vector>
  </TitlesOfParts>
  <Company>UIEU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DINAMIKA PARTIKEL</dc:title>
  <dc:creator>Aziz Luthfi</dc:creator>
  <cp:lastModifiedBy>UIEU</cp:lastModifiedBy>
  <cp:revision>16</cp:revision>
  <dcterms:created xsi:type="dcterms:W3CDTF">2006-08-21T18:59:34Z</dcterms:created>
  <dcterms:modified xsi:type="dcterms:W3CDTF">2005-12-31T20:43:36Z</dcterms:modified>
</cp:coreProperties>
</file>