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59" r:id="rId6"/>
    <p:sldId id="264" r:id="rId7"/>
    <p:sldId id="260" r:id="rId8"/>
    <p:sldId id="261" r:id="rId9"/>
    <p:sldId id="262" r:id="rId10"/>
    <p:sldId id="263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CE8EC-D7E2-42FE-A45F-38561AE82266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07997-278F-45A2-B31A-76C832186A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07997-278F-45A2-B31A-76C832186A0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5474-7C23-4844-B78D-BF20DC3F5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084A-1693-4089-B549-88AEF483F8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560B-43E7-40EF-A211-5750175CA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35EE-CF79-4856-83B1-4A59A193E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01DE-41FB-4D9F-86CA-1FC7E0A1A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81D0-7D98-446E-A0F8-31C16C085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1D98-6708-492A-A984-2F5A69797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300F-0464-499F-AA56-BA7B46D1E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AA2A-2D98-4BDD-840D-B98B0F8B11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75BD-28BE-4C60-92E5-C1EEEF18F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3EC3B2-9B0A-4F93-96F2-C824E91659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5B1A8E-3646-4C70-B8D2-143F5A44661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err="1"/>
              <a:t>Rotasi</a:t>
            </a:r>
            <a:endParaRPr lang="en-US" sz="9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33475"/>
          </a:xfrm>
        </p:spPr>
        <p:txBody>
          <a:bodyPr>
            <a:normAutofit fontScale="90000"/>
          </a:bodyPr>
          <a:lstStyle/>
          <a:p>
            <a:r>
              <a:rPr lang="en-US" sz="3600"/>
              <a:t>Momen Kelembaman benda thd sumbu sembarang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I = Ip + M h</a:t>
            </a:r>
            <a:r>
              <a:rPr lang="en-US" baseline="30000"/>
              <a:t>2     ;</a:t>
            </a:r>
            <a:r>
              <a:rPr lang="en-US"/>
              <a:t> I = Momen kelembaman thd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                    sumbu sembarang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              Ip =Momen kelembaman thd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                    sumbu yang melalui pst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                    massa // dg sb sembrg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               h = jarak antara kedua sb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GERAK MENGGELINDING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8229600" cy="50593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1066800" y="2209800"/>
            <a:ext cx="1676400" cy="167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1905000" y="3886198"/>
            <a:ext cx="5410200" cy="762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1752600" y="2057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667000" y="2057400"/>
            <a:ext cx="457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/>
              <a:t>V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2743200" y="2590800"/>
            <a:ext cx="381000" cy="762000"/>
          </a:xfrm>
          <a:custGeom>
            <a:avLst/>
            <a:gdLst>
              <a:gd name="G0" fmla="+- 5834603 0 0"/>
              <a:gd name="G1" fmla="+- -11796480 0 0"/>
              <a:gd name="G2" fmla="+- 5834603 0 -11796480"/>
              <a:gd name="G3" fmla="+- 10800 0 0"/>
              <a:gd name="G4" fmla="+- 0 0 583460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310 0 0"/>
              <a:gd name="G9" fmla="+- 0 0 -11796480"/>
              <a:gd name="G10" fmla="+- 5310 0 2700"/>
              <a:gd name="G11" fmla="cos G10 5834603"/>
              <a:gd name="G12" fmla="sin G10 5834603"/>
              <a:gd name="G13" fmla="cos 13500 5834603"/>
              <a:gd name="G14" fmla="sin 13500 5834603"/>
              <a:gd name="G15" fmla="+- G11 10800 0"/>
              <a:gd name="G16" fmla="+- G12 10800 0"/>
              <a:gd name="G17" fmla="+- G13 10800 0"/>
              <a:gd name="G18" fmla="+- G14 10800 0"/>
              <a:gd name="G19" fmla="*/ 5310 1 2"/>
              <a:gd name="G20" fmla="+- G19 5400 0"/>
              <a:gd name="G21" fmla="cos G20 5834603"/>
              <a:gd name="G22" fmla="sin G20 5834603"/>
              <a:gd name="G23" fmla="+- G21 10800 0"/>
              <a:gd name="G24" fmla="+- G12 G23 G22"/>
              <a:gd name="G25" fmla="+- G22 G23 G11"/>
              <a:gd name="G26" fmla="cos 10800 5834603"/>
              <a:gd name="G27" fmla="sin 10800 5834603"/>
              <a:gd name="G28" fmla="cos 5310 5834603"/>
              <a:gd name="G29" fmla="sin 5310 583460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583460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310 G39"/>
              <a:gd name="G43" fmla="sin 531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8371 w 21600"/>
              <a:gd name="T5" fmla="*/ 3098 h 21600"/>
              <a:gd name="T6" fmla="*/ 2745 w 21600"/>
              <a:gd name="T7" fmla="*/ 10800 h 21600"/>
              <a:gd name="T8" fmla="*/ 14522 w 21600"/>
              <a:gd name="T9" fmla="*/ 7013 h 21600"/>
              <a:gd name="T10" fmla="*/ 11028 w 21600"/>
              <a:gd name="T11" fmla="*/ 24298 h 21600"/>
              <a:gd name="T12" fmla="*/ 5492 w 21600"/>
              <a:gd name="T13" fmla="*/ 18945 h 21600"/>
              <a:gd name="T14" fmla="*/ 10844 w 21600"/>
              <a:gd name="T15" fmla="*/ 1340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889" y="16109"/>
                </a:moveTo>
                <a:cubicBezTo>
                  <a:pt x="13787" y="16060"/>
                  <a:pt x="16110" y="13697"/>
                  <a:pt x="16110" y="10800"/>
                </a:cubicBezTo>
                <a:cubicBezTo>
                  <a:pt x="16110" y="7867"/>
                  <a:pt x="13732" y="5490"/>
                  <a:pt x="10800" y="5490"/>
                </a:cubicBezTo>
                <a:cubicBezTo>
                  <a:pt x="7867" y="5490"/>
                  <a:pt x="5490" y="7867"/>
                  <a:pt x="549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693"/>
                  <a:pt x="16875" y="21498"/>
                  <a:pt x="10983" y="21598"/>
                </a:cubicBezTo>
                <a:lnTo>
                  <a:pt x="11028" y="24298"/>
                </a:lnTo>
                <a:lnTo>
                  <a:pt x="5492" y="18945"/>
                </a:lnTo>
                <a:lnTo>
                  <a:pt x="10844" y="13409"/>
                </a:lnTo>
                <a:lnTo>
                  <a:pt x="10889" y="1610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981200" y="4267200"/>
            <a:ext cx="5486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/>
              <a:t>E</a:t>
            </a:r>
            <a:r>
              <a:rPr lang="en-US" sz="3200" baseline="-25000" dirty="0"/>
              <a:t>K </a:t>
            </a:r>
            <a:r>
              <a:rPr lang="en-US" sz="3200" dirty="0"/>
              <a:t> = </a:t>
            </a:r>
            <a:r>
              <a:rPr lang="en-US" sz="3200" dirty="0" err="1" smtClean="0"/>
              <a:t>tra</a:t>
            </a:r>
            <a:r>
              <a:rPr lang="en-US" sz="3200" dirty="0" err="1" smtClean="0"/>
              <a:t>E</a:t>
            </a:r>
            <a:r>
              <a:rPr lang="en-US" sz="3200" baseline="-25000" dirty="0" err="1" smtClean="0"/>
              <a:t>K</a:t>
            </a:r>
            <a:r>
              <a:rPr lang="en-US" sz="3200" baseline="-25000" dirty="0" smtClean="0"/>
              <a:t> </a:t>
            </a:r>
            <a:r>
              <a:rPr lang="en-US" sz="3200" dirty="0" err="1" smtClean="0"/>
              <a:t>nslasi</a:t>
            </a:r>
            <a:r>
              <a:rPr lang="en-US" sz="3200" dirty="0" smtClean="0"/>
              <a:t> </a:t>
            </a:r>
            <a:r>
              <a:rPr lang="en-US" sz="3200" dirty="0"/>
              <a:t>+ E</a:t>
            </a:r>
            <a:r>
              <a:rPr lang="en-US" sz="3200" baseline="-25000" dirty="0"/>
              <a:t>K</a:t>
            </a:r>
            <a:r>
              <a:rPr lang="en-US" sz="3200" dirty="0"/>
              <a:t> </a:t>
            </a:r>
            <a:r>
              <a:rPr lang="en-US" sz="3200" dirty="0" err="1"/>
              <a:t>rotasi</a:t>
            </a:r>
            <a:endParaRPr lang="en-US" sz="3200" dirty="0"/>
          </a:p>
          <a:p>
            <a:pPr eaLnBrk="1" hangingPunct="1">
              <a:spcBef>
                <a:spcPct val="50000"/>
              </a:spcBef>
            </a:pPr>
            <a:r>
              <a:rPr lang="en-US" sz="3200" dirty="0"/>
              <a:t>     = </a:t>
            </a:r>
            <a:r>
              <a:rPr lang="en-US" sz="3200" dirty="0">
                <a:cs typeface="Arial" charset="0"/>
              </a:rPr>
              <a:t>½ m V </a:t>
            </a:r>
            <a:r>
              <a:rPr lang="en-US" sz="3200" baseline="30000" dirty="0">
                <a:cs typeface="Arial" charset="0"/>
              </a:rPr>
              <a:t>2 </a:t>
            </a:r>
            <a:r>
              <a:rPr lang="en-US" sz="3200" dirty="0">
                <a:cs typeface="Arial" charset="0"/>
              </a:rPr>
              <a:t> + </a:t>
            </a:r>
            <a:r>
              <a:rPr lang="en-US" sz="3200" dirty="0"/>
              <a:t>½ I </a:t>
            </a:r>
            <a:r>
              <a:rPr lang="el-GR" sz="3200" dirty="0">
                <a:cs typeface="Arial" charset="0"/>
              </a:rPr>
              <a:t>ω</a:t>
            </a:r>
            <a:r>
              <a:rPr lang="en-US" sz="3200" dirty="0">
                <a:cs typeface="Arial" charset="0"/>
              </a:rPr>
              <a:t> </a:t>
            </a:r>
            <a:r>
              <a:rPr lang="en-US" sz="3200" baseline="30000" dirty="0">
                <a:cs typeface="Arial" charset="0"/>
              </a:rPr>
              <a:t>2</a:t>
            </a:r>
            <a:endParaRPr lang="el-GR" sz="3200" dirty="0">
              <a:cs typeface="Arial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743200" y="3497263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l-GR">
                <a:cs typeface="Arial" charset="0"/>
              </a:rPr>
              <a:t>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/>
              <a:t>Soal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piringan</a:t>
            </a:r>
            <a:r>
              <a:rPr lang="en-US" sz="3200" dirty="0" smtClean="0"/>
              <a:t> </a:t>
            </a:r>
            <a:r>
              <a:rPr lang="en-US" sz="3200" dirty="0" err="1" smtClean="0"/>
              <a:t>pejal</a:t>
            </a:r>
            <a:r>
              <a:rPr lang="en-US" sz="3200" dirty="0" smtClean="0"/>
              <a:t> ( I=</a:t>
            </a:r>
            <a:r>
              <a:rPr lang="en-US" sz="3200" dirty="0" smtClean="0">
                <a:cs typeface="Arial" charset="0"/>
              </a:rPr>
              <a:t>½ MR</a:t>
            </a:r>
            <a:r>
              <a:rPr lang="en-US" sz="3200" baseline="30000" dirty="0" smtClean="0">
                <a:cs typeface="Arial" charset="0"/>
              </a:rPr>
              <a:t>2.</a:t>
            </a:r>
            <a:r>
              <a:rPr lang="en-US" sz="3200" dirty="0" smtClean="0">
                <a:cs typeface="Arial" charset="0"/>
              </a:rPr>
              <a:t>) </a:t>
            </a:r>
            <a:r>
              <a:rPr lang="en-US" sz="3200" dirty="0" err="1" smtClean="0">
                <a:cs typeface="Arial" charset="0"/>
              </a:rPr>
              <a:t>berjari-jari</a:t>
            </a:r>
            <a:r>
              <a:rPr lang="en-US" sz="3200" dirty="0" smtClean="0">
                <a:cs typeface="Arial" charset="0"/>
              </a:rPr>
              <a:t> R </a:t>
            </a:r>
            <a:r>
              <a:rPr lang="en-US" sz="3200" dirty="0" err="1" smtClean="0">
                <a:cs typeface="Arial" charset="0"/>
              </a:rPr>
              <a:t>dan</a:t>
            </a:r>
            <a:r>
              <a:rPr lang="en-US" sz="3200" dirty="0" smtClean="0">
                <a:cs typeface="Arial" charset="0"/>
              </a:rPr>
              <a:t> </a:t>
            </a:r>
            <a:r>
              <a:rPr lang="en-US" sz="3200" dirty="0" err="1" smtClean="0">
                <a:cs typeface="Arial" charset="0"/>
              </a:rPr>
              <a:t>bermassa</a:t>
            </a:r>
            <a:r>
              <a:rPr lang="en-US" sz="3200" dirty="0" smtClean="0">
                <a:cs typeface="Arial" charset="0"/>
              </a:rPr>
              <a:t> M </a:t>
            </a:r>
            <a:r>
              <a:rPr lang="en-US" sz="3200" dirty="0" err="1">
                <a:cs typeface="Arial" charset="0"/>
              </a:rPr>
              <a:t>dipasang</a:t>
            </a:r>
            <a:r>
              <a:rPr lang="en-US" sz="3200" dirty="0">
                <a:cs typeface="Arial" charset="0"/>
              </a:rPr>
              <a:t> </a:t>
            </a:r>
            <a:r>
              <a:rPr lang="en-US" sz="3200" dirty="0" err="1">
                <a:cs typeface="Arial" charset="0"/>
              </a:rPr>
              <a:t>pada</a:t>
            </a:r>
            <a:r>
              <a:rPr lang="en-US" sz="3200" dirty="0">
                <a:cs typeface="Arial" charset="0"/>
              </a:rPr>
              <a:t> </a:t>
            </a:r>
            <a:r>
              <a:rPr lang="en-US" sz="3200" dirty="0" err="1">
                <a:cs typeface="Arial" charset="0"/>
              </a:rPr>
              <a:t>satu</a:t>
            </a:r>
            <a:r>
              <a:rPr lang="en-US" sz="3200" dirty="0">
                <a:cs typeface="Arial" charset="0"/>
              </a:rPr>
              <a:t> </a:t>
            </a:r>
            <a:r>
              <a:rPr lang="en-US" sz="3200" dirty="0" err="1">
                <a:cs typeface="Arial" charset="0"/>
              </a:rPr>
              <a:t>poros</a:t>
            </a:r>
            <a:r>
              <a:rPr lang="en-US" sz="3200" dirty="0">
                <a:cs typeface="Arial" charset="0"/>
              </a:rPr>
              <a:t> yang </a:t>
            </a:r>
            <a:r>
              <a:rPr lang="en-US" sz="3200" dirty="0" err="1">
                <a:cs typeface="Arial" charset="0"/>
              </a:rPr>
              <a:t>disangga</a:t>
            </a:r>
            <a:r>
              <a:rPr lang="en-US" sz="3200" dirty="0">
                <a:cs typeface="Arial" charset="0"/>
              </a:rPr>
              <a:t> </a:t>
            </a:r>
            <a:r>
              <a:rPr lang="en-US" sz="3200" dirty="0" err="1">
                <a:cs typeface="Arial" charset="0"/>
              </a:rPr>
              <a:t>oleh</a:t>
            </a:r>
            <a:r>
              <a:rPr lang="en-US" sz="3200" dirty="0">
                <a:cs typeface="Arial" charset="0"/>
              </a:rPr>
              <a:t> </a:t>
            </a:r>
            <a:r>
              <a:rPr lang="en-US" sz="3200" dirty="0" err="1" smtClean="0">
                <a:cs typeface="Arial" charset="0"/>
              </a:rPr>
              <a:t>penumpu</a:t>
            </a:r>
            <a:r>
              <a:rPr lang="en-US" sz="3200" dirty="0" smtClean="0">
                <a:cs typeface="Arial" charset="0"/>
              </a:rPr>
              <a:t> </a:t>
            </a:r>
            <a:r>
              <a:rPr lang="en-US" sz="3200" dirty="0" err="1">
                <a:cs typeface="Arial" charset="0"/>
              </a:rPr>
              <a:t>tanpa</a:t>
            </a:r>
            <a:r>
              <a:rPr lang="en-US" sz="3200" dirty="0">
                <a:cs typeface="Arial" charset="0"/>
              </a:rPr>
              <a:t> </a:t>
            </a:r>
            <a:r>
              <a:rPr lang="en-US" sz="3200" dirty="0" err="1">
                <a:cs typeface="Arial" charset="0"/>
              </a:rPr>
              <a:t>gesekan.Pada</a:t>
            </a:r>
            <a:r>
              <a:rPr lang="en-US" sz="3200" dirty="0">
                <a:cs typeface="Arial" charset="0"/>
              </a:rPr>
              <a:t> </a:t>
            </a:r>
            <a:r>
              <a:rPr lang="en-US" sz="3200" dirty="0" err="1">
                <a:cs typeface="Arial" charset="0"/>
              </a:rPr>
              <a:t>keliling</a:t>
            </a:r>
            <a:r>
              <a:rPr lang="en-US" sz="3200" dirty="0">
                <a:cs typeface="Arial" charset="0"/>
              </a:rPr>
              <a:t> </a:t>
            </a:r>
            <a:r>
              <a:rPr lang="en-US" sz="3200" dirty="0" err="1">
                <a:cs typeface="Arial" charset="0"/>
              </a:rPr>
              <a:t>piringan</a:t>
            </a:r>
            <a:r>
              <a:rPr lang="en-US" sz="3200" dirty="0">
                <a:cs typeface="Arial" charset="0"/>
              </a:rPr>
              <a:t> </a:t>
            </a:r>
            <a:r>
              <a:rPr lang="en-US" sz="3200" dirty="0" err="1">
                <a:cs typeface="Arial" charset="0"/>
              </a:rPr>
              <a:t>dililitkan</a:t>
            </a:r>
            <a:r>
              <a:rPr lang="en-US" sz="3200" dirty="0">
                <a:cs typeface="Arial" charset="0"/>
              </a:rPr>
              <a:t> </a:t>
            </a:r>
            <a:r>
              <a:rPr lang="en-US" sz="3200" dirty="0" err="1">
                <a:cs typeface="Arial" charset="0"/>
              </a:rPr>
              <a:t>tali</a:t>
            </a:r>
            <a:r>
              <a:rPr lang="en-US" sz="3200" dirty="0">
                <a:cs typeface="Arial" charset="0"/>
              </a:rPr>
              <a:t> </a:t>
            </a:r>
            <a:r>
              <a:rPr lang="en-US" sz="3200" dirty="0" err="1">
                <a:cs typeface="Arial" charset="0"/>
              </a:rPr>
              <a:t>ringan</a:t>
            </a:r>
            <a:r>
              <a:rPr lang="en-US" sz="3200" dirty="0">
                <a:cs typeface="Arial" charset="0"/>
              </a:rPr>
              <a:t> yang </a:t>
            </a:r>
            <a:r>
              <a:rPr lang="en-US" sz="3200" dirty="0" err="1">
                <a:cs typeface="Arial" charset="0"/>
              </a:rPr>
              <a:t>ditarik</a:t>
            </a:r>
            <a:r>
              <a:rPr lang="en-US" sz="3200" dirty="0">
                <a:cs typeface="Arial" charset="0"/>
              </a:rPr>
              <a:t> </a:t>
            </a:r>
            <a:r>
              <a:rPr lang="en-US" sz="3200" dirty="0" err="1">
                <a:cs typeface="Arial" charset="0"/>
              </a:rPr>
              <a:t>kebawah</a:t>
            </a:r>
            <a:r>
              <a:rPr lang="en-US" sz="3200" dirty="0">
                <a:cs typeface="Arial" charset="0"/>
              </a:rPr>
              <a:t> </a:t>
            </a:r>
            <a:r>
              <a:rPr lang="en-US" sz="3200" dirty="0" err="1">
                <a:cs typeface="Arial" charset="0"/>
              </a:rPr>
              <a:t>dengan</a:t>
            </a:r>
            <a:r>
              <a:rPr lang="en-US" sz="3200" dirty="0">
                <a:cs typeface="Arial" charset="0"/>
              </a:rPr>
              <a:t> </a:t>
            </a:r>
            <a:r>
              <a:rPr lang="en-US" sz="3200" dirty="0" err="1">
                <a:cs typeface="Arial" charset="0"/>
              </a:rPr>
              <a:t>menggantungkan</a:t>
            </a:r>
            <a:r>
              <a:rPr lang="en-US" sz="3200" dirty="0">
                <a:cs typeface="Arial" charset="0"/>
              </a:rPr>
              <a:t> </a:t>
            </a:r>
            <a:r>
              <a:rPr lang="en-US" sz="3200" dirty="0" err="1">
                <a:cs typeface="Arial" charset="0"/>
              </a:rPr>
              <a:t>benda</a:t>
            </a:r>
            <a:r>
              <a:rPr lang="en-US" sz="3200" dirty="0">
                <a:cs typeface="Arial" charset="0"/>
              </a:rPr>
              <a:t> </a:t>
            </a:r>
            <a:r>
              <a:rPr lang="en-US" sz="3200" dirty="0" err="1">
                <a:cs typeface="Arial" charset="0"/>
              </a:rPr>
              <a:t>bermassa</a:t>
            </a:r>
            <a:r>
              <a:rPr lang="en-US" sz="3200" dirty="0">
                <a:cs typeface="Arial" charset="0"/>
              </a:rPr>
              <a:t> </a:t>
            </a:r>
            <a:r>
              <a:rPr lang="en-US" sz="3200" dirty="0" err="1">
                <a:cs typeface="Arial" charset="0"/>
              </a:rPr>
              <a:t>m.Tentukan</a:t>
            </a:r>
            <a:r>
              <a:rPr lang="en-US" sz="3200" dirty="0">
                <a:cs typeface="Arial" charset="0"/>
              </a:rPr>
              <a:t> </a:t>
            </a:r>
            <a:r>
              <a:rPr lang="en-US" sz="3200" dirty="0" err="1">
                <a:cs typeface="Arial" charset="0"/>
              </a:rPr>
              <a:t>percepatan</a:t>
            </a:r>
            <a:r>
              <a:rPr lang="en-US" sz="3200" dirty="0">
                <a:cs typeface="Arial" charset="0"/>
              </a:rPr>
              <a:t> </a:t>
            </a:r>
            <a:r>
              <a:rPr lang="en-US" sz="3200" dirty="0" err="1">
                <a:cs typeface="Arial" charset="0"/>
              </a:rPr>
              <a:t>sudut</a:t>
            </a:r>
            <a:r>
              <a:rPr lang="en-US" sz="3200" dirty="0">
                <a:cs typeface="Arial" charset="0"/>
              </a:rPr>
              <a:t> </a:t>
            </a:r>
            <a:r>
              <a:rPr lang="en-US" sz="3200" dirty="0" err="1">
                <a:cs typeface="Arial" charset="0"/>
              </a:rPr>
              <a:t>piringan</a:t>
            </a:r>
            <a:r>
              <a:rPr lang="en-US" sz="3200" dirty="0">
                <a:cs typeface="Arial" charset="0"/>
              </a:rPr>
              <a:t> </a:t>
            </a:r>
            <a:r>
              <a:rPr lang="en-US" sz="3200" dirty="0" err="1">
                <a:cs typeface="Arial" charset="0"/>
              </a:rPr>
              <a:t>dan</a:t>
            </a:r>
            <a:r>
              <a:rPr lang="en-US" sz="3200" dirty="0">
                <a:cs typeface="Arial" charset="0"/>
              </a:rPr>
              <a:t> </a:t>
            </a:r>
            <a:r>
              <a:rPr lang="en-US" sz="3200" dirty="0" err="1">
                <a:cs typeface="Arial" charset="0"/>
              </a:rPr>
              <a:t>percepatan</a:t>
            </a:r>
            <a:r>
              <a:rPr lang="en-US" sz="3200" dirty="0">
                <a:cs typeface="Arial" charset="0"/>
              </a:rPr>
              <a:t> </a:t>
            </a:r>
            <a:r>
              <a:rPr lang="en-US" sz="3200" dirty="0" err="1">
                <a:cs typeface="Arial" charset="0"/>
              </a:rPr>
              <a:t>tangensial</a:t>
            </a:r>
            <a:r>
              <a:rPr lang="en-US" sz="3200" dirty="0">
                <a:cs typeface="Arial" charset="0"/>
              </a:rPr>
              <a:t> </a:t>
            </a:r>
            <a:r>
              <a:rPr lang="en-US" sz="3200" dirty="0" err="1">
                <a:cs typeface="Arial" charset="0"/>
              </a:rPr>
              <a:t>titik</a:t>
            </a:r>
            <a:r>
              <a:rPr lang="en-US" sz="3200" dirty="0">
                <a:cs typeface="Arial" charset="0"/>
              </a:rPr>
              <a:t> </a:t>
            </a:r>
            <a:r>
              <a:rPr lang="en-US" sz="3200" dirty="0" err="1">
                <a:cs typeface="Arial" charset="0"/>
              </a:rPr>
              <a:t>di</a:t>
            </a:r>
            <a:r>
              <a:rPr lang="en-US" sz="3200" dirty="0">
                <a:cs typeface="Arial" charset="0"/>
              </a:rPr>
              <a:t> </a:t>
            </a:r>
            <a:r>
              <a:rPr lang="en-US" sz="3200" dirty="0" err="1">
                <a:cs typeface="Arial" charset="0"/>
              </a:rPr>
              <a:t>pinggir</a:t>
            </a:r>
            <a:r>
              <a:rPr lang="en-US" sz="3200" dirty="0">
                <a:cs typeface="Arial" charset="0"/>
              </a:rPr>
              <a:t> </a:t>
            </a:r>
            <a:r>
              <a:rPr lang="en-US" sz="3200" dirty="0" err="1">
                <a:cs typeface="Arial" charset="0"/>
              </a:rPr>
              <a:t>piringan</a:t>
            </a:r>
            <a:endParaRPr lang="en-US" sz="3200" dirty="0"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152400"/>
            <a:ext cx="8229600" cy="1371600"/>
          </a:xfrm>
        </p:spPr>
        <p:txBody>
          <a:bodyPr/>
          <a:lstStyle/>
          <a:p>
            <a:r>
              <a:rPr lang="en-US"/>
              <a:t>Soal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800600"/>
          </a:xfrm>
        </p:spPr>
        <p:txBody>
          <a:bodyPr>
            <a:normAutofit/>
          </a:bodyPr>
          <a:lstStyle/>
          <a:p>
            <a:r>
              <a:rPr lang="en-US" sz="4000" dirty="0" err="1"/>
              <a:t>Sebuah</a:t>
            </a:r>
            <a:r>
              <a:rPr lang="en-US" sz="4000" dirty="0"/>
              <a:t> </a:t>
            </a:r>
            <a:r>
              <a:rPr lang="en-US" sz="4000" dirty="0" err="1"/>
              <a:t>silinder</a:t>
            </a:r>
            <a:r>
              <a:rPr lang="en-US" sz="4000" dirty="0"/>
              <a:t> </a:t>
            </a:r>
            <a:r>
              <a:rPr lang="en-US" sz="4000" dirty="0" err="1"/>
              <a:t>pejal</a:t>
            </a:r>
            <a:r>
              <a:rPr lang="en-US" sz="4000" dirty="0"/>
              <a:t> ( I=</a:t>
            </a:r>
            <a:r>
              <a:rPr lang="en-US" sz="4000" dirty="0">
                <a:cs typeface="Arial" charset="0"/>
              </a:rPr>
              <a:t>½ MR</a:t>
            </a:r>
            <a:r>
              <a:rPr lang="en-US" sz="4000" baseline="30000" dirty="0">
                <a:cs typeface="Arial" charset="0"/>
              </a:rPr>
              <a:t>2.</a:t>
            </a:r>
            <a:r>
              <a:rPr lang="en-US" sz="4000" dirty="0">
                <a:cs typeface="Arial" charset="0"/>
              </a:rPr>
              <a:t>) </a:t>
            </a:r>
            <a:r>
              <a:rPr lang="en-US" sz="4000" dirty="0" err="1">
                <a:cs typeface="Arial" charset="0"/>
              </a:rPr>
              <a:t>bermassa</a:t>
            </a:r>
            <a:r>
              <a:rPr lang="en-US" sz="4000" dirty="0">
                <a:cs typeface="Arial" charset="0"/>
              </a:rPr>
              <a:t> M </a:t>
            </a:r>
            <a:r>
              <a:rPr lang="en-US" sz="4000" dirty="0" err="1">
                <a:cs typeface="Arial" charset="0"/>
              </a:rPr>
              <a:t>dan</a:t>
            </a:r>
            <a:r>
              <a:rPr lang="en-US" sz="4000" dirty="0">
                <a:cs typeface="Arial" charset="0"/>
              </a:rPr>
              <a:t> </a:t>
            </a:r>
            <a:r>
              <a:rPr lang="en-US" sz="4000" dirty="0" err="1">
                <a:cs typeface="Arial" charset="0"/>
              </a:rPr>
              <a:t>berjari-jari</a:t>
            </a:r>
            <a:r>
              <a:rPr lang="en-US" sz="4000" dirty="0">
                <a:cs typeface="Arial" charset="0"/>
              </a:rPr>
              <a:t> R </a:t>
            </a:r>
            <a:r>
              <a:rPr lang="en-US" sz="4000" dirty="0" err="1">
                <a:cs typeface="Arial" charset="0"/>
              </a:rPr>
              <a:t>menggelinding</a:t>
            </a:r>
            <a:r>
              <a:rPr lang="en-US" sz="4000" dirty="0">
                <a:cs typeface="Arial" charset="0"/>
              </a:rPr>
              <a:t> </a:t>
            </a:r>
            <a:r>
              <a:rPr lang="en-US" sz="4000" dirty="0" err="1">
                <a:cs typeface="Arial" charset="0"/>
              </a:rPr>
              <a:t>turun</a:t>
            </a:r>
            <a:r>
              <a:rPr lang="en-US" sz="4000" dirty="0">
                <a:cs typeface="Arial" charset="0"/>
              </a:rPr>
              <a:t> </a:t>
            </a:r>
            <a:r>
              <a:rPr lang="en-US" sz="4000" dirty="0" err="1">
                <a:cs typeface="Arial" charset="0"/>
              </a:rPr>
              <a:t>dari</a:t>
            </a:r>
            <a:r>
              <a:rPr lang="en-US" sz="4000" dirty="0">
                <a:cs typeface="Arial" charset="0"/>
              </a:rPr>
              <a:t> </a:t>
            </a:r>
            <a:r>
              <a:rPr lang="en-US" sz="4000" dirty="0" err="1">
                <a:cs typeface="Arial" charset="0"/>
              </a:rPr>
              <a:t>bidang</a:t>
            </a:r>
            <a:r>
              <a:rPr lang="en-US" sz="4000" dirty="0">
                <a:cs typeface="Arial" charset="0"/>
              </a:rPr>
              <a:t> miring </a:t>
            </a:r>
            <a:r>
              <a:rPr lang="en-US" sz="4000" dirty="0" err="1">
                <a:cs typeface="Arial" charset="0"/>
              </a:rPr>
              <a:t>tanpa</a:t>
            </a:r>
            <a:r>
              <a:rPr lang="en-US" sz="4000" dirty="0">
                <a:cs typeface="Arial" charset="0"/>
              </a:rPr>
              <a:t> </a:t>
            </a:r>
            <a:r>
              <a:rPr lang="en-US" sz="4000" dirty="0" err="1">
                <a:cs typeface="Arial" charset="0"/>
              </a:rPr>
              <a:t>tergelincir</a:t>
            </a:r>
            <a:r>
              <a:rPr lang="en-US" sz="4000" dirty="0">
                <a:cs typeface="Arial" charset="0"/>
              </a:rPr>
              <a:t>. </a:t>
            </a:r>
            <a:r>
              <a:rPr lang="en-US" sz="4000" dirty="0" err="1">
                <a:cs typeface="Arial" charset="0"/>
              </a:rPr>
              <a:t>Tentukan</a:t>
            </a:r>
            <a:r>
              <a:rPr lang="en-US" sz="4000" dirty="0">
                <a:cs typeface="Arial" charset="0"/>
              </a:rPr>
              <a:t> </a:t>
            </a:r>
            <a:r>
              <a:rPr lang="en-US" sz="4000" dirty="0" err="1">
                <a:cs typeface="Arial" charset="0"/>
              </a:rPr>
              <a:t>laju</a:t>
            </a:r>
            <a:r>
              <a:rPr lang="en-US" sz="4000" dirty="0">
                <a:cs typeface="Arial" charset="0"/>
              </a:rPr>
              <a:t> </a:t>
            </a:r>
            <a:r>
              <a:rPr lang="en-US" sz="4000" dirty="0" err="1">
                <a:cs typeface="Arial" charset="0"/>
              </a:rPr>
              <a:t>pusat</a:t>
            </a:r>
            <a:r>
              <a:rPr lang="en-US" sz="4000" dirty="0">
                <a:cs typeface="Arial" charset="0"/>
              </a:rPr>
              <a:t> </a:t>
            </a:r>
            <a:r>
              <a:rPr lang="en-US" sz="4000" dirty="0" err="1">
                <a:cs typeface="Arial" charset="0"/>
              </a:rPr>
              <a:t>massanya</a:t>
            </a:r>
            <a:r>
              <a:rPr lang="en-US" sz="4000" dirty="0">
                <a:cs typeface="Arial" charset="0"/>
              </a:rPr>
              <a:t> </a:t>
            </a:r>
            <a:r>
              <a:rPr lang="en-US" sz="4000" dirty="0" err="1">
                <a:cs typeface="Arial" charset="0"/>
              </a:rPr>
              <a:t>ketika</a:t>
            </a:r>
            <a:r>
              <a:rPr lang="en-US" sz="4000" dirty="0">
                <a:cs typeface="Arial" charset="0"/>
              </a:rPr>
              <a:t> </a:t>
            </a:r>
            <a:r>
              <a:rPr lang="en-US" sz="4000" dirty="0" err="1">
                <a:cs typeface="Arial" charset="0"/>
              </a:rPr>
              <a:t>silinder</a:t>
            </a:r>
            <a:r>
              <a:rPr lang="en-US" sz="4000" dirty="0">
                <a:cs typeface="Arial" charset="0"/>
              </a:rPr>
              <a:t> </a:t>
            </a:r>
            <a:r>
              <a:rPr lang="en-US" sz="4000" dirty="0" err="1">
                <a:cs typeface="Arial" charset="0"/>
              </a:rPr>
              <a:t>tiba</a:t>
            </a:r>
            <a:r>
              <a:rPr lang="en-US" sz="4000" dirty="0">
                <a:cs typeface="Arial" charset="0"/>
              </a:rPr>
              <a:t> </a:t>
            </a:r>
            <a:r>
              <a:rPr lang="en-US" sz="4000" dirty="0" err="1">
                <a:cs typeface="Arial" charset="0"/>
              </a:rPr>
              <a:t>di</a:t>
            </a:r>
            <a:r>
              <a:rPr lang="en-US" sz="4000" dirty="0">
                <a:cs typeface="Arial" charset="0"/>
              </a:rPr>
              <a:t> </a:t>
            </a:r>
            <a:r>
              <a:rPr lang="en-US" sz="4000" dirty="0" err="1">
                <a:cs typeface="Arial" charset="0"/>
              </a:rPr>
              <a:t>dasar</a:t>
            </a:r>
            <a:r>
              <a:rPr lang="en-US" sz="4000" dirty="0">
                <a:cs typeface="Arial" charset="0"/>
              </a:rPr>
              <a:t> </a:t>
            </a:r>
            <a:r>
              <a:rPr lang="en-US" sz="4000" dirty="0" err="1">
                <a:cs typeface="Arial" charset="0"/>
              </a:rPr>
              <a:t>bidang</a:t>
            </a:r>
            <a:r>
              <a:rPr lang="en-US" sz="4000" dirty="0">
                <a:cs typeface="Arial" charset="0"/>
              </a:rPr>
              <a:t> miring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7200" dirty="0" smtClean="0"/>
              <a:t>        DISKUSI</a:t>
            </a:r>
            <a:endParaRPr lang="en-US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457200"/>
          </a:xfrm>
        </p:spPr>
        <p:txBody>
          <a:bodyPr>
            <a:normAutofit fontScale="90000"/>
          </a:bodyPr>
          <a:lstStyle/>
          <a:p>
            <a:endParaRPr lang="en-US" sz="4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  </a:t>
            </a:r>
            <a:r>
              <a:rPr lang="en-US" dirty="0" err="1"/>
              <a:t>S</a:t>
            </a:r>
            <a:r>
              <a:rPr lang="en-US" sz="3600" dirty="0" err="1"/>
              <a:t>ebuah</a:t>
            </a:r>
            <a:r>
              <a:rPr lang="en-US" sz="3600" dirty="0"/>
              <a:t> </a:t>
            </a:r>
            <a:r>
              <a:rPr lang="en-US" sz="3600" dirty="0" err="1"/>
              <a:t>benda</a:t>
            </a:r>
            <a:r>
              <a:rPr lang="en-US" sz="3600" dirty="0"/>
              <a:t> </a:t>
            </a:r>
            <a:r>
              <a:rPr lang="en-US" sz="3600" dirty="0" err="1"/>
              <a:t>tegar</a:t>
            </a:r>
            <a:r>
              <a:rPr lang="en-US" sz="3600" dirty="0"/>
              <a:t> </a:t>
            </a:r>
            <a:r>
              <a:rPr lang="en-US" sz="3600" dirty="0" err="1"/>
              <a:t>bergerak</a:t>
            </a:r>
            <a:r>
              <a:rPr lang="en-US" sz="3600" dirty="0"/>
              <a:t> </a:t>
            </a:r>
            <a:r>
              <a:rPr lang="en-US" sz="3600" dirty="0" err="1"/>
              <a:t>rotasi</a:t>
            </a:r>
            <a:r>
              <a:rPr lang="en-US" sz="3600" dirty="0"/>
              <a:t> </a:t>
            </a:r>
            <a:r>
              <a:rPr lang="en-US" sz="3600" dirty="0" err="1"/>
              <a:t>murni</a:t>
            </a:r>
            <a:r>
              <a:rPr lang="en-US" sz="3600" dirty="0"/>
              <a:t> </a:t>
            </a:r>
            <a:r>
              <a:rPr lang="en-US" sz="3600" dirty="0" err="1"/>
              <a:t>jika</a:t>
            </a:r>
            <a:r>
              <a:rPr lang="en-US" sz="3600" dirty="0"/>
              <a:t> </a:t>
            </a:r>
            <a:r>
              <a:rPr lang="en-US" sz="3600" dirty="0" err="1"/>
              <a:t>setiap</a:t>
            </a:r>
            <a:r>
              <a:rPr lang="en-US" sz="3600" dirty="0"/>
              <a:t> </a:t>
            </a:r>
            <a:r>
              <a:rPr lang="en-US" sz="3600" dirty="0" err="1"/>
              <a:t>partikel</a:t>
            </a:r>
            <a:r>
              <a:rPr lang="en-US" sz="3600" dirty="0"/>
              <a:t> </a:t>
            </a:r>
            <a:r>
              <a:rPr lang="en-US" sz="3600" dirty="0" err="1"/>
              <a:t>benda</a:t>
            </a:r>
            <a:r>
              <a:rPr lang="en-US" sz="3600" dirty="0"/>
              <a:t> </a:t>
            </a:r>
            <a:r>
              <a:rPr lang="en-US" sz="3600" dirty="0" err="1"/>
              <a:t>bergerak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lingkaran</a:t>
            </a:r>
            <a:r>
              <a:rPr lang="en-US" sz="3600" dirty="0"/>
              <a:t> yang </a:t>
            </a:r>
            <a:r>
              <a:rPr lang="en-US" sz="3600" dirty="0" err="1"/>
              <a:t>pusatnya</a:t>
            </a:r>
            <a:r>
              <a:rPr lang="en-US" sz="3600" dirty="0"/>
              <a:t> </a:t>
            </a:r>
            <a:r>
              <a:rPr lang="en-US" sz="3600" dirty="0" err="1"/>
              <a:t>terletak</a:t>
            </a:r>
            <a:r>
              <a:rPr lang="en-US" sz="3600" dirty="0"/>
              <a:t> </a:t>
            </a:r>
            <a:r>
              <a:rPr lang="en-US" sz="3600" dirty="0" err="1"/>
              <a:t>pada</a:t>
            </a:r>
            <a:r>
              <a:rPr lang="en-US" sz="3600" dirty="0"/>
              <a:t> </a:t>
            </a:r>
            <a:r>
              <a:rPr lang="en-US" sz="3600" dirty="0" err="1"/>
              <a:t>sebuah</a:t>
            </a:r>
            <a:r>
              <a:rPr lang="en-US" sz="3600" dirty="0"/>
              <a:t> </a:t>
            </a:r>
            <a:r>
              <a:rPr lang="en-US" sz="3600" dirty="0" err="1"/>
              <a:t>garis</a:t>
            </a:r>
            <a:r>
              <a:rPr lang="en-US" sz="3600" dirty="0"/>
              <a:t> </a:t>
            </a:r>
            <a:r>
              <a:rPr lang="en-US" sz="3600" dirty="0" err="1"/>
              <a:t>lurus</a:t>
            </a:r>
            <a:r>
              <a:rPr lang="en-US" sz="3600" dirty="0"/>
              <a:t> yang </a:t>
            </a:r>
            <a:r>
              <a:rPr lang="en-US" sz="3600" dirty="0" err="1"/>
              <a:t>disebut</a:t>
            </a:r>
            <a:r>
              <a:rPr lang="en-US" sz="3600" dirty="0"/>
              <a:t> </a:t>
            </a:r>
            <a:r>
              <a:rPr lang="en-US" sz="3600" dirty="0" err="1"/>
              <a:t>sumbu</a:t>
            </a:r>
            <a:r>
              <a:rPr lang="en-US" sz="3600" dirty="0"/>
              <a:t> </a:t>
            </a:r>
            <a:r>
              <a:rPr lang="en-US" sz="3600" dirty="0" err="1"/>
              <a:t>rotasi</a:t>
            </a:r>
            <a:endParaRPr lang="en-US" sz="3600" dirty="0"/>
          </a:p>
          <a:p>
            <a:pPr>
              <a:buFont typeface="Wingdings" pitchFamily="2" charset="2"/>
              <a:buNone/>
            </a:pPr>
            <a:r>
              <a:rPr lang="en-US" sz="3600" dirty="0"/>
              <a:t>   Benda </a:t>
            </a:r>
            <a:r>
              <a:rPr lang="en-US" sz="3600" dirty="0" err="1"/>
              <a:t>tegar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benda</a:t>
            </a:r>
            <a:r>
              <a:rPr lang="en-US" sz="3600" dirty="0"/>
              <a:t> yang </a:t>
            </a:r>
            <a:r>
              <a:rPr lang="en-US" sz="3600" dirty="0" err="1"/>
              <a:t>semua</a:t>
            </a:r>
            <a:r>
              <a:rPr lang="en-US" sz="3600" dirty="0"/>
              <a:t> </a:t>
            </a:r>
            <a:r>
              <a:rPr lang="en-US" sz="3600" dirty="0" err="1"/>
              <a:t>bagiannya</a:t>
            </a:r>
            <a:r>
              <a:rPr lang="en-US" sz="3600" dirty="0"/>
              <a:t> </a:t>
            </a:r>
            <a:r>
              <a:rPr lang="en-US" sz="3600" dirty="0" err="1"/>
              <a:t>memiliki</a:t>
            </a:r>
            <a:r>
              <a:rPr lang="en-US" sz="3600" dirty="0"/>
              <a:t> </a:t>
            </a:r>
            <a:r>
              <a:rPr lang="en-US" sz="3600" dirty="0" err="1"/>
              <a:t>hubungan</a:t>
            </a:r>
            <a:r>
              <a:rPr lang="en-US" sz="3600" dirty="0"/>
              <a:t> </a:t>
            </a:r>
            <a:r>
              <a:rPr lang="en-US" sz="3600" dirty="0" err="1"/>
              <a:t>tetap</a:t>
            </a:r>
            <a:r>
              <a:rPr lang="en-US" sz="3600" dirty="0"/>
              <a:t> </a:t>
            </a:r>
            <a:r>
              <a:rPr lang="en-US" sz="3600" dirty="0" err="1"/>
              <a:t>satu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lainnya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84200"/>
          </a:xfrm>
        </p:spPr>
        <p:txBody>
          <a:bodyPr>
            <a:normAutofit fontScale="90000"/>
          </a:bodyPr>
          <a:lstStyle/>
          <a:p>
            <a:r>
              <a:rPr lang="en-US" sz="4000"/>
              <a:t>Gerak Rotasi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  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gerak</a:t>
            </a:r>
            <a:r>
              <a:rPr lang="en-US" sz="3600" dirty="0"/>
              <a:t> </a:t>
            </a:r>
            <a:r>
              <a:rPr lang="en-US" sz="3600" dirty="0" err="1"/>
              <a:t>rotasi</a:t>
            </a:r>
            <a:r>
              <a:rPr lang="en-US" sz="3600" dirty="0"/>
              <a:t>, </a:t>
            </a:r>
            <a:r>
              <a:rPr lang="en-US" sz="3600" dirty="0" err="1"/>
              <a:t>gaya</a:t>
            </a:r>
            <a:r>
              <a:rPr lang="en-US" sz="3600" dirty="0"/>
              <a:t> analog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momen</a:t>
            </a:r>
            <a:r>
              <a:rPr lang="en-US" sz="3600" dirty="0"/>
              <a:t> </a:t>
            </a:r>
            <a:r>
              <a:rPr lang="en-US" sz="3600" dirty="0" err="1"/>
              <a:t>gaya</a:t>
            </a:r>
            <a:r>
              <a:rPr lang="en-US" sz="3600" dirty="0"/>
              <a:t>/torsi, yang </a:t>
            </a:r>
            <a:r>
              <a:rPr lang="en-US" sz="3600" dirty="0" err="1"/>
              <a:t>didefinisikan</a:t>
            </a:r>
            <a:r>
              <a:rPr lang="en-US" sz="3600" dirty="0"/>
              <a:t> :</a:t>
            </a:r>
          </a:p>
          <a:p>
            <a:pPr>
              <a:buFont typeface="Wingdings" pitchFamily="2" charset="2"/>
              <a:buNone/>
            </a:pPr>
            <a:r>
              <a:rPr lang="en-US" sz="3600" dirty="0"/>
              <a:t>   </a:t>
            </a:r>
            <a:r>
              <a:rPr lang="el-GR" sz="3600" dirty="0">
                <a:cs typeface="Arial" charset="0"/>
              </a:rPr>
              <a:t>ζ</a:t>
            </a:r>
            <a:r>
              <a:rPr lang="en-US" sz="3600" dirty="0">
                <a:cs typeface="Arial" charset="0"/>
              </a:rPr>
              <a:t> = F x r      ; </a:t>
            </a:r>
            <a:r>
              <a:rPr lang="el-GR" sz="3600" dirty="0">
                <a:cs typeface="Arial" charset="0"/>
              </a:rPr>
              <a:t>ζ</a:t>
            </a:r>
            <a:r>
              <a:rPr lang="en-US" sz="3600" dirty="0">
                <a:cs typeface="Arial" charset="0"/>
              </a:rPr>
              <a:t> = </a:t>
            </a:r>
            <a:r>
              <a:rPr lang="en-US" sz="3600" dirty="0" err="1">
                <a:cs typeface="Arial" charset="0"/>
              </a:rPr>
              <a:t>momen</a:t>
            </a:r>
            <a:r>
              <a:rPr lang="en-US" sz="3600" dirty="0">
                <a:cs typeface="Arial" charset="0"/>
              </a:rPr>
              <a:t> </a:t>
            </a:r>
            <a:r>
              <a:rPr lang="en-US" sz="3600" dirty="0" err="1">
                <a:cs typeface="Arial" charset="0"/>
              </a:rPr>
              <a:t>gaya</a:t>
            </a:r>
            <a:endParaRPr lang="en-US" sz="3600" dirty="0"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US" sz="3600" dirty="0">
                <a:cs typeface="Arial" charset="0"/>
              </a:rPr>
              <a:t>                        F = </a:t>
            </a:r>
            <a:r>
              <a:rPr lang="en-US" sz="3600" dirty="0" err="1">
                <a:cs typeface="Arial" charset="0"/>
              </a:rPr>
              <a:t>gaya</a:t>
            </a:r>
            <a:endParaRPr lang="en-US" sz="3600" dirty="0"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US" sz="3600" dirty="0">
                <a:cs typeface="Arial" charset="0"/>
              </a:rPr>
              <a:t>                        r  = </a:t>
            </a:r>
            <a:r>
              <a:rPr lang="en-US" sz="3600" dirty="0" err="1">
                <a:cs typeface="Arial" charset="0"/>
              </a:rPr>
              <a:t>posisi</a:t>
            </a:r>
            <a:endParaRPr lang="en-US" sz="3600" dirty="0"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US" sz="3600" dirty="0">
                <a:cs typeface="Arial" charset="0"/>
              </a:rPr>
              <a:t>   </a:t>
            </a:r>
            <a:r>
              <a:rPr lang="en-US" sz="3600" dirty="0" err="1">
                <a:cs typeface="Arial" charset="0"/>
              </a:rPr>
              <a:t>Besar</a:t>
            </a:r>
            <a:r>
              <a:rPr lang="en-US" sz="3600" dirty="0">
                <a:cs typeface="Arial" charset="0"/>
              </a:rPr>
              <a:t> </a:t>
            </a:r>
            <a:r>
              <a:rPr lang="en-US" sz="3600" dirty="0" err="1">
                <a:cs typeface="Arial" charset="0"/>
              </a:rPr>
              <a:t>momen</a:t>
            </a:r>
            <a:r>
              <a:rPr lang="en-US" sz="3600" dirty="0">
                <a:cs typeface="Arial" charset="0"/>
              </a:rPr>
              <a:t> </a:t>
            </a:r>
            <a:r>
              <a:rPr lang="en-US" sz="3600" dirty="0" err="1">
                <a:cs typeface="Arial" charset="0"/>
              </a:rPr>
              <a:t>gaya</a:t>
            </a:r>
            <a:r>
              <a:rPr lang="en-US" sz="3600" dirty="0">
                <a:cs typeface="Arial" charset="0"/>
              </a:rPr>
              <a:t> l </a:t>
            </a:r>
            <a:r>
              <a:rPr lang="el-GR" sz="3600" dirty="0">
                <a:cs typeface="Arial" charset="0"/>
              </a:rPr>
              <a:t>ζ</a:t>
            </a:r>
            <a:r>
              <a:rPr lang="en-US" sz="3600" dirty="0">
                <a:cs typeface="Arial" charset="0"/>
              </a:rPr>
              <a:t> l = </a:t>
            </a:r>
            <a:r>
              <a:rPr lang="en-US" sz="3600" dirty="0" err="1">
                <a:cs typeface="Arial" charset="0"/>
              </a:rPr>
              <a:t>lFl</a:t>
            </a:r>
            <a:r>
              <a:rPr lang="en-US" sz="3600" dirty="0">
                <a:cs typeface="Arial" charset="0"/>
              </a:rPr>
              <a:t> </a:t>
            </a:r>
            <a:r>
              <a:rPr lang="en-US" sz="3600" dirty="0" err="1">
                <a:cs typeface="Arial" charset="0"/>
              </a:rPr>
              <a:t>lrl</a:t>
            </a:r>
            <a:r>
              <a:rPr lang="en-US" sz="3600" dirty="0">
                <a:cs typeface="Arial" charset="0"/>
              </a:rPr>
              <a:t> sin </a:t>
            </a:r>
            <a:r>
              <a:rPr lang="el-GR" sz="3600" dirty="0">
                <a:cs typeface="Arial" charset="0"/>
              </a:rPr>
              <a:t>θ</a:t>
            </a:r>
            <a:r>
              <a:rPr lang="en-US" sz="3600" dirty="0">
                <a:cs typeface="Arial" charset="0"/>
              </a:rPr>
              <a:t>, </a:t>
            </a:r>
          </a:p>
          <a:p>
            <a:pPr>
              <a:buFont typeface="Wingdings" pitchFamily="2" charset="2"/>
              <a:buNone/>
            </a:pPr>
            <a:r>
              <a:rPr lang="en-US" sz="3600" dirty="0">
                <a:cs typeface="Arial" charset="0"/>
              </a:rPr>
              <a:t>   </a:t>
            </a:r>
            <a:r>
              <a:rPr lang="en-US" sz="3600" dirty="0" err="1">
                <a:cs typeface="Arial" charset="0"/>
              </a:rPr>
              <a:t>dimana</a:t>
            </a:r>
            <a:r>
              <a:rPr lang="en-US" sz="3600" dirty="0">
                <a:cs typeface="Arial" charset="0"/>
              </a:rPr>
              <a:t> </a:t>
            </a:r>
            <a:r>
              <a:rPr lang="el-GR" sz="3600" dirty="0">
                <a:cs typeface="Arial" charset="0"/>
              </a:rPr>
              <a:t>θ</a:t>
            </a:r>
            <a:r>
              <a:rPr lang="en-US" sz="3600" dirty="0">
                <a:cs typeface="Arial" charset="0"/>
              </a:rPr>
              <a:t> </a:t>
            </a:r>
            <a:r>
              <a:rPr lang="en-US" sz="3600" dirty="0" err="1">
                <a:cs typeface="Arial" charset="0"/>
              </a:rPr>
              <a:t>sudut</a:t>
            </a:r>
            <a:r>
              <a:rPr lang="en-US" sz="3600" dirty="0">
                <a:cs typeface="Arial" charset="0"/>
              </a:rPr>
              <a:t> </a:t>
            </a:r>
            <a:r>
              <a:rPr lang="en-US" sz="3600" dirty="0" err="1">
                <a:cs typeface="Arial" charset="0"/>
              </a:rPr>
              <a:t>antara</a:t>
            </a:r>
            <a:r>
              <a:rPr lang="en-US" sz="3600" dirty="0">
                <a:cs typeface="Arial" charset="0"/>
              </a:rPr>
              <a:t> F </a:t>
            </a:r>
            <a:r>
              <a:rPr lang="en-US" sz="3600" dirty="0" err="1">
                <a:cs typeface="Arial" charset="0"/>
              </a:rPr>
              <a:t>dan</a:t>
            </a:r>
            <a:r>
              <a:rPr lang="en-US" sz="3600" dirty="0">
                <a:cs typeface="Arial" charset="0"/>
              </a:rPr>
              <a:t> r</a:t>
            </a:r>
            <a:endParaRPr lang="el-GR" sz="36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r>
              <a:rPr lang="en-US" sz="4000"/>
              <a:t>Momentum sudut ( l 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9831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  </a:t>
            </a:r>
            <a:r>
              <a:rPr lang="en-US" sz="3600" dirty="0"/>
              <a:t>Benda </a:t>
            </a:r>
            <a:r>
              <a:rPr lang="en-US" sz="3600" dirty="0" err="1"/>
              <a:t>bermassa</a:t>
            </a:r>
            <a:r>
              <a:rPr lang="en-US" sz="3600" dirty="0"/>
              <a:t> m  yang </a:t>
            </a:r>
            <a:r>
              <a:rPr lang="en-US" sz="3600" dirty="0" err="1"/>
              <a:t>berada</a:t>
            </a:r>
            <a:r>
              <a:rPr lang="en-US" sz="3600" dirty="0"/>
              <a:t> </a:t>
            </a:r>
            <a:r>
              <a:rPr lang="en-US" sz="3600" dirty="0" err="1"/>
              <a:t>pada</a:t>
            </a:r>
            <a:r>
              <a:rPr lang="en-US" sz="3600" dirty="0"/>
              <a:t> </a:t>
            </a:r>
            <a:r>
              <a:rPr lang="en-US" sz="3600" dirty="0" err="1"/>
              <a:t>posisi</a:t>
            </a:r>
            <a:r>
              <a:rPr lang="en-US" sz="3600" dirty="0"/>
              <a:t> r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mempunyai</a:t>
            </a:r>
            <a:r>
              <a:rPr lang="en-US" sz="3600" dirty="0"/>
              <a:t> momentum linier p, </a:t>
            </a:r>
            <a:r>
              <a:rPr lang="en-US" sz="3600" dirty="0" err="1"/>
              <a:t>maka</a:t>
            </a:r>
            <a:r>
              <a:rPr lang="en-US" sz="3600" dirty="0"/>
              <a:t> momentum </a:t>
            </a:r>
            <a:r>
              <a:rPr lang="en-US" sz="3600" dirty="0" err="1"/>
              <a:t>sudutnya</a:t>
            </a:r>
            <a:r>
              <a:rPr lang="en-US" sz="3600" dirty="0"/>
              <a:t> :</a:t>
            </a:r>
          </a:p>
          <a:p>
            <a:pPr>
              <a:buFont typeface="Wingdings" pitchFamily="2" charset="2"/>
              <a:buNone/>
            </a:pPr>
            <a:r>
              <a:rPr lang="en-US" sz="3600" dirty="0"/>
              <a:t>   l = r x p</a:t>
            </a:r>
          </a:p>
          <a:p>
            <a:pPr>
              <a:buFont typeface="Wingdings" pitchFamily="2" charset="2"/>
              <a:buNone/>
            </a:pPr>
            <a:r>
              <a:rPr lang="en-US" sz="3600" dirty="0"/>
              <a:t>   </a:t>
            </a:r>
            <a:r>
              <a:rPr lang="en-US" sz="3600" dirty="0" err="1"/>
              <a:t>Besar</a:t>
            </a:r>
            <a:r>
              <a:rPr lang="en-US" sz="3600" dirty="0"/>
              <a:t> momentum </a:t>
            </a:r>
            <a:r>
              <a:rPr lang="en-US" sz="3600" dirty="0" err="1"/>
              <a:t>sudut</a:t>
            </a:r>
            <a:endParaRPr lang="en-US" sz="3600" dirty="0"/>
          </a:p>
          <a:p>
            <a:pPr>
              <a:buFont typeface="Wingdings" pitchFamily="2" charset="2"/>
              <a:buNone/>
            </a:pPr>
            <a:r>
              <a:rPr lang="en-US" sz="3600" dirty="0"/>
              <a:t>   l </a:t>
            </a:r>
            <a:r>
              <a:rPr lang="en-US" sz="3600" dirty="0" err="1"/>
              <a:t>l</a:t>
            </a:r>
            <a:r>
              <a:rPr lang="en-US" sz="3600" dirty="0"/>
              <a:t> </a:t>
            </a:r>
            <a:r>
              <a:rPr lang="en-US" sz="3600" dirty="0" err="1"/>
              <a:t>l</a:t>
            </a:r>
            <a:r>
              <a:rPr lang="en-US" sz="3600" dirty="0"/>
              <a:t> = </a:t>
            </a:r>
            <a:r>
              <a:rPr lang="en-US" sz="3600" dirty="0" err="1"/>
              <a:t>lrl</a:t>
            </a:r>
            <a:r>
              <a:rPr lang="en-US" sz="3600" dirty="0"/>
              <a:t> </a:t>
            </a:r>
            <a:r>
              <a:rPr lang="en-US" sz="3600" dirty="0" err="1"/>
              <a:t>lpl</a:t>
            </a:r>
            <a:r>
              <a:rPr lang="en-US" sz="3600" dirty="0"/>
              <a:t> sin </a:t>
            </a:r>
            <a:r>
              <a:rPr lang="el-GR" sz="3600" dirty="0">
                <a:cs typeface="Arial" charset="0"/>
              </a:rPr>
              <a:t>θ</a:t>
            </a:r>
            <a:r>
              <a:rPr lang="en-US" sz="3600" dirty="0">
                <a:cs typeface="Arial" charset="0"/>
              </a:rPr>
              <a:t>, </a:t>
            </a:r>
          </a:p>
          <a:p>
            <a:pPr>
              <a:buFont typeface="Wingdings" pitchFamily="2" charset="2"/>
              <a:buNone/>
            </a:pPr>
            <a:r>
              <a:rPr lang="en-US" sz="3600" dirty="0">
                <a:cs typeface="Arial" charset="0"/>
              </a:rPr>
              <a:t>   </a:t>
            </a:r>
            <a:r>
              <a:rPr lang="en-US" sz="3600" dirty="0" err="1">
                <a:cs typeface="Arial" charset="0"/>
              </a:rPr>
              <a:t>dimana</a:t>
            </a:r>
            <a:r>
              <a:rPr lang="en-US" sz="3600" dirty="0">
                <a:cs typeface="Arial" charset="0"/>
              </a:rPr>
              <a:t> </a:t>
            </a:r>
            <a:r>
              <a:rPr lang="el-GR" sz="3600" dirty="0">
                <a:cs typeface="Arial" charset="0"/>
              </a:rPr>
              <a:t>θ</a:t>
            </a:r>
            <a:r>
              <a:rPr lang="en-US" sz="3600" dirty="0">
                <a:cs typeface="Arial" charset="0"/>
              </a:rPr>
              <a:t> </a:t>
            </a:r>
            <a:r>
              <a:rPr lang="en-US" sz="3600" dirty="0" err="1">
                <a:cs typeface="Arial" charset="0"/>
              </a:rPr>
              <a:t>sudut</a:t>
            </a:r>
            <a:r>
              <a:rPr lang="en-US" sz="3600" dirty="0">
                <a:cs typeface="Arial" charset="0"/>
              </a:rPr>
              <a:t> </a:t>
            </a:r>
            <a:r>
              <a:rPr lang="en-US" sz="3600" dirty="0" err="1">
                <a:cs typeface="Arial" charset="0"/>
              </a:rPr>
              <a:t>antara</a:t>
            </a:r>
            <a:r>
              <a:rPr lang="en-US" sz="3600" dirty="0">
                <a:cs typeface="Arial" charset="0"/>
              </a:rPr>
              <a:t> r </a:t>
            </a:r>
            <a:r>
              <a:rPr lang="en-US" sz="3600" dirty="0" err="1">
                <a:cs typeface="Arial" charset="0"/>
              </a:rPr>
              <a:t>dan</a:t>
            </a:r>
            <a:r>
              <a:rPr lang="en-US" sz="3600" dirty="0">
                <a:cs typeface="Arial" charset="0"/>
              </a:rPr>
              <a:t> p</a:t>
            </a:r>
            <a:endParaRPr lang="el-GR" sz="3600" dirty="0"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en-US" sz="36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8350"/>
          </a:xfrm>
        </p:spPr>
        <p:txBody>
          <a:bodyPr/>
          <a:lstStyle/>
          <a:p>
            <a:r>
              <a:rPr lang="en-US" sz="3200"/>
              <a:t>Gerak Benda Tegar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Bila momen gaya bekerja pada sebuah benda, sehingga benda berotasi, maka usaha yang dilakukan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  dW = F . ds = F. ( d</a:t>
            </a:r>
            <a:r>
              <a:rPr lang="el-GR" sz="2800">
                <a:cs typeface="Arial" charset="0"/>
              </a:rPr>
              <a:t>θ</a:t>
            </a:r>
            <a:r>
              <a:rPr lang="en-US" sz="2800">
                <a:cs typeface="Arial" charset="0"/>
              </a:rPr>
              <a:t> x r 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cs typeface="Arial" charset="0"/>
              </a:rPr>
              <a:t>         = </a:t>
            </a:r>
            <a:r>
              <a:rPr lang="en-US" sz="2800"/>
              <a:t>d</a:t>
            </a:r>
            <a:r>
              <a:rPr lang="el-GR" sz="2800">
                <a:cs typeface="Arial" charset="0"/>
              </a:rPr>
              <a:t>θ</a:t>
            </a:r>
            <a:r>
              <a:rPr lang="en-US" sz="2800">
                <a:cs typeface="Arial" charset="0"/>
              </a:rPr>
              <a:t> . ( r x F 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cs typeface="Arial" charset="0"/>
              </a:rPr>
              <a:t>         = ( r x F ) . d </a:t>
            </a:r>
            <a:r>
              <a:rPr lang="el-GR" sz="2800">
                <a:cs typeface="Arial" charset="0"/>
              </a:rPr>
              <a:t>θ</a:t>
            </a:r>
            <a:endParaRPr lang="en-US" sz="2800">
              <a:cs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cs typeface="Arial" charset="0"/>
              </a:rPr>
              <a:t>         = </a:t>
            </a:r>
            <a:r>
              <a:rPr lang="el-GR" sz="2800">
                <a:cs typeface="Arial" charset="0"/>
              </a:rPr>
              <a:t>ζ</a:t>
            </a:r>
            <a:r>
              <a:rPr lang="en-US" sz="2800">
                <a:cs typeface="Arial" charset="0"/>
              </a:rPr>
              <a:t> . d </a:t>
            </a:r>
            <a:r>
              <a:rPr lang="el-GR" sz="2800">
                <a:cs typeface="Arial" charset="0"/>
              </a:rPr>
              <a:t>θ</a:t>
            </a:r>
            <a:endParaRPr lang="en-US" sz="2800">
              <a:cs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cs typeface="Arial" charset="0"/>
              </a:rPr>
              <a:t>Jika dideferensiasikan terhadap t, maka pers diatas menjadi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cs typeface="Arial" charset="0"/>
              </a:rPr>
              <a:t>  P = </a:t>
            </a:r>
            <a:r>
              <a:rPr lang="el-GR" sz="2800">
                <a:cs typeface="Arial" charset="0"/>
              </a:rPr>
              <a:t>ζ</a:t>
            </a:r>
            <a:r>
              <a:rPr lang="en-US" sz="2800">
                <a:cs typeface="Arial" charset="0"/>
              </a:rPr>
              <a:t> </a:t>
            </a:r>
            <a:r>
              <a:rPr lang="el-GR" sz="2800">
                <a:cs typeface="Arial" charset="0"/>
              </a:rPr>
              <a:t>ω</a:t>
            </a:r>
            <a:r>
              <a:rPr lang="en-US" sz="2800">
                <a:cs typeface="Arial" charset="0"/>
              </a:rPr>
              <a:t>       P = daya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cs typeface="Arial" charset="0"/>
              </a:rPr>
              <a:t>                     </a:t>
            </a:r>
            <a:r>
              <a:rPr lang="el-GR" sz="2800">
                <a:cs typeface="Arial" charset="0"/>
              </a:rPr>
              <a:t>ζ</a:t>
            </a:r>
            <a:r>
              <a:rPr lang="en-US" sz="2800">
                <a:cs typeface="Arial" charset="0"/>
              </a:rPr>
              <a:t> = momen gaya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cs typeface="Arial" charset="0"/>
              </a:rPr>
              <a:t>                     </a:t>
            </a:r>
            <a:r>
              <a:rPr lang="el-GR" sz="2800">
                <a:cs typeface="Arial" charset="0"/>
              </a:rPr>
              <a:t>ω</a:t>
            </a:r>
            <a:r>
              <a:rPr lang="en-US" sz="2800">
                <a:cs typeface="Arial" charset="0"/>
              </a:rPr>
              <a:t> = kec sudut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>
              <a:cs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8350"/>
          </a:xfrm>
        </p:spPr>
        <p:txBody>
          <a:bodyPr/>
          <a:lstStyle/>
          <a:p>
            <a:r>
              <a:rPr lang="en-US" sz="3200"/>
              <a:t>Energi Kinetik dan Momen Kelembaman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Untuk sebuah benda tegar yang berotasi dengan laju sudut yang mengelilingi sumbu tetap, masing-masing partikel yang bermassa m mempunyai energi kinetik Ek: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Ek = </a:t>
            </a:r>
            <a:r>
              <a:rPr lang="en-US" sz="2400">
                <a:cs typeface="Arial" charset="0"/>
              </a:rPr>
              <a:t>½ m v</a:t>
            </a:r>
            <a:r>
              <a:rPr lang="en-US" sz="2400" baseline="30000">
                <a:cs typeface="Arial" charset="0"/>
              </a:rPr>
              <a:t>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     = </a:t>
            </a:r>
            <a:r>
              <a:rPr lang="en-US" sz="2400">
                <a:cs typeface="Arial" charset="0"/>
              </a:rPr>
              <a:t>½ m r</a:t>
            </a:r>
            <a:r>
              <a:rPr lang="en-US" sz="2400" baseline="30000">
                <a:cs typeface="Arial" charset="0"/>
              </a:rPr>
              <a:t>2 </a:t>
            </a:r>
            <a:r>
              <a:rPr lang="el-GR" sz="2400">
                <a:cs typeface="Arial" charset="0"/>
              </a:rPr>
              <a:t>ω</a:t>
            </a:r>
            <a:r>
              <a:rPr lang="en-US" sz="2400" baseline="30000">
                <a:cs typeface="Arial" charset="0"/>
              </a:rPr>
              <a:t>2</a:t>
            </a:r>
            <a:r>
              <a:rPr lang="en-US" sz="2400">
                <a:cs typeface="Arial" charset="0"/>
              </a:rPr>
              <a:t>     ; r = jarak masing2 par-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cs typeface="Arial" charset="0"/>
              </a:rPr>
              <a:t>                                       tikel thd sb rotasi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cs typeface="Arial" charset="0"/>
              </a:rPr>
              <a:t>   Energi kinetik total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Ek = </a:t>
            </a:r>
            <a:r>
              <a:rPr lang="en-US" sz="2400">
                <a:cs typeface="Arial" charset="0"/>
              </a:rPr>
              <a:t>½ m</a:t>
            </a:r>
            <a:r>
              <a:rPr lang="en-US" sz="2400" baseline="-25000">
                <a:cs typeface="Arial" charset="0"/>
              </a:rPr>
              <a:t>1</a:t>
            </a:r>
            <a:r>
              <a:rPr lang="en-US" sz="2400">
                <a:cs typeface="Arial" charset="0"/>
              </a:rPr>
              <a:t>r</a:t>
            </a:r>
            <a:r>
              <a:rPr lang="en-US" sz="2400" baseline="-25000">
                <a:cs typeface="Arial" charset="0"/>
              </a:rPr>
              <a:t>1</a:t>
            </a:r>
            <a:r>
              <a:rPr lang="en-US" sz="2400" baseline="30000">
                <a:cs typeface="Arial" charset="0"/>
              </a:rPr>
              <a:t>2 </a:t>
            </a:r>
            <a:r>
              <a:rPr lang="el-GR" sz="2400">
                <a:cs typeface="Arial" charset="0"/>
              </a:rPr>
              <a:t>ω</a:t>
            </a:r>
            <a:r>
              <a:rPr lang="en-US" sz="2400" baseline="30000">
                <a:cs typeface="Arial" charset="0"/>
              </a:rPr>
              <a:t>2</a:t>
            </a:r>
            <a:r>
              <a:rPr lang="en-US" sz="2400">
                <a:cs typeface="Arial" charset="0"/>
              </a:rPr>
              <a:t>+½ m</a:t>
            </a:r>
            <a:r>
              <a:rPr lang="en-US" sz="2400" baseline="-25000">
                <a:cs typeface="Arial" charset="0"/>
              </a:rPr>
              <a:t>2</a:t>
            </a:r>
            <a:r>
              <a:rPr lang="en-US" sz="2400">
                <a:cs typeface="Arial" charset="0"/>
              </a:rPr>
              <a:t>r</a:t>
            </a:r>
            <a:r>
              <a:rPr lang="en-US" sz="2400" baseline="-25000">
                <a:cs typeface="Arial" charset="0"/>
              </a:rPr>
              <a:t>2</a:t>
            </a:r>
            <a:r>
              <a:rPr lang="en-US" sz="2400" baseline="30000">
                <a:cs typeface="Arial" charset="0"/>
              </a:rPr>
              <a:t>2 </a:t>
            </a:r>
            <a:r>
              <a:rPr lang="el-GR" sz="2400">
                <a:cs typeface="Arial" charset="0"/>
              </a:rPr>
              <a:t>ω</a:t>
            </a:r>
            <a:r>
              <a:rPr lang="en-US" sz="2400" baseline="30000">
                <a:cs typeface="Arial" charset="0"/>
              </a:rPr>
              <a:t>2</a:t>
            </a:r>
            <a:r>
              <a:rPr lang="en-US" sz="2400">
                <a:cs typeface="Arial" charset="0"/>
              </a:rPr>
              <a:t>+½ m</a:t>
            </a:r>
            <a:r>
              <a:rPr lang="en-US" sz="2400" baseline="-25000">
                <a:cs typeface="Arial" charset="0"/>
              </a:rPr>
              <a:t>3</a:t>
            </a:r>
            <a:r>
              <a:rPr lang="en-US" sz="2400">
                <a:cs typeface="Arial" charset="0"/>
              </a:rPr>
              <a:t>r</a:t>
            </a:r>
            <a:r>
              <a:rPr lang="en-US" sz="2400" baseline="-25000">
                <a:cs typeface="Arial" charset="0"/>
              </a:rPr>
              <a:t>3</a:t>
            </a:r>
            <a:r>
              <a:rPr lang="en-US" sz="2400" baseline="30000">
                <a:cs typeface="Arial" charset="0"/>
              </a:rPr>
              <a:t>2 </a:t>
            </a:r>
            <a:r>
              <a:rPr lang="el-GR" sz="2400">
                <a:cs typeface="Arial" charset="0"/>
              </a:rPr>
              <a:t>ω</a:t>
            </a:r>
            <a:r>
              <a:rPr lang="en-US" sz="2400" baseline="30000">
                <a:cs typeface="Arial" charset="0"/>
              </a:rPr>
              <a:t>2</a:t>
            </a:r>
            <a:r>
              <a:rPr lang="en-US" sz="2400">
                <a:cs typeface="Arial" charset="0"/>
              </a:rPr>
              <a:t>+…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cs typeface="Arial" charset="0"/>
              </a:rPr>
              <a:t>         = ½ (  m</a:t>
            </a:r>
            <a:r>
              <a:rPr lang="en-US" sz="2400" baseline="-25000">
                <a:cs typeface="Arial" charset="0"/>
              </a:rPr>
              <a:t>1</a:t>
            </a:r>
            <a:r>
              <a:rPr lang="en-US" sz="2400">
                <a:cs typeface="Arial" charset="0"/>
              </a:rPr>
              <a:t>r</a:t>
            </a:r>
            <a:r>
              <a:rPr lang="en-US" sz="2400" baseline="-25000">
                <a:cs typeface="Arial" charset="0"/>
              </a:rPr>
              <a:t>1</a:t>
            </a:r>
            <a:r>
              <a:rPr lang="en-US" sz="2400" baseline="30000">
                <a:cs typeface="Arial" charset="0"/>
              </a:rPr>
              <a:t>2 </a:t>
            </a:r>
            <a:r>
              <a:rPr lang="en-US" sz="2400">
                <a:cs typeface="Arial" charset="0"/>
              </a:rPr>
              <a:t>+½ m</a:t>
            </a:r>
            <a:r>
              <a:rPr lang="en-US" sz="2400" baseline="-25000">
                <a:cs typeface="Arial" charset="0"/>
              </a:rPr>
              <a:t>2</a:t>
            </a:r>
            <a:r>
              <a:rPr lang="en-US" sz="2400">
                <a:cs typeface="Arial" charset="0"/>
              </a:rPr>
              <a:t>r</a:t>
            </a:r>
            <a:r>
              <a:rPr lang="en-US" sz="2400" baseline="-25000">
                <a:cs typeface="Arial" charset="0"/>
              </a:rPr>
              <a:t>2</a:t>
            </a:r>
            <a:r>
              <a:rPr lang="en-US" sz="2400" baseline="30000">
                <a:cs typeface="Arial" charset="0"/>
              </a:rPr>
              <a:t>2 </a:t>
            </a:r>
            <a:r>
              <a:rPr lang="en-US" sz="2400">
                <a:cs typeface="Arial" charset="0"/>
              </a:rPr>
              <a:t>+½ m</a:t>
            </a:r>
            <a:r>
              <a:rPr lang="en-US" sz="2400" baseline="-25000">
                <a:cs typeface="Arial" charset="0"/>
              </a:rPr>
              <a:t>3</a:t>
            </a:r>
            <a:r>
              <a:rPr lang="en-US" sz="2400">
                <a:cs typeface="Arial" charset="0"/>
              </a:rPr>
              <a:t>r</a:t>
            </a:r>
            <a:r>
              <a:rPr lang="en-US" sz="2400" baseline="-25000">
                <a:cs typeface="Arial" charset="0"/>
              </a:rPr>
              <a:t>3</a:t>
            </a:r>
            <a:r>
              <a:rPr lang="en-US" sz="2400" baseline="30000">
                <a:cs typeface="Arial" charset="0"/>
              </a:rPr>
              <a:t>2 </a:t>
            </a:r>
            <a:r>
              <a:rPr lang="en-US" sz="2400">
                <a:cs typeface="Arial" charset="0"/>
              </a:rPr>
              <a:t>+…) </a:t>
            </a:r>
            <a:r>
              <a:rPr lang="el-GR" sz="2400">
                <a:cs typeface="Arial" charset="0"/>
              </a:rPr>
              <a:t>ω</a:t>
            </a:r>
            <a:r>
              <a:rPr lang="en-US" sz="2400" baseline="30000">
                <a:cs typeface="Arial" charset="0"/>
              </a:rPr>
              <a:t>2</a:t>
            </a:r>
            <a:endParaRPr lang="en-US" sz="2400"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cs typeface="Arial" charset="0"/>
              </a:rPr>
              <a:t>        = ½ (  </a:t>
            </a:r>
            <a:r>
              <a:rPr lang="el-GR" sz="2400">
                <a:cs typeface="Arial" charset="0"/>
              </a:rPr>
              <a:t>Σ</a:t>
            </a:r>
            <a:r>
              <a:rPr lang="en-US" sz="2400">
                <a:cs typeface="Arial" charset="0"/>
              </a:rPr>
              <a:t> m </a:t>
            </a:r>
            <a:r>
              <a:rPr lang="en-US" sz="2400" baseline="-25000">
                <a:cs typeface="Arial" charset="0"/>
              </a:rPr>
              <a:t>I </a:t>
            </a:r>
            <a:r>
              <a:rPr lang="en-US" sz="2400">
                <a:cs typeface="Arial" charset="0"/>
              </a:rPr>
              <a:t>r </a:t>
            </a:r>
            <a:r>
              <a:rPr lang="en-US" sz="2400" baseline="-25000">
                <a:cs typeface="Arial" charset="0"/>
              </a:rPr>
              <a:t>I </a:t>
            </a:r>
            <a:r>
              <a:rPr lang="en-US" sz="2400" baseline="30000">
                <a:cs typeface="Arial" charset="0"/>
              </a:rPr>
              <a:t>2 </a:t>
            </a:r>
            <a:r>
              <a:rPr lang="en-US" sz="2400">
                <a:cs typeface="Arial" charset="0"/>
              </a:rPr>
              <a:t>) </a:t>
            </a:r>
            <a:r>
              <a:rPr lang="en-US" sz="2400" baseline="30000">
                <a:cs typeface="Arial" charset="0"/>
              </a:rPr>
              <a:t> </a:t>
            </a:r>
            <a:r>
              <a:rPr lang="el-GR" sz="2400">
                <a:cs typeface="Arial" charset="0"/>
              </a:rPr>
              <a:t>ω</a:t>
            </a:r>
            <a:r>
              <a:rPr lang="en-US" sz="2400" baseline="30000">
                <a:cs typeface="Arial" charset="0"/>
              </a:rPr>
              <a:t>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cs typeface="Arial" charset="0"/>
              </a:rPr>
              <a:t>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cs typeface="Arial" charset="0"/>
              </a:rPr>
              <a:t>  I = </a:t>
            </a:r>
            <a:r>
              <a:rPr lang="el-GR" sz="2400">
                <a:cs typeface="Arial" charset="0"/>
              </a:rPr>
              <a:t>Σ</a:t>
            </a:r>
            <a:r>
              <a:rPr lang="en-US" sz="2400">
                <a:cs typeface="Arial" charset="0"/>
              </a:rPr>
              <a:t> m </a:t>
            </a:r>
            <a:r>
              <a:rPr lang="en-US" sz="2400" baseline="-25000">
                <a:cs typeface="Arial" charset="0"/>
              </a:rPr>
              <a:t>I </a:t>
            </a:r>
            <a:r>
              <a:rPr lang="en-US" sz="2400">
                <a:cs typeface="Arial" charset="0"/>
              </a:rPr>
              <a:t>r </a:t>
            </a:r>
            <a:r>
              <a:rPr lang="en-US" sz="2400" baseline="-25000">
                <a:cs typeface="Arial" charset="0"/>
              </a:rPr>
              <a:t>I </a:t>
            </a:r>
            <a:r>
              <a:rPr lang="en-US" sz="2400" baseline="30000">
                <a:cs typeface="Arial" charset="0"/>
              </a:rPr>
              <a:t>2 </a:t>
            </a:r>
            <a:endParaRPr lang="en-US" sz="2400"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cs typeface="Arial" charset="0"/>
              </a:rPr>
              <a:t>    = Momen Kelembaman ( kg m</a:t>
            </a:r>
            <a:r>
              <a:rPr lang="en-US" sz="2400" baseline="30000">
                <a:cs typeface="Arial" charset="0"/>
              </a:rPr>
              <a:t>2 </a:t>
            </a:r>
            <a:r>
              <a:rPr lang="en-US" sz="2400">
                <a:cs typeface="Arial" charset="0"/>
              </a:rPr>
              <a:t>)</a:t>
            </a:r>
            <a:endParaRPr lang="el-GR" sz="2400"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aseline="30000">
                <a:cs typeface="Arial" charset="0"/>
              </a:rPr>
              <a:t>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11150"/>
          </a:xfrm>
        </p:spPr>
        <p:txBody>
          <a:bodyPr>
            <a:normAutofit fontScale="90000"/>
          </a:bodyPr>
          <a:lstStyle/>
          <a:p>
            <a:endParaRPr lang="en-US" sz="4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sz="2800"/>
              <a:t> Momen kelembaman tergantung pada     sumbu putar.</a:t>
            </a:r>
          </a:p>
          <a:p>
            <a:r>
              <a:rPr lang="en-US" sz="2800"/>
              <a:t> Bila dinyatakan dalam momen kelem-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 baman, energi kinetik menjadi :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 Ek =  </a:t>
            </a:r>
            <a:r>
              <a:rPr lang="en-US" sz="2800">
                <a:cs typeface="Arial" charset="0"/>
              </a:rPr>
              <a:t>½ I </a:t>
            </a:r>
            <a:r>
              <a:rPr lang="el-GR" sz="2800">
                <a:cs typeface="Arial" charset="0"/>
              </a:rPr>
              <a:t>ω</a:t>
            </a:r>
            <a:r>
              <a:rPr lang="en-US" sz="2800" baseline="30000">
                <a:cs typeface="Arial" charset="0"/>
              </a:rPr>
              <a:t>2</a:t>
            </a:r>
            <a:r>
              <a:rPr lang="en-US" sz="2800">
                <a:cs typeface="Arial" charset="0"/>
              </a:rPr>
              <a:t>  ; Ek = Energi kntk rotasi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cs typeface="Arial" charset="0"/>
              </a:rPr>
              <a:t>                            I    = momen kelembaman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cs typeface="Arial" charset="0"/>
              </a:rPr>
              <a:t>                            </a:t>
            </a:r>
            <a:r>
              <a:rPr lang="el-GR" sz="2800">
                <a:cs typeface="Arial" charset="0"/>
              </a:rPr>
              <a:t>ω</a:t>
            </a:r>
            <a:r>
              <a:rPr lang="en-US" sz="2800">
                <a:cs typeface="Arial" charset="0"/>
              </a:rPr>
              <a:t>  = kecepatan sudut</a:t>
            </a:r>
          </a:p>
          <a:p>
            <a:r>
              <a:rPr lang="en-US" sz="2800">
                <a:cs typeface="Arial" charset="0"/>
              </a:rPr>
              <a:t>Untuk benda yang terdiri dari sebaran massa yang kontinu ( tdk diskrit), momen kelembaman :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cs typeface="Arial" charset="0"/>
              </a:rPr>
              <a:t>    I = ∫ r </a:t>
            </a:r>
            <a:r>
              <a:rPr lang="en-US" sz="2800" baseline="30000">
                <a:cs typeface="Arial" charset="0"/>
              </a:rPr>
              <a:t>2 </a:t>
            </a:r>
            <a:r>
              <a:rPr lang="en-US" sz="2800">
                <a:cs typeface="Arial" charset="0"/>
              </a:rPr>
              <a:t>dm </a:t>
            </a:r>
            <a:endParaRPr lang="en-US" sz="2800"/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/>
          <a:lstStyle/>
          <a:p>
            <a:r>
              <a:rPr lang="en-US" sz="3600" b="1" dirty="0" err="1"/>
              <a:t>Momen</a:t>
            </a:r>
            <a:r>
              <a:rPr lang="en-US" sz="3600" dirty="0"/>
              <a:t> </a:t>
            </a:r>
            <a:r>
              <a:rPr lang="en-US" sz="3600" dirty="0" err="1"/>
              <a:t>Kelembaman</a:t>
            </a:r>
            <a:r>
              <a:rPr lang="en-US" sz="3600" dirty="0"/>
              <a:t> benda2 </a:t>
            </a:r>
            <a:r>
              <a:rPr lang="en-US" sz="3600" dirty="0" err="1"/>
              <a:t>padat</a:t>
            </a:r>
            <a:endParaRPr lang="en-US" sz="3600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828800"/>
            <a:ext cx="4038600" cy="48307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err="1" smtClean="0"/>
              <a:t>Silinder</a:t>
            </a:r>
            <a:r>
              <a:rPr lang="en-US" dirty="0" smtClean="0"/>
              <a:t> </a:t>
            </a:r>
            <a:r>
              <a:rPr lang="en-US" dirty="0" err="1" smtClean="0"/>
              <a:t>pejal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err="1" smtClean="0"/>
              <a:t>Sumbu</a:t>
            </a:r>
            <a:r>
              <a:rPr lang="en-US" dirty="0" smtClean="0"/>
              <a:t> </a:t>
            </a:r>
            <a:r>
              <a:rPr lang="en-US" dirty="0" err="1"/>
              <a:t>silinder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err="1"/>
              <a:t>Batang</a:t>
            </a:r>
            <a:r>
              <a:rPr lang="en-US" dirty="0"/>
              <a:t> </a:t>
            </a:r>
            <a:r>
              <a:rPr lang="en-US" dirty="0" err="1"/>
              <a:t>kurus</a:t>
            </a:r>
            <a:r>
              <a:rPr lang="en-US" dirty="0"/>
              <a:t> </a:t>
            </a:r>
            <a:r>
              <a:rPr lang="en-US" dirty="0" err="1"/>
              <a:t>thd</a:t>
            </a:r>
            <a:r>
              <a:rPr lang="en-US" dirty="0"/>
              <a:t> </a:t>
            </a:r>
            <a:r>
              <a:rPr lang="en-US" dirty="0" err="1"/>
              <a:t>sb</a:t>
            </a:r>
            <a:r>
              <a:rPr lang="en-US" dirty="0"/>
              <a:t> </a:t>
            </a:r>
            <a:r>
              <a:rPr lang="en-US" dirty="0" err="1"/>
              <a:t>yg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baseline="-25000" dirty="0">
                <a:cs typeface="Arial" charset="0"/>
              </a:rPr>
              <a:t>┴ </a:t>
            </a:r>
            <a:r>
              <a:rPr lang="en-US" dirty="0" err="1">
                <a:cs typeface="Arial" charset="0"/>
              </a:rPr>
              <a:t>panjang</a:t>
            </a:r>
            <a:endParaRPr lang="en-US" dirty="0"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en-US" dirty="0" smtClean="0"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 smtClean="0">
                <a:cs typeface="Arial" charset="0"/>
              </a:rPr>
              <a:t>Bola </a:t>
            </a:r>
            <a:r>
              <a:rPr lang="en-US" dirty="0" err="1" smtClean="0">
                <a:cs typeface="Arial" charset="0"/>
              </a:rPr>
              <a:t>pejal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thd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salah</a:t>
            </a:r>
            <a:endParaRPr lang="en-US" dirty="0"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 err="1" smtClean="0">
                <a:cs typeface="Arial" charset="0"/>
              </a:rPr>
              <a:t>Satu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diameternya</a:t>
            </a:r>
            <a:endParaRPr lang="en-US" dirty="0"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en-US" baseline="-25000" dirty="0">
              <a:cs typeface="Arial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371600"/>
            <a:ext cx="4038600" cy="4830763"/>
          </a:xfrm>
        </p:spPr>
        <p:txBody>
          <a:bodyPr/>
          <a:lstStyle/>
          <a:p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 I = </a:t>
            </a:r>
            <a:r>
              <a:rPr lang="en-US" dirty="0">
                <a:cs typeface="Arial" charset="0"/>
              </a:rPr>
              <a:t>½ M R</a:t>
            </a:r>
            <a:r>
              <a:rPr lang="en-US" baseline="30000" dirty="0">
                <a:cs typeface="Arial" charset="0"/>
              </a:rPr>
              <a:t>2</a:t>
            </a:r>
          </a:p>
          <a:p>
            <a:pPr>
              <a:buFont typeface="Wingdings" pitchFamily="2" charset="2"/>
              <a:buNone/>
            </a:pPr>
            <a:endParaRPr lang="en-US" dirty="0"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cs typeface="Arial" charset="0"/>
              </a:rPr>
              <a:t> I = </a:t>
            </a:r>
            <a:r>
              <a:rPr lang="en-US" baseline="30000" dirty="0">
                <a:cs typeface="Arial" charset="0"/>
              </a:rPr>
              <a:t>1</a:t>
            </a:r>
            <a:r>
              <a:rPr lang="en-US" dirty="0">
                <a:cs typeface="Arial" charset="0"/>
              </a:rPr>
              <a:t>/</a:t>
            </a:r>
            <a:r>
              <a:rPr lang="en-US" baseline="-25000" dirty="0">
                <a:cs typeface="Arial" charset="0"/>
              </a:rPr>
              <a:t>12  </a:t>
            </a:r>
            <a:r>
              <a:rPr lang="en-US" dirty="0">
                <a:cs typeface="Arial" charset="0"/>
              </a:rPr>
              <a:t>M l</a:t>
            </a:r>
            <a:r>
              <a:rPr lang="en-US" baseline="30000" dirty="0">
                <a:cs typeface="Arial" charset="0"/>
              </a:rPr>
              <a:t>2</a:t>
            </a:r>
          </a:p>
          <a:p>
            <a:pPr>
              <a:buFont typeface="Wingdings" pitchFamily="2" charset="2"/>
              <a:buNone/>
            </a:pPr>
            <a:endParaRPr lang="en-US" baseline="30000" dirty="0"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en-US" baseline="30000" dirty="0" smtClean="0"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en-US" baseline="30000" dirty="0" smtClean="0"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US" baseline="30000" dirty="0" smtClean="0"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I = </a:t>
            </a:r>
            <a:r>
              <a:rPr lang="en-US" baseline="30000" dirty="0">
                <a:cs typeface="Arial" charset="0"/>
              </a:rPr>
              <a:t>2</a:t>
            </a:r>
            <a:r>
              <a:rPr lang="en-US" dirty="0">
                <a:cs typeface="Arial" charset="0"/>
              </a:rPr>
              <a:t>/</a:t>
            </a:r>
            <a:r>
              <a:rPr lang="en-US" baseline="-25000" dirty="0">
                <a:cs typeface="Arial" charset="0"/>
              </a:rPr>
              <a:t>5 </a:t>
            </a:r>
            <a:r>
              <a:rPr lang="en-US" dirty="0">
                <a:cs typeface="Arial" charset="0"/>
              </a:rPr>
              <a:t>M R</a:t>
            </a:r>
            <a:r>
              <a:rPr lang="en-US" baseline="30000" dirty="0">
                <a:cs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179</TotalTime>
  <Words>617</Words>
  <Application>Microsoft Office PowerPoint</Application>
  <PresentationFormat>On-screen Show (4:3)</PresentationFormat>
  <Paragraphs>81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Wingdings</vt:lpstr>
      <vt:lpstr>Arial Black</vt:lpstr>
      <vt:lpstr>Flow</vt:lpstr>
      <vt:lpstr>Rotasi</vt:lpstr>
      <vt:lpstr>Slide 2</vt:lpstr>
      <vt:lpstr>Slide 3</vt:lpstr>
      <vt:lpstr>Gerak Rotasi</vt:lpstr>
      <vt:lpstr>Momentum sudut ( l )</vt:lpstr>
      <vt:lpstr>Gerak Benda Tegar</vt:lpstr>
      <vt:lpstr>Energi Kinetik dan Momen Kelembaman</vt:lpstr>
      <vt:lpstr>Slide 8</vt:lpstr>
      <vt:lpstr>Momen Kelembaman benda2 padat</vt:lpstr>
      <vt:lpstr>Momen Kelembaman benda thd sumbu sembarang</vt:lpstr>
      <vt:lpstr>GERAK MENGGELINDING</vt:lpstr>
      <vt:lpstr>Soal</vt:lpstr>
      <vt:lpstr>Soal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Rotasi</dc:title>
  <dc:creator>Aziz Lutfi</dc:creator>
  <cp:lastModifiedBy>safitri</cp:lastModifiedBy>
  <cp:revision>6</cp:revision>
  <dcterms:created xsi:type="dcterms:W3CDTF">2006-11-07T08:13:38Z</dcterms:created>
  <dcterms:modified xsi:type="dcterms:W3CDTF">2012-11-01T07:14:48Z</dcterms:modified>
</cp:coreProperties>
</file>