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127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128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34DCBDF-4E5F-4B5C-AD02-DEDA2EF57CF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890D65-B235-4480-8B16-295428B5CB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345E89-A67F-4BA0-B022-EB995AEECE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F5F48A4-1B0E-480E-8D25-6FA2DF06E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E6148D-B66C-481F-9838-4FB9BA2581E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C7FBBE-C2B1-42F1-98FE-A34D466126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F70C74-AAFE-476F-9D0E-D13D2AE75C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7E3F2A-3234-46DB-B29C-E42EC51458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0D74A-E319-4585-9F85-52CB392A7A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9211CC-9AAD-4F1C-90AE-7143EAA31D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BAF2D3-71F0-457C-A0CB-064E03CF7A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B0558C-4EC5-48F9-811F-44EADC8F78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CBD1C19-B402-4F81-8BF0-0777180C820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5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OSILASI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Gerak Harmonik Sederhana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0913"/>
          </a:xfrm>
        </p:spPr>
        <p:txBody>
          <a:bodyPr/>
          <a:lstStyle/>
          <a:p>
            <a:r>
              <a:rPr lang="en-US"/>
              <a:t>Osilasi /Vibrasi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Gerak periodik yang bergerak bolak balik lintasan yang sama</a:t>
            </a:r>
          </a:p>
          <a:p>
            <a:r>
              <a:rPr lang="en-US"/>
              <a:t>Perioda ( T ):</a:t>
            </a:r>
          </a:p>
          <a:p>
            <a:pPr>
              <a:buFont typeface="Wingdings" pitchFamily="2" charset="2"/>
              <a:buNone/>
            </a:pPr>
            <a:r>
              <a:rPr lang="en-US"/>
              <a:t>   Waktu yang dibutuhkan untuk menempuh satu lintasan lengkap dari geraknya</a:t>
            </a:r>
          </a:p>
          <a:p>
            <a:r>
              <a:rPr lang="en-US"/>
              <a:t>Frekuensi ( f ):</a:t>
            </a:r>
          </a:p>
          <a:p>
            <a:pPr>
              <a:buFont typeface="Wingdings" pitchFamily="2" charset="2"/>
              <a:buNone/>
            </a:pPr>
            <a:r>
              <a:rPr lang="en-US"/>
              <a:t>   Banyaknya getaran tiap satuan waktu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soal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Suatu pegas bergetar 12 x dalam waktu 40 detik</a:t>
            </a:r>
          </a:p>
          <a:p>
            <a:pPr>
              <a:buFont typeface="Wingdings" pitchFamily="2" charset="2"/>
              <a:buNone/>
            </a:pPr>
            <a:r>
              <a:rPr lang="en-US"/>
              <a:t>   Tentukan perioda dan frekuensi pegas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533400"/>
          </a:xfrm>
        </p:spPr>
        <p:txBody>
          <a:bodyPr/>
          <a:lstStyle/>
          <a:p>
            <a:r>
              <a:rPr lang="en-US" sz="2800"/>
              <a:t>Persamaan gerak Harmonik Sederhana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752600" y="1447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1790700" y="1676400"/>
            <a:ext cx="2705100" cy="1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752600" y="30480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752600" y="3276600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752600" y="22479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752600" y="2476500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581400" y="1447800"/>
            <a:ext cx="4572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895600" y="2247900"/>
            <a:ext cx="4572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095500" y="3048000"/>
            <a:ext cx="4572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752600" y="156210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438400" y="15621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752600" y="23622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752600" y="31623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3810000" y="1676400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1866900" y="1333500"/>
            <a:ext cx="228600" cy="227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3276600" y="14478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009900" y="1905000"/>
            <a:ext cx="5715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/>
              <a:t>F= 0</a:t>
            </a:r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2209800" y="33909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667000" y="3390900"/>
            <a:ext cx="8001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/>
              <a:t>F = -kx</a:t>
            </a:r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086100" y="914400"/>
            <a:ext cx="8001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/>
              <a:t>F = - kx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219075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9438"/>
            <a:ext cx="8229600" cy="5668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F = m 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d</a:t>
            </a:r>
            <a:r>
              <a:rPr lang="en-US" sz="2800" baseline="30000"/>
              <a:t>2</a:t>
            </a:r>
            <a:r>
              <a:rPr lang="en-US" sz="2800"/>
              <a:t>x           d</a:t>
            </a:r>
            <a:r>
              <a:rPr lang="en-US" sz="2800" baseline="30000"/>
              <a:t>2</a:t>
            </a:r>
            <a:r>
              <a:rPr lang="en-US" sz="2800"/>
              <a:t>x        </a:t>
            </a:r>
            <a:endParaRPr lang="el-GR" sz="2800"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- k x = m -------   </a:t>
            </a:r>
            <a:r>
              <a:rPr lang="en-US" sz="2800">
                <a:sym typeface="Wingdings" pitchFamily="2" charset="2"/>
              </a:rPr>
              <a:t> -----  +  k/m  x = 0 ;</a:t>
            </a: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dt</a:t>
            </a:r>
            <a:r>
              <a:rPr lang="en-US" sz="2800" baseline="30000"/>
              <a:t>2                  </a:t>
            </a:r>
            <a:r>
              <a:rPr lang="en-US" sz="2800"/>
              <a:t>dt</a:t>
            </a:r>
            <a:r>
              <a:rPr lang="en-US" sz="2800" baseline="30000"/>
              <a:t>2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aseline="30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               d</a:t>
            </a:r>
            <a:r>
              <a:rPr lang="en-US" sz="2800" baseline="30000"/>
              <a:t>2</a:t>
            </a:r>
            <a:r>
              <a:rPr lang="en-US" sz="2800"/>
              <a:t>x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               ----  = - k/m  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aseline="30000"/>
              <a:t>                                                  </a:t>
            </a:r>
            <a:r>
              <a:rPr lang="en-US" sz="2800"/>
              <a:t>dt</a:t>
            </a:r>
            <a:r>
              <a:rPr lang="en-US" sz="2800" baseline="30000"/>
              <a:t>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X ( t ) </a:t>
            </a:r>
            <a:r>
              <a:rPr lang="en-US" sz="2800">
                <a:sym typeface="Wingdings" pitchFamily="2" charset="2"/>
              </a:rPr>
              <a:t> Fungsi yang</a:t>
            </a:r>
            <a:r>
              <a:rPr lang="en-US" sz="2800" baseline="30000">
                <a:sym typeface="Wingdings" pitchFamily="2" charset="2"/>
              </a:rPr>
              <a:t> </a:t>
            </a:r>
            <a:r>
              <a:rPr lang="en-US" sz="2800">
                <a:sym typeface="Wingdings" pitchFamily="2" charset="2"/>
              </a:rPr>
              <a:t>turunannya negatif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ym typeface="Wingdings" pitchFamily="2" charset="2"/>
              </a:rPr>
              <a:t>              dari fungsi tsb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ym typeface="Wingdings" pitchFamily="2" charset="2"/>
              </a:rPr>
              <a:t>          Fungsi sinus/cosinus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Persamaannnya: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X = A cos ( </a:t>
            </a:r>
            <a:r>
              <a:rPr lang="el-GR" sz="2800">
                <a:cs typeface="Arial" pitchFamily="34" charset="0"/>
              </a:rPr>
              <a:t>ω</a:t>
            </a:r>
            <a:r>
              <a:rPr lang="en-US" sz="2800">
                <a:cs typeface="Arial" pitchFamily="34" charset="0"/>
              </a:rPr>
              <a:t>t + </a:t>
            </a:r>
            <a:r>
              <a:rPr lang="el-GR" sz="2800">
                <a:cs typeface="Arial" pitchFamily="34" charset="0"/>
              </a:rPr>
              <a:t>Φ</a:t>
            </a:r>
            <a:r>
              <a:rPr lang="en-US" sz="2800">
                <a:cs typeface="Arial" pitchFamily="34" charset="0"/>
              </a:rPr>
              <a:t> )</a:t>
            </a:r>
            <a:endParaRPr lang="el-GR" sz="2800"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aseline="30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aseline="30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        X = A </a:t>
            </a:r>
            <a:r>
              <a:rPr lang="en-US" dirty="0" err="1"/>
              <a:t>cos</a:t>
            </a:r>
            <a:r>
              <a:rPr lang="en-US" dirty="0"/>
              <a:t> ( </a:t>
            </a:r>
            <a:r>
              <a:rPr lang="el-GR" dirty="0">
                <a:cs typeface="Arial" pitchFamily="34" charset="0"/>
              </a:rPr>
              <a:t>ω</a:t>
            </a:r>
            <a:r>
              <a:rPr lang="en-US" dirty="0">
                <a:cs typeface="Arial" pitchFamily="34" charset="0"/>
              </a:rPr>
              <a:t>t + </a:t>
            </a:r>
            <a:r>
              <a:rPr lang="el-GR" dirty="0">
                <a:cs typeface="Arial" pitchFamily="34" charset="0"/>
              </a:rPr>
              <a:t>Φ</a:t>
            </a:r>
            <a:r>
              <a:rPr lang="en-US" dirty="0">
                <a:cs typeface="Arial" pitchFamily="34" charset="0"/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dx</a:t>
            </a:r>
            <a:r>
              <a:rPr lang="en-US" dirty="0">
                <a:cs typeface="Arial" pitchFamily="34" charset="0"/>
              </a:rPr>
              <a:t>/</a:t>
            </a:r>
            <a:r>
              <a:rPr lang="en-US" dirty="0" err="1">
                <a:cs typeface="Arial" pitchFamily="34" charset="0"/>
              </a:rPr>
              <a:t>dt</a:t>
            </a:r>
            <a:r>
              <a:rPr lang="en-US" dirty="0">
                <a:cs typeface="Arial" pitchFamily="34" charset="0"/>
              </a:rPr>
              <a:t>    = 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l-GR" dirty="0" smtClean="0">
                <a:cs typeface="Arial" pitchFamily="34" charset="0"/>
              </a:rPr>
              <a:t>ω</a:t>
            </a:r>
            <a:r>
              <a:rPr lang="en-US" dirty="0">
                <a:cs typeface="Arial" pitchFamily="34" charset="0"/>
              </a:rPr>
              <a:t>A sin</a:t>
            </a:r>
            <a:r>
              <a:rPr lang="en-US" dirty="0"/>
              <a:t>( </a:t>
            </a:r>
            <a:r>
              <a:rPr lang="el-GR" dirty="0">
                <a:cs typeface="Arial" pitchFamily="34" charset="0"/>
              </a:rPr>
              <a:t>ω</a:t>
            </a:r>
            <a:r>
              <a:rPr lang="en-US" dirty="0">
                <a:cs typeface="Arial" pitchFamily="34" charset="0"/>
              </a:rPr>
              <a:t>t + </a:t>
            </a:r>
            <a:r>
              <a:rPr lang="el-GR" dirty="0">
                <a:cs typeface="Arial" pitchFamily="34" charset="0"/>
              </a:rPr>
              <a:t>Φ</a:t>
            </a:r>
            <a:r>
              <a:rPr lang="en-US" dirty="0">
                <a:cs typeface="Arial" pitchFamily="34" charset="0"/>
              </a:rPr>
              <a:t> ) </a:t>
            </a:r>
          </a:p>
          <a:p>
            <a:pPr>
              <a:buFont typeface="Wingdings" pitchFamily="2" charset="2"/>
              <a:buNone/>
            </a:pPr>
            <a:endParaRPr lang="en-US" dirty="0"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 d</a:t>
            </a:r>
            <a:r>
              <a:rPr lang="en-US" baseline="30000" dirty="0"/>
              <a:t>2</a:t>
            </a:r>
            <a:r>
              <a:rPr lang="en-US" dirty="0"/>
              <a:t>x/ dt</a:t>
            </a:r>
            <a:r>
              <a:rPr lang="en-US" baseline="30000" dirty="0"/>
              <a:t>2  </a:t>
            </a:r>
            <a:r>
              <a:rPr lang="en-US" dirty="0"/>
              <a:t>= - </a:t>
            </a:r>
            <a:r>
              <a:rPr lang="el-GR" dirty="0">
                <a:cs typeface="Arial" pitchFamily="34" charset="0"/>
              </a:rPr>
              <a:t>ω</a:t>
            </a:r>
            <a:r>
              <a:rPr lang="en-US" baseline="30000" dirty="0">
                <a:cs typeface="Arial" pitchFamily="34" charset="0"/>
              </a:rPr>
              <a:t>2</a:t>
            </a:r>
            <a:r>
              <a:rPr lang="en-US" dirty="0">
                <a:cs typeface="Arial" pitchFamily="34" charset="0"/>
              </a:rPr>
              <a:t> A </a:t>
            </a:r>
            <a:r>
              <a:rPr lang="en-US" dirty="0" err="1">
                <a:cs typeface="Arial" pitchFamily="34" charset="0"/>
              </a:rPr>
              <a:t>cos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/>
              <a:t>( </a:t>
            </a:r>
            <a:r>
              <a:rPr lang="el-GR" dirty="0">
                <a:cs typeface="Arial" pitchFamily="34" charset="0"/>
              </a:rPr>
              <a:t>ω</a:t>
            </a:r>
            <a:r>
              <a:rPr lang="en-US" dirty="0">
                <a:cs typeface="Arial" pitchFamily="34" charset="0"/>
              </a:rPr>
              <a:t>t + </a:t>
            </a:r>
            <a:r>
              <a:rPr lang="el-GR" dirty="0">
                <a:cs typeface="Arial" pitchFamily="34" charset="0"/>
              </a:rPr>
              <a:t>Φ</a:t>
            </a:r>
            <a:r>
              <a:rPr lang="en-US" dirty="0">
                <a:cs typeface="Arial" pitchFamily="34" charset="0"/>
              </a:rPr>
              <a:t> )</a:t>
            </a:r>
          </a:p>
          <a:p>
            <a:pPr>
              <a:buFont typeface="Wingdings" pitchFamily="2" charset="2"/>
              <a:buNone/>
            </a:pPr>
            <a:endParaRPr lang="en-US" dirty="0"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 d</a:t>
            </a:r>
            <a:r>
              <a:rPr lang="en-US" baseline="30000" dirty="0"/>
              <a:t>2</a:t>
            </a:r>
            <a:r>
              <a:rPr lang="en-US" dirty="0"/>
              <a:t>x/ dt</a:t>
            </a:r>
            <a:r>
              <a:rPr lang="en-US" baseline="30000" dirty="0"/>
              <a:t>2 </a:t>
            </a:r>
            <a:r>
              <a:rPr lang="en-US" dirty="0"/>
              <a:t> = - k/m   x</a:t>
            </a:r>
          </a:p>
          <a:p>
            <a:pPr>
              <a:buFont typeface="Wingdings" pitchFamily="2" charset="2"/>
              <a:buNone/>
            </a:pPr>
            <a:r>
              <a:rPr lang="en-US" dirty="0" err="1"/>
              <a:t>Maka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-</a:t>
            </a:r>
            <a:r>
              <a:rPr lang="el-GR" i="1" dirty="0">
                <a:cs typeface="Arial" pitchFamily="34" charset="0"/>
              </a:rPr>
              <a:t>ω</a:t>
            </a:r>
            <a:r>
              <a:rPr lang="en-US" i="1" baseline="30000" dirty="0">
                <a:cs typeface="Arial" pitchFamily="34" charset="0"/>
              </a:rPr>
              <a:t>2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b="1" dirty="0" err="1">
                <a:cs typeface="Arial" pitchFamily="34" charset="0"/>
              </a:rPr>
              <a:t>Acos</a:t>
            </a:r>
            <a:r>
              <a:rPr lang="en-US" b="1" dirty="0">
                <a:cs typeface="Arial" pitchFamily="34" charset="0"/>
              </a:rPr>
              <a:t> </a:t>
            </a:r>
            <a:r>
              <a:rPr lang="en-US" b="1" dirty="0"/>
              <a:t>( </a:t>
            </a:r>
            <a:r>
              <a:rPr lang="el-GR" b="1" dirty="0">
                <a:cs typeface="Arial" pitchFamily="34" charset="0"/>
              </a:rPr>
              <a:t>ω</a:t>
            </a:r>
            <a:r>
              <a:rPr lang="en-US" b="1" dirty="0">
                <a:cs typeface="Arial" pitchFamily="34" charset="0"/>
              </a:rPr>
              <a:t>t + </a:t>
            </a:r>
            <a:r>
              <a:rPr lang="el-GR" b="1" dirty="0">
                <a:cs typeface="Arial" pitchFamily="34" charset="0"/>
              </a:rPr>
              <a:t>Φ</a:t>
            </a:r>
            <a:r>
              <a:rPr lang="en-US" b="1" dirty="0">
                <a:cs typeface="Arial" pitchFamily="34" charset="0"/>
              </a:rPr>
              <a:t> )</a:t>
            </a:r>
            <a:r>
              <a:rPr lang="en-US" dirty="0">
                <a:cs typeface="Arial" pitchFamily="34" charset="0"/>
              </a:rPr>
              <a:t> = </a:t>
            </a:r>
            <a:r>
              <a:rPr lang="en-US" i="1" dirty="0"/>
              <a:t>- k/m</a:t>
            </a:r>
            <a:r>
              <a:rPr lang="en-US" dirty="0"/>
              <a:t> </a:t>
            </a:r>
            <a:r>
              <a:rPr lang="en-US" b="1" dirty="0" err="1"/>
              <a:t>Acos</a:t>
            </a:r>
            <a:r>
              <a:rPr lang="en-US" b="1" dirty="0"/>
              <a:t> ( </a:t>
            </a:r>
            <a:r>
              <a:rPr lang="el-GR" b="1" dirty="0">
                <a:cs typeface="Arial" pitchFamily="34" charset="0"/>
              </a:rPr>
              <a:t>ω</a:t>
            </a:r>
            <a:r>
              <a:rPr lang="en-US" b="1" dirty="0">
                <a:cs typeface="Arial" pitchFamily="34" charset="0"/>
              </a:rPr>
              <a:t>t + </a:t>
            </a:r>
            <a:r>
              <a:rPr lang="el-GR" b="1" dirty="0">
                <a:cs typeface="Arial" pitchFamily="34" charset="0"/>
              </a:rPr>
              <a:t>Φ</a:t>
            </a:r>
            <a:r>
              <a:rPr lang="en-US" b="1" dirty="0">
                <a:cs typeface="Arial" pitchFamily="34" charset="0"/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dirty="0" err="1">
                <a:cs typeface="Arial" pitchFamily="34" charset="0"/>
              </a:rPr>
              <a:t>Jadi</a:t>
            </a:r>
            <a:r>
              <a:rPr lang="en-US" dirty="0">
                <a:cs typeface="Arial" pitchFamily="34" charset="0"/>
              </a:rPr>
              <a:t> : </a:t>
            </a:r>
            <a:r>
              <a:rPr lang="el-GR" i="1" dirty="0">
                <a:cs typeface="Arial" pitchFamily="34" charset="0"/>
              </a:rPr>
              <a:t>ω</a:t>
            </a:r>
            <a:r>
              <a:rPr lang="en-US" i="1" baseline="30000" dirty="0">
                <a:cs typeface="Arial" pitchFamily="34" charset="0"/>
              </a:rPr>
              <a:t>2</a:t>
            </a:r>
            <a:r>
              <a:rPr lang="en-US" dirty="0">
                <a:cs typeface="Arial" pitchFamily="34" charset="0"/>
              </a:rPr>
              <a:t> = </a:t>
            </a:r>
            <a:r>
              <a:rPr lang="en-US" i="1" dirty="0"/>
              <a:t>k/m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7000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7543800" cy="5364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X = A cos ( </a:t>
            </a:r>
            <a:r>
              <a:rPr lang="el-GR" sz="2800">
                <a:cs typeface="Arial" pitchFamily="34" charset="0"/>
              </a:rPr>
              <a:t>ω</a:t>
            </a:r>
            <a:r>
              <a:rPr lang="en-US" sz="2800">
                <a:cs typeface="Arial" pitchFamily="34" charset="0"/>
              </a:rPr>
              <a:t>t + </a:t>
            </a:r>
            <a:r>
              <a:rPr lang="el-GR" sz="2800">
                <a:cs typeface="Arial" pitchFamily="34" charset="0"/>
              </a:rPr>
              <a:t>Φ</a:t>
            </a:r>
            <a:r>
              <a:rPr lang="en-US" sz="2800">
                <a:cs typeface="Arial" pitchFamily="34" charset="0"/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Jika t = t + 2</a:t>
            </a:r>
            <a:r>
              <a:rPr lang="el-GR" sz="2800">
                <a:latin typeface=""/>
              </a:rPr>
              <a:t>π</a:t>
            </a:r>
            <a:r>
              <a:rPr lang="en-US" sz="2800">
                <a:latin typeface=""/>
              </a:rPr>
              <a:t>/</a:t>
            </a:r>
            <a:r>
              <a:rPr lang="el-GR" sz="2800">
                <a:cs typeface="Arial" pitchFamily="34" charset="0"/>
              </a:rPr>
              <a:t>ω</a:t>
            </a:r>
            <a:r>
              <a:rPr lang="en-US" sz="2800">
                <a:cs typeface="Arial" pitchFamily="34" charset="0"/>
              </a:rPr>
              <a:t>, maka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Arial" pitchFamily="34" charset="0"/>
              </a:rPr>
              <a:t>X = A </a:t>
            </a:r>
            <a:r>
              <a:rPr lang="en-US" sz="2800"/>
              <a:t>cos </a:t>
            </a:r>
            <a:r>
              <a:rPr lang="en-US" sz="2800">
                <a:cs typeface="Arial" pitchFamily="34" charset="0"/>
              </a:rPr>
              <a:t>{</a:t>
            </a:r>
            <a:r>
              <a:rPr lang="en-US" sz="2800"/>
              <a:t> </a:t>
            </a:r>
            <a:r>
              <a:rPr lang="el-GR" sz="2800">
                <a:cs typeface="Arial" pitchFamily="34" charset="0"/>
              </a:rPr>
              <a:t>ω</a:t>
            </a:r>
            <a:r>
              <a:rPr lang="en-US" sz="2800">
                <a:cs typeface="Arial" pitchFamily="34" charset="0"/>
              </a:rPr>
              <a:t>(t +</a:t>
            </a:r>
            <a:r>
              <a:rPr lang="en-US" sz="2800"/>
              <a:t>2</a:t>
            </a:r>
            <a:r>
              <a:rPr lang="el-GR" sz="2800">
                <a:latin typeface=""/>
              </a:rPr>
              <a:t>π</a:t>
            </a:r>
            <a:r>
              <a:rPr lang="en-US" sz="2800">
                <a:latin typeface=""/>
              </a:rPr>
              <a:t>/</a:t>
            </a:r>
            <a:r>
              <a:rPr lang="el-GR" sz="2800">
                <a:cs typeface="Arial" pitchFamily="34" charset="0"/>
              </a:rPr>
              <a:t>ω</a:t>
            </a:r>
            <a:r>
              <a:rPr lang="en-US" sz="2800">
                <a:cs typeface="Arial" pitchFamily="34" charset="0"/>
              </a:rPr>
              <a:t>) + </a:t>
            </a:r>
            <a:r>
              <a:rPr lang="el-GR" sz="2800">
                <a:cs typeface="Arial" pitchFamily="34" charset="0"/>
              </a:rPr>
              <a:t>Φ</a:t>
            </a:r>
            <a:r>
              <a:rPr lang="en-US" sz="2800">
                <a:cs typeface="Arial" pitchFamily="34" charset="0"/>
              </a:rPr>
              <a:t> }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Arial" pitchFamily="34" charset="0"/>
              </a:rPr>
              <a:t>   = A cos  (</a:t>
            </a:r>
            <a:r>
              <a:rPr lang="el-GR" sz="2800">
                <a:cs typeface="Arial" pitchFamily="34" charset="0"/>
              </a:rPr>
              <a:t>ω</a:t>
            </a:r>
            <a:r>
              <a:rPr lang="en-US" sz="2800">
                <a:cs typeface="Arial" pitchFamily="34" charset="0"/>
              </a:rPr>
              <a:t>t  + </a:t>
            </a:r>
            <a:r>
              <a:rPr lang="en-US" sz="2800"/>
              <a:t>2</a:t>
            </a:r>
            <a:r>
              <a:rPr lang="el-GR" sz="2800">
                <a:latin typeface=""/>
              </a:rPr>
              <a:t>π </a:t>
            </a:r>
            <a:r>
              <a:rPr lang="en-US" sz="2800">
                <a:cs typeface="Arial" pitchFamily="34" charset="0"/>
              </a:rPr>
              <a:t>+ </a:t>
            </a:r>
            <a:r>
              <a:rPr lang="el-GR" sz="2800">
                <a:cs typeface="Arial" pitchFamily="34" charset="0"/>
              </a:rPr>
              <a:t>Φ</a:t>
            </a:r>
            <a:r>
              <a:rPr lang="en-US" sz="2800"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Arial" pitchFamily="34" charset="0"/>
              </a:rPr>
              <a:t>   = A cos </a:t>
            </a:r>
            <a:r>
              <a:rPr lang="en-US" sz="2800"/>
              <a:t>( </a:t>
            </a:r>
            <a:r>
              <a:rPr lang="el-GR" sz="2800">
                <a:cs typeface="Arial" pitchFamily="34" charset="0"/>
              </a:rPr>
              <a:t>ω</a:t>
            </a:r>
            <a:r>
              <a:rPr lang="en-US" sz="2800">
                <a:cs typeface="Arial" pitchFamily="34" charset="0"/>
              </a:rPr>
              <a:t>t + </a:t>
            </a:r>
            <a:r>
              <a:rPr lang="el-GR" sz="2800">
                <a:cs typeface="Arial" pitchFamily="34" charset="0"/>
              </a:rPr>
              <a:t>Φ</a:t>
            </a:r>
            <a:r>
              <a:rPr lang="en-US" sz="2800">
                <a:cs typeface="Arial" pitchFamily="34" charset="0"/>
              </a:rPr>
              <a:t> )</a:t>
            </a:r>
            <a:r>
              <a:rPr lang="en-US" sz="2800">
                <a:cs typeface="Arial" pitchFamily="34" charset="0"/>
                <a:sym typeface="Wingdings" pitchFamily="2" charset="2"/>
              </a:rPr>
              <a:t>Berulang setelah </a:t>
            </a:r>
            <a:r>
              <a:rPr lang="en-US" sz="2800"/>
              <a:t>2</a:t>
            </a:r>
            <a:r>
              <a:rPr lang="el-GR" sz="2800">
                <a:latin typeface=""/>
              </a:rPr>
              <a:t>π</a:t>
            </a:r>
            <a:r>
              <a:rPr lang="en-US" sz="2800">
                <a:latin typeface=""/>
              </a:rPr>
              <a:t>/</a:t>
            </a:r>
            <a:r>
              <a:rPr lang="el-GR" sz="2800">
                <a:cs typeface="Arial" pitchFamily="34" charset="0"/>
              </a:rPr>
              <a:t>ω</a:t>
            </a:r>
            <a:endParaRPr lang="en-US" sz="2800"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Jadi 2</a:t>
            </a:r>
            <a:r>
              <a:rPr lang="el-GR" sz="2800">
                <a:latin typeface=""/>
              </a:rPr>
              <a:t>π</a:t>
            </a:r>
            <a:r>
              <a:rPr lang="en-US" sz="2800">
                <a:latin typeface=""/>
              </a:rPr>
              <a:t>/</a:t>
            </a:r>
            <a:r>
              <a:rPr lang="el-GR" sz="2800">
                <a:cs typeface="Arial" pitchFamily="34" charset="0"/>
              </a:rPr>
              <a:t>ω</a:t>
            </a:r>
            <a:r>
              <a:rPr lang="en-US" sz="2800">
                <a:cs typeface="Arial" pitchFamily="34" charset="0"/>
              </a:rPr>
              <a:t> = T atau T = </a:t>
            </a:r>
            <a:r>
              <a:rPr lang="en-US" sz="2800"/>
              <a:t>2</a:t>
            </a:r>
            <a:r>
              <a:rPr lang="el-GR" sz="2800">
                <a:latin typeface=""/>
              </a:rPr>
              <a:t>π</a:t>
            </a:r>
            <a:endParaRPr lang="en-US" sz="2800"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cs typeface="Arial" pitchFamily="34" charset="0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Arial" pitchFamily="34" charset="0"/>
              </a:rPr>
              <a:t>f = 1/T = </a:t>
            </a:r>
            <a:r>
              <a:rPr lang="el-GR" sz="2800">
                <a:cs typeface="Arial" pitchFamily="34" charset="0"/>
              </a:rPr>
              <a:t>ω</a:t>
            </a:r>
            <a:r>
              <a:rPr lang="en-US" sz="2800">
                <a:cs typeface="Arial" pitchFamily="34" charset="0"/>
              </a:rPr>
              <a:t> / </a:t>
            </a:r>
            <a:r>
              <a:rPr lang="en-US" sz="2800"/>
              <a:t>2</a:t>
            </a:r>
            <a:r>
              <a:rPr lang="el-GR" sz="2800">
                <a:latin typeface=""/>
              </a:rPr>
              <a:t>π</a:t>
            </a:r>
            <a:r>
              <a:rPr lang="en-US" sz="2800">
                <a:latin typeface=""/>
                <a:sym typeface="Wingdings" pitchFamily="2" charset="2"/>
              </a:rPr>
              <a:t> </a:t>
            </a:r>
            <a:r>
              <a:rPr lang="el-GR" sz="2800">
                <a:cs typeface="Arial" pitchFamily="34" charset="0"/>
              </a:rPr>
              <a:t>ω</a:t>
            </a:r>
            <a:r>
              <a:rPr lang="en-US" sz="2800">
                <a:cs typeface="Arial" pitchFamily="34" charset="0"/>
              </a:rPr>
              <a:t>= </a:t>
            </a:r>
            <a:r>
              <a:rPr lang="en-US" sz="2800"/>
              <a:t>2</a:t>
            </a:r>
            <a:r>
              <a:rPr lang="el-GR" sz="2800">
                <a:latin typeface=""/>
              </a:rPr>
              <a:t>π</a:t>
            </a:r>
            <a:r>
              <a:rPr lang="en-US" sz="2800">
                <a:latin typeface=""/>
              </a:rPr>
              <a:t>f</a:t>
            </a:r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76800" y="3813175"/>
          <a:ext cx="9144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304560" imgH="444240" progId="Equation.3">
                  <p:embed/>
                </p:oleObj>
              </mc:Choice>
              <mc:Fallback>
                <p:oleObj name="Equation" r:id="rId3" imgW="30456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13175"/>
                        <a:ext cx="9144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55</TotalTime>
  <Words>308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Pixel</vt:lpstr>
      <vt:lpstr>Equation</vt:lpstr>
      <vt:lpstr>OSILASI</vt:lpstr>
      <vt:lpstr>Osilasi /Vibrasi</vt:lpstr>
      <vt:lpstr>Contoh soal</vt:lpstr>
      <vt:lpstr>Persamaan gerak Harmonik Sederhana</vt:lpstr>
      <vt:lpstr>PowerPoint Presentation</vt:lpstr>
      <vt:lpstr>PowerPoint Presentation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OSILASI</dc:title>
  <dc:creator>Aziz Luthfi</dc:creator>
  <cp:lastModifiedBy>May</cp:lastModifiedBy>
  <cp:revision>3</cp:revision>
  <dcterms:created xsi:type="dcterms:W3CDTF">2006-12-12T22:36:49Z</dcterms:created>
  <dcterms:modified xsi:type="dcterms:W3CDTF">2015-02-21T04:21:45Z</dcterms:modified>
</cp:coreProperties>
</file>