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73" r:id="rId3"/>
    <p:sldId id="272" r:id="rId4"/>
    <p:sldId id="271" r:id="rId5"/>
    <p:sldId id="264" r:id="rId6"/>
    <p:sldId id="265" r:id="rId7"/>
    <p:sldId id="266" r:id="rId8"/>
    <p:sldId id="267" r:id="rId9"/>
    <p:sldId id="268" r:id="rId10"/>
    <p:sldId id="269" r:id="rId11"/>
    <p:sldId id="261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8" autoAdjust="0"/>
    <p:restoredTop sz="94660"/>
  </p:normalViewPr>
  <p:slideViewPr>
    <p:cSldViewPr>
      <p:cViewPr>
        <p:scale>
          <a:sx n="76" d="100"/>
          <a:sy n="76" d="100"/>
        </p:scale>
        <p:origin x="-31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13790-7B85-4932-8A90-A7B82531FDC5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DEA17-A423-4ED2-AB1C-35018C40C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3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DEA17-A423-4ED2-AB1C-35018C40C9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0F71-3FB8-4339-8124-0B855E92A3BC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1E5FA-6B38-4B43-BC64-2377C32B61B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0F71-3FB8-4339-8124-0B855E92A3BC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1E5FA-6B38-4B43-BC64-2377C32B61B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0F71-3FB8-4339-8124-0B855E92A3BC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1E5FA-6B38-4B43-BC64-2377C32B61B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0F71-3FB8-4339-8124-0B855E92A3BC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1E5FA-6B38-4B43-BC64-2377C32B61B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0F71-3FB8-4339-8124-0B855E92A3BC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1E5FA-6B38-4B43-BC64-2377C32B61B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0F71-3FB8-4339-8124-0B855E92A3BC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1E5FA-6B38-4B43-BC64-2377C32B61B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0F71-3FB8-4339-8124-0B855E92A3BC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1E5FA-6B38-4B43-BC64-2377C32B61B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0F71-3FB8-4339-8124-0B855E92A3BC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1E5FA-6B38-4B43-BC64-2377C32B61B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0F71-3FB8-4339-8124-0B855E92A3BC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1E5FA-6B38-4B43-BC64-2377C32B61B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0F71-3FB8-4339-8124-0B855E92A3BC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1E5FA-6B38-4B43-BC64-2377C32B61B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0F71-3FB8-4339-8124-0B855E92A3BC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1E5FA-6B38-4B43-BC64-2377C32B61B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E0F71-3FB8-4339-8124-0B855E92A3BC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1E5FA-6B38-4B43-BC64-2377C32B61B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Sirkuit_listrik" TargetMode="External"/><Relationship Id="rId2" Type="http://schemas.openxmlformats.org/officeDocument/2006/relationships/hyperlink" Target="http://id.wikipedia.org/wiki/Muatan_listri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643073"/>
          </a:xfrm>
        </p:spPr>
        <p:txBody>
          <a:bodyPr/>
          <a:lstStyle/>
          <a:p>
            <a:r>
              <a:rPr lang="id-ID" dirty="0" smtClean="0"/>
              <a:t>Hukum Ampere dan Transformator</a:t>
            </a:r>
            <a:endParaRPr lang="id-ID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soal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Contoh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id-ID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>
              <a:buAutoNum type="arabicPeriod"/>
            </a:pPr>
            <a:r>
              <a:rPr lang="en-US" dirty="0" err="1" smtClean="0">
                <a:latin typeface="Comic Sans MS" pitchFamily="66" charset="0"/>
              </a:rPr>
              <a:t>Sebuah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kawat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lurus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panjang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dialiri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arus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listrik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sebesar</a:t>
            </a:r>
            <a:r>
              <a:rPr lang="en-US" dirty="0" smtClean="0">
                <a:latin typeface="Comic Sans MS" pitchFamily="66" charset="0"/>
              </a:rPr>
              <a:t> 40 A. </a:t>
            </a:r>
            <a:r>
              <a:rPr lang="en-US" dirty="0" err="1" smtClean="0">
                <a:latin typeface="Comic Sans MS" pitchFamily="66" charset="0"/>
              </a:rPr>
              <a:t>besarnya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induksi</a:t>
            </a:r>
            <a:r>
              <a:rPr lang="en-US" dirty="0" smtClean="0">
                <a:latin typeface="Comic Sans MS" pitchFamily="66" charset="0"/>
              </a:rPr>
              <a:t> magnet </a:t>
            </a:r>
            <a:r>
              <a:rPr lang="en-US" dirty="0" err="1" smtClean="0">
                <a:latin typeface="Comic Sans MS" pitchFamily="66" charset="0"/>
              </a:rPr>
              <a:t>pada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sebuah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titik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jaraknya</a:t>
            </a:r>
            <a:r>
              <a:rPr lang="en-US" dirty="0" smtClean="0">
                <a:latin typeface="Comic Sans MS" pitchFamily="66" charset="0"/>
              </a:rPr>
              <a:t> 10 cm </a:t>
            </a:r>
            <a:r>
              <a:rPr lang="en-US" dirty="0" err="1" smtClean="0">
                <a:latin typeface="Comic Sans MS" pitchFamily="66" charset="0"/>
              </a:rPr>
              <a:t>dari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pusat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kawat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tersebut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adalah</a:t>
            </a:r>
            <a:r>
              <a:rPr lang="en-US" dirty="0" smtClean="0">
                <a:latin typeface="Comic Sans MS" pitchFamily="66" charset="0"/>
              </a:rPr>
              <a:t> ….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3" name="Picture 13" descr="C:\Documents and Settings\User\My Documents\gamb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400" y="142852"/>
            <a:ext cx="8182206" cy="6296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Hukum ampere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sz="2400" dirty="0" smtClean="0"/>
              <a:t>Arus listrik adalah banyaknya </a:t>
            </a:r>
            <a:r>
              <a:rPr lang="id-ID" sz="2400" u="sng" dirty="0" smtClean="0">
                <a:hlinkClick r:id="rId2" tooltip="Muatan listrik"/>
              </a:rPr>
              <a:t>muatan listrik</a:t>
            </a:r>
            <a:endParaRPr lang="id-ID" sz="2400" u="sng" dirty="0" smtClean="0"/>
          </a:p>
          <a:p>
            <a:pPr>
              <a:buNone/>
            </a:pPr>
            <a:r>
              <a:rPr lang="id-ID" sz="2400" dirty="0" smtClean="0"/>
              <a:t>yang disebabkan dari pergerakan elektron</a:t>
            </a:r>
          </a:p>
          <a:p>
            <a:pPr>
              <a:buNone/>
            </a:pPr>
            <a:r>
              <a:rPr lang="id-ID" sz="2400" dirty="0" smtClean="0"/>
              <a:t>elektron, mengalir melalui suatu titik dalam</a:t>
            </a:r>
          </a:p>
          <a:p>
            <a:pPr>
              <a:buNone/>
            </a:pPr>
            <a:r>
              <a:rPr lang="id-ID" sz="2400" dirty="0" smtClean="0">
                <a:hlinkClick r:id="rId3" tooltip="Sirkuit listrik"/>
              </a:rPr>
              <a:t>sirkuit listrik</a:t>
            </a:r>
            <a:r>
              <a:rPr lang="id-ID" sz="2400" dirty="0" smtClean="0"/>
              <a:t> tiap satuan waktu.</a:t>
            </a:r>
          </a:p>
          <a:p>
            <a:pPr>
              <a:buNone/>
            </a:pPr>
            <a:r>
              <a:rPr lang="id-ID" sz="2400" dirty="0" smtClean="0"/>
              <a:t>Untuk arus yang konstan, besar arus dalam Ampere dapat</a:t>
            </a:r>
          </a:p>
          <a:p>
            <a:pPr>
              <a:buNone/>
            </a:pPr>
            <a:r>
              <a:rPr lang="id-ID" sz="2400" dirty="0" smtClean="0"/>
              <a:t>diperoleh dengan persamaan:</a:t>
            </a:r>
          </a:p>
          <a:p>
            <a:pPr>
              <a:buNone/>
            </a:pPr>
            <a:r>
              <a:rPr lang="id-ID" sz="2400" dirty="0" smtClean="0"/>
              <a:t>I = Q/t</a:t>
            </a:r>
          </a:p>
          <a:p>
            <a:pPr>
              <a:buNone/>
            </a:pPr>
            <a:r>
              <a:rPr lang="id-ID" sz="2400" dirty="0" smtClean="0"/>
              <a:t>di mana adalah arus listrik, adalah </a:t>
            </a:r>
            <a:r>
              <a:rPr lang="id-ID" sz="2400" dirty="0" smtClean="0">
                <a:hlinkClick r:id="rId2" tooltip="Muatan listrik"/>
              </a:rPr>
              <a:t>muatan listrik</a:t>
            </a:r>
            <a:r>
              <a:rPr lang="id-ID" sz="2400" dirty="0" smtClean="0"/>
              <a:t>, dan adalah </a:t>
            </a:r>
          </a:p>
          <a:p>
            <a:pPr>
              <a:buNone/>
            </a:pPr>
            <a:r>
              <a:rPr lang="id-ID" sz="2400" dirty="0" smtClean="0"/>
              <a:t>(</a:t>
            </a:r>
            <a:r>
              <a:rPr lang="id-ID" sz="2400" i="1" dirty="0" smtClean="0"/>
              <a:t>time</a:t>
            </a:r>
            <a:r>
              <a:rPr lang="id-ID" sz="2400" dirty="0" smtClean="0"/>
              <a:t>).</a:t>
            </a:r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Hukum ampere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Arus adalah muatan listrik</a:t>
            </a:r>
          </a:p>
          <a:p>
            <a:r>
              <a:rPr lang="id-ID" dirty="0" smtClean="0"/>
              <a:t>Muatan listrik dalam arus dibawa oleh partikel-partikel yang disebut elektron yang mengelilingi inti atom</a:t>
            </a:r>
          </a:p>
          <a:p>
            <a:r>
              <a:rPr lang="id-ID" dirty="0" smtClean="0"/>
              <a:t>Elektron berger dari satu atom ke atom lainnya</a:t>
            </a:r>
          </a:p>
          <a:p>
            <a:r>
              <a:rPr lang="id-ID" smtClean="0"/>
              <a:t>Arus listrik diukur dalam satuan yang disebut ampere (amp)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E2C4B65A-04FC-4B2C-B038-0C36598D76D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8913"/>
            <a:ext cx="8745537" cy="6408737"/>
          </a:xfrm>
        </p:spPr>
        <p:txBody>
          <a:bodyPr/>
          <a:lstStyle/>
          <a:p>
            <a:pPr marL="812800" indent="-812800" algn="just"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tx2"/>
                </a:solidFill>
                <a:latin typeface="Comic Sans MS" pitchFamily="66" charset="0"/>
              </a:rPr>
              <a:t>	</a:t>
            </a:r>
            <a:r>
              <a:rPr lang="en-US" sz="2800" b="1" dirty="0" err="1">
                <a:solidFill>
                  <a:schemeClr val="tx2"/>
                </a:solidFill>
                <a:latin typeface="Comic Sans MS" pitchFamily="66" charset="0"/>
              </a:rPr>
              <a:t>Hukum</a:t>
            </a:r>
            <a:r>
              <a:rPr lang="en-US" sz="2800" b="1" dirty="0">
                <a:solidFill>
                  <a:schemeClr val="tx2"/>
                </a:solidFill>
                <a:latin typeface="Comic Sans MS" pitchFamily="66" charset="0"/>
              </a:rPr>
              <a:t> Ampere</a:t>
            </a:r>
          </a:p>
          <a:p>
            <a:pPr marL="812800" indent="-812800" algn="just"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Comic Sans MS" pitchFamily="66" charset="0"/>
              </a:rPr>
              <a:t>			</a:t>
            </a:r>
            <a:r>
              <a:rPr lang="en-US" sz="2800" dirty="0" err="1">
                <a:latin typeface="Comic Sans MS" pitchFamily="66" charset="0"/>
              </a:rPr>
              <a:t>Hubungan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antara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arus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rgbClr val="0000FF"/>
                </a:solidFill>
                <a:latin typeface="Comic Sans MS" pitchFamily="66" charset="0"/>
              </a:rPr>
              <a:t>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medan</a:t>
            </a:r>
            <a:r>
              <a:rPr lang="en-US" sz="2800" dirty="0">
                <a:solidFill>
                  <a:schemeClr val="hlink"/>
                </a:solidFill>
                <a:latin typeface="Comic Sans MS" pitchFamily="66" charset="0"/>
              </a:rPr>
              <a:t> magnet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i="1" dirty="0">
                <a:solidFill>
                  <a:srgbClr val="0000FF"/>
                </a:solidFill>
                <a:latin typeface="Comic Sans MS" pitchFamily="66" charset="0"/>
              </a:rPr>
              <a:t>B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dapat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didefinisikan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sebagai</a:t>
            </a:r>
            <a:r>
              <a:rPr lang="en-US" sz="2800" dirty="0">
                <a:latin typeface="Comic Sans MS" pitchFamily="66" charset="0"/>
              </a:rPr>
              <a:t> :</a:t>
            </a:r>
          </a:p>
          <a:p>
            <a:pPr marL="812800" indent="-812800" algn="just">
              <a:lnSpc>
                <a:spcPct val="90000"/>
              </a:lnSpc>
              <a:buFontTx/>
              <a:buNone/>
            </a:pPr>
            <a:endParaRPr lang="en-US" sz="2800" dirty="0">
              <a:latin typeface="Comic Sans MS" pitchFamily="66" charset="0"/>
            </a:endParaRPr>
          </a:p>
          <a:p>
            <a:pPr marL="812800" indent="-812800" algn="just">
              <a:lnSpc>
                <a:spcPct val="90000"/>
              </a:lnSpc>
              <a:buFontTx/>
              <a:buNone/>
            </a:pPr>
            <a:r>
              <a:rPr lang="en-US" sz="2800" dirty="0">
                <a:latin typeface="Comic Sans MS" pitchFamily="66" charset="0"/>
              </a:rPr>
              <a:t>	</a:t>
            </a:r>
          </a:p>
          <a:p>
            <a:pPr marL="812800" indent="-812800" algn="just">
              <a:lnSpc>
                <a:spcPct val="90000"/>
              </a:lnSpc>
              <a:buFontTx/>
              <a:buNone/>
            </a:pPr>
            <a:r>
              <a:rPr lang="en-US" sz="2800" dirty="0">
                <a:latin typeface="Comic Sans MS" pitchFamily="66" charset="0"/>
              </a:rPr>
              <a:t>	Yang </a:t>
            </a:r>
            <a:r>
              <a:rPr lang="en-US" sz="2800" dirty="0" err="1">
                <a:latin typeface="Comic Sans MS" pitchFamily="66" charset="0"/>
              </a:rPr>
              <a:t>dikenal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sebagai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i="1" dirty="0" err="1">
                <a:solidFill>
                  <a:schemeClr val="hlink"/>
                </a:solidFill>
                <a:latin typeface="Comic Sans MS" pitchFamily="66" charset="0"/>
              </a:rPr>
              <a:t>hukum</a:t>
            </a:r>
            <a:r>
              <a:rPr lang="en-US" sz="2800" i="1" dirty="0">
                <a:solidFill>
                  <a:schemeClr val="hlink"/>
                </a:solidFill>
                <a:latin typeface="Comic Sans MS" pitchFamily="66" charset="0"/>
              </a:rPr>
              <a:t> Ampere</a:t>
            </a:r>
            <a:r>
              <a:rPr lang="en-US" sz="2800" dirty="0">
                <a:latin typeface="Comic Sans MS" pitchFamily="66" charset="0"/>
              </a:rPr>
              <a:t>.</a:t>
            </a:r>
          </a:p>
          <a:p>
            <a:pPr marL="812800" indent="-812800" algn="just">
              <a:lnSpc>
                <a:spcPct val="90000"/>
              </a:lnSpc>
              <a:buFontTx/>
              <a:buNone/>
            </a:pPr>
            <a:r>
              <a:rPr lang="en-US" sz="2800" dirty="0">
                <a:latin typeface="Comic Sans MS" pitchFamily="66" charset="0"/>
              </a:rPr>
              <a:t>	</a:t>
            </a:r>
          </a:p>
          <a:p>
            <a:pPr marL="812800" indent="-812800" algn="just">
              <a:lnSpc>
                <a:spcPct val="90000"/>
              </a:lnSpc>
              <a:buFontTx/>
              <a:buNone/>
            </a:pPr>
            <a:r>
              <a:rPr lang="en-US" sz="2800" dirty="0" err="1">
                <a:latin typeface="Comic Sans MS" pitchFamily="66" charset="0"/>
              </a:rPr>
              <a:t>Dengan</a:t>
            </a:r>
            <a:r>
              <a:rPr lang="en-US" sz="2800" dirty="0">
                <a:latin typeface="Comic Sans MS" pitchFamily="66" charset="0"/>
              </a:rPr>
              <a:t>  	    </a:t>
            </a:r>
            <a:r>
              <a:rPr lang="en-US" sz="2800" dirty="0" err="1">
                <a:latin typeface="Comic Sans MS" pitchFamily="66" charset="0"/>
              </a:rPr>
              <a:t>adalah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keliling</a:t>
            </a:r>
            <a:r>
              <a:rPr lang="en-US" sz="2800" dirty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Comic Sans MS" pitchFamily="66" charset="0"/>
              </a:rPr>
              <a:t>lingkaran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maka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persamaan</a:t>
            </a:r>
            <a:r>
              <a:rPr lang="en-US" sz="2800" dirty="0">
                <a:latin typeface="Comic Sans MS" pitchFamily="66" charset="0"/>
              </a:rPr>
              <a:t> (9.1) </a:t>
            </a:r>
            <a:r>
              <a:rPr lang="en-US" sz="2800" dirty="0" err="1">
                <a:latin typeface="Comic Sans MS" pitchFamily="66" charset="0"/>
              </a:rPr>
              <a:t>dapat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ditulis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menjadi</a:t>
            </a:r>
            <a:r>
              <a:rPr lang="en-US" sz="2800" dirty="0">
                <a:latin typeface="Comic Sans MS" pitchFamily="66" charset="0"/>
              </a:rPr>
              <a:t> :</a:t>
            </a:r>
          </a:p>
          <a:p>
            <a:pPr marL="812800" indent="-812800" algn="just">
              <a:lnSpc>
                <a:spcPct val="90000"/>
              </a:lnSpc>
              <a:buFontTx/>
              <a:buNone/>
            </a:pPr>
            <a:r>
              <a:rPr lang="en-US" sz="2800" dirty="0">
                <a:latin typeface="Comic Sans MS" pitchFamily="66" charset="0"/>
              </a:rPr>
              <a:t>	</a:t>
            </a:r>
          </a:p>
          <a:p>
            <a:pPr marL="812800" indent="-812800" algn="just">
              <a:lnSpc>
                <a:spcPct val="90000"/>
              </a:lnSpc>
              <a:buFontTx/>
              <a:buNone/>
            </a:pPr>
            <a:r>
              <a:rPr lang="en-US" sz="2800" dirty="0">
                <a:latin typeface="Comic Sans MS" pitchFamily="66" charset="0"/>
              </a:rPr>
              <a:t>	</a:t>
            </a:r>
          </a:p>
          <a:p>
            <a:pPr marL="812800" indent="-812800" algn="just">
              <a:lnSpc>
                <a:spcPct val="90000"/>
              </a:lnSpc>
              <a:buFontTx/>
              <a:buNone/>
            </a:pPr>
            <a:endParaRPr lang="en-US" sz="2800" b="1" dirty="0">
              <a:latin typeface="Comic Sans MS" pitchFamily="66" charset="0"/>
            </a:endParaRPr>
          </a:p>
          <a:p>
            <a:pPr marL="812800" indent="-812800" algn="just">
              <a:lnSpc>
                <a:spcPct val="90000"/>
              </a:lnSpc>
              <a:buFontTx/>
              <a:buNone/>
            </a:pPr>
            <a:r>
              <a:rPr lang="en-US" sz="2800" dirty="0">
                <a:latin typeface="Comic Sans MS" pitchFamily="66" charset="0"/>
              </a:rPr>
              <a:t>	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538413" y="1628775"/>
          <a:ext cx="45910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3" imgW="1625400" imgH="279360" progId="Equation.3">
                  <p:embed/>
                </p:oleObj>
              </mc:Choice>
              <mc:Fallback>
                <p:oleObj name="Equation" r:id="rId3" imgW="162540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1628775"/>
                        <a:ext cx="4591050" cy="7905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339975" y="4365625"/>
          <a:ext cx="4824413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5" imgW="1612800" imgH="634680" progId="Equation.3">
                  <p:embed/>
                </p:oleObj>
              </mc:Choice>
              <mc:Fallback>
                <p:oleObj name="Equation" r:id="rId5" imgW="1612800" imgH="634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365625"/>
                        <a:ext cx="4824413" cy="19018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547813" y="3213100"/>
          <a:ext cx="6794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7" imgW="266400" imgH="279360" progId="Equation.3">
                  <p:embed/>
                </p:oleObj>
              </mc:Choice>
              <mc:Fallback>
                <p:oleObj name="Equation" r:id="rId7" imgW="26640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213100"/>
                        <a:ext cx="679450" cy="7112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TRANSFORMATOR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suatu peralatan listrik yang digunakan untuk mengubah besaran tegangan arus listrik bolak-balik (AC</a:t>
            </a:r>
            <a:r>
              <a:rPr lang="id-ID" dirty="0" smtClean="0"/>
              <a:t>),</a:t>
            </a:r>
          </a:p>
          <a:p>
            <a:r>
              <a:rPr lang="id-ID" dirty="0"/>
              <a:t>terdiri atas sebuah inti, yang terbuat dari besi berlapis dan dua buah kumparan (lilitan kawat), yaitu kumparan primer dan kumparan sekunder.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TRANSFORMATOR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untuk menentukan jumlah lilitan primer dan sekunder agar dapat dihasilkan keluaran dengan tegangan rendah dan arus besar. Rumus yang digunakan adalah :</a:t>
            </a:r>
          </a:p>
          <a:p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4" name="Picture 3" descr="http://cnt121.files.wordpress.com/2010/02/trafo2.png?w=175&amp;h=7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929066"/>
            <a:ext cx="321471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Efisiensi Transformator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perbandingan antara daya listrik </a:t>
            </a:r>
            <a:r>
              <a:rPr lang="id-ID" dirty="0" smtClean="0"/>
              <a:t>keluaran</a:t>
            </a:r>
          </a:p>
          <a:p>
            <a:pPr>
              <a:buNone/>
            </a:pPr>
            <a:r>
              <a:rPr lang="id-ID" dirty="0" smtClean="0"/>
              <a:t>dengan </a:t>
            </a:r>
            <a:r>
              <a:rPr lang="id-ID" dirty="0"/>
              <a:t>daya listrik yang masuk </a:t>
            </a:r>
            <a:r>
              <a:rPr lang="id-ID" dirty="0" smtClean="0"/>
              <a:t>pada</a:t>
            </a:r>
          </a:p>
          <a:p>
            <a:pPr>
              <a:buNone/>
            </a:pPr>
            <a:r>
              <a:rPr lang="id-ID" dirty="0" smtClean="0"/>
              <a:t>transformator.</a:t>
            </a:r>
          </a:p>
          <a:p>
            <a:pPr>
              <a:buNone/>
            </a:pPr>
            <a:endParaRPr lang="id-ID" dirty="0"/>
          </a:p>
        </p:txBody>
      </p:sp>
      <p:pic>
        <p:nvPicPr>
          <p:cNvPr id="4" name="Picture 3" descr="http://cnt121.files.wordpress.com/2010/02/trafo8.png?w=300&amp;h=4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429000"/>
            <a:ext cx="4357718" cy="161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Transformator Ideal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Tidak </a:t>
            </a:r>
            <a:r>
              <a:rPr lang="id-ID" dirty="0"/>
              <a:t>ada energi yang diubah menjadi </a:t>
            </a:r>
            <a:r>
              <a:rPr lang="id-ID" dirty="0" smtClean="0"/>
              <a:t>bentuk</a:t>
            </a:r>
          </a:p>
          <a:p>
            <a:pPr>
              <a:buNone/>
            </a:pPr>
            <a:r>
              <a:rPr lang="id-ID" dirty="0" smtClean="0"/>
              <a:t>energi </a:t>
            </a:r>
            <a:r>
              <a:rPr lang="id-ID" dirty="0"/>
              <a:t>lain di dalam transformator 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4" name="Picture 3" descr="http://cnt121.files.wordpress.com/2010/02/trafo7.png?w=300&amp;h=207"/>
          <p:cNvPicPr/>
          <p:nvPr/>
        </p:nvPicPr>
        <p:blipFill>
          <a:blip r:embed="rId2"/>
          <a:srcRect r="68595" b="33226"/>
          <a:stretch>
            <a:fillRect/>
          </a:stretch>
        </p:blipFill>
        <p:spPr bwMode="auto">
          <a:xfrm>
            <a:off x="1785918" y="3000372"/>
            <a:ext cx="264320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Soal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id-ID" sz="1800" dirty="0" smtClean="0"/>
              <a:t>Untuk </a:t>
            </a:r>
            <a:r>
              <a:rPr lang="id-ID" sz="1800" dirty="0"/>
              <a:t>menyalakan lampu 10 volt dengan tegangan listrik dari PLN 220 </a:t>
            </a:r>
            <a:r>
              <a:rPr lang="id-ID" sz="1800" dirty="0" smtClean="0"/>
              <a:t>volt</a:t>
            </a:r>
          </a:p>
          <a:p>
            <a:pPr>
              <a:buNone/>
            </a:pPr>
            <a:r>
              <a:rPr lang="id-ID" sz="1800" dirty="0" smtClean="0"/>
              <a:t>digunakan </a:t>
            </a:r>
            <a:r>
              <a:rPr lang="id-ID" sz="1800" dirty="0"/>
              <a:t>transformator step down. Jika jumlah lilitan primer transformator </a:t>
            </a:r>
            <a:r>
              <a:rPr lang="id-ID" sz="1800" dirty="0" smtClean="0"/>
              <a:t>1.100</a:t>
            </a:r>
          </a:p>
          <a:p>
            <a:pPr>
              <a:buNone/>
            </a:pPr>
            <a:r>
              <a:rPr lang="id-ID" sz="1800" dirty="0" smtClean="0"/>
              <a:t>lilitan</a:t>
            </a:r>
            <a:r>
              <a:rPr lang="id-ID" sz="1800" dirty="0"/>
              <a:t>, berapakah jumlah lilitan pada kumparan sekundernya </a:t>
            </a:r>
            <a:r>
              <a:rPr lang="id-ID" sz="1800" dirty="0" smtClean="0"/>
              <a:t>?</a:t>
            </a:r>
          </a:p>
          <a:p>
            <a:pPr>
              <a:buNone/>
            </a:pPr>
            <a:r>
              <a:rPr lang="id-ID" sz="1800" dirty="0" smtClean="0"/>
              <a:t>2. </a:t>
            </a:r>
            <a:r>
              <a:rPr lang="id-ID" sz="1800" dirty="0"/>
              <a:t>Sebuah transformator mempunyai efisiensi 80%. Jika lilitan primer </a:t>
            </a:r>
            <a:r>
              <a:rPr lang="id-ID" sz="1800" dirty="0" smtClean="0"/>
              <a:t>dihubungkan</a:t>
            </a:r>
          </a:p>
          <a:p>
            <a:pPr>
              <a:buNone/>
            </a:pPr>
            <a:r>
              <a:rPr lang="id-ID" sz="1800" dirty="0" smtClean="0"/>
              <a:t>dengan </a:t>
            </a:r>
            <a:r>
              <a:rPr lang="id-ID" sz="1800" dirty="0"/>
              <a:t>tegangan 200 V dan mengalir kuat arus listrik 5 </a:t>
            </a:r>
            <a:r>
              <a:rPr lang="id-ID" sz="1800" dirty="0" smtClean="0"/>
              <a:t>A,</a:t>
            </a:r>
          </a:p>
          <a:p>
            <a:pPr>
              <a:buNone/>
            </a:pPr>
            <a:r>
              <a:rPr lang="id-ID" sz="1800" dirty="0" smtClean="0"/>
              <a:t>Tentukan:</a:t>
            </a:r>
          </a:p>
          <a:p>
            <a:pPr>
              <a:buAutoNum type="alphaLcPeriod"/>
            </a:pPr>
            <a:r>
              <a:rPr lang="id-ID" sz="1800" dirty="0" smtClean="0"/>
              <a:t>daya primer,</a:t>
            </a:r>
          </a:p>
          <a:p>
            <a:pPr>
              <a:buAutoNum type="alphaLcPeriod"/>
            </a:pPr>
            <a:r>
              <a:rPr lang="id-ID" sz="1800" dirty="0" smtClean="0"/>
              <a:t>daya </a:t>
            </a:r>
            <a:r>
              <a:rPr lang="id-ID" sz="1800" dirty="0"/>
              <a:t>sekunder</a:t>
            </a:r>
          </a:p>
          <a:p>
            <a:pPr>
              <a:buNone/>
            </a:pPr>
            <a:r>
              <a:rPr lang="id-ID" sz="1800" dirty="0" smtClean="0"/>
              <a:t>3. Sebuah trafo memiliki perbandingan lilitan 10 : 2 dihubungkan ke sumber listrik</a:t>
            </a:r>
          </a:p>
          <a:p>
            <a:pPr>
              <a:buNone/>
            </a:pPr>
            <a:r>
              <a:rPr lang="id-ID" sz="1800" dirty="0" smtClean="0"/>
              <a:t>100V untuk menyalakan sebuah lampu 25 W. Hitunglah tegangan listrik yang diserap</a:t>
            </a:r>
          </a:p>
          <a:p>
            <a:pPr>
              <a:buNone/>
            </a:pPr>
            <a:r>
              <a:rPr lang="id-ID" sz="1800" dirty="0" smtClean="0"/>
              <a:t>oleh lampu dan kuat arus yang masuk kedalam trafo</a:t>
            </a:r>
          </a:p>
          <a:p>
            <a:pPr>
              <a:buNone/>
            </a:pPr>
            <a:endParaRPr lang="id-ID" sz="18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389</TotalTime>
  <Words>329</Words>
  <Application>Microsoft Office PowerPoint</Application>
  <PresentationFormat>On-screen Show (4:3)</PresentationFormat>
  <Paragraphs>56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Hukum Ampere dan Transformator</vt:lpstr>
      <vt:lpstr>Hukum ampere</vt:lpstr>
      <vt:lpstr>Hukum ampere</vt:lpstr>
      <vt:lpstr>PowerPoint Presentation</vt:lpstr>
      <vt:lpstr>TRANSFORMATOR </vt:lpstr>
      <vt:lpstr>TRANSFORMATOR </vt:lpstr>
      <vt:lpstr>Efisiensi Transformator</vt:lpstr>
      <vt:lpstr>Transformator Ideal </vt:lpstr>
      <vt:lpstr>Contoh Soal</vt:lpstr>
      <vt:lpstr>Contoh soal</vt:lpstr>
      <vt:lpstr>PowerPoint Presentation</vt:lpstr>
    </vt:vector>
  </TitlesOfParts>
  <Company>PLK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AMPERE</dc:title>
  <dc:creator>Admin</dc:creator>
  <cp:lastModifiedBy>May</cp:lastModifiedBy>
  <cp:revision>45</cp:revision>
  <dcterms:created xsi:type="dcterms:W3CDTF">2009-09-23T04:14:48Z</dcterms:created>
  <dcterms:modified xsi:type="dcterms:W3CDTF">2015-02-21T04:32:42Z</dcterms:modified>
</cp:coreProperties>
</file>