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65" r:id="rId2"/>
    <p:sldId id="335" r:id="rId3"/>
    <p:sldId id="380" r:id="rId4"/>
    <p:sldId id="366" r:id="rId5"/>
    <p:sldId id="367" r:id="rId6"/>
    <p:sldId id="369" r:id="rId7"/>
    <p:sldId id="379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77" r:id="rId16"/>
    <p:sldId id="37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13" autoAdjust="0"/>
    <p:restoredTop sz="93191" autoAdjust="0"/>
  </p:normalViewPr>
  <p:slideViewPr>
    <p:cSldViewPr>
      <p:cViewPr>
        <p:scale>
          <a:sx n="60" d="100"/>
          <a:sy n="60" d="100"/>
        </p:scale>
        <p:origin x="-1680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E5C844-193A-4E0B-B95D-BDD6CAFABE41}" type="datetimeFigureOut">
              <a:rPr lang="id-ID"/>
              <a:pPr>
                <a:defRPr/>
              </a:pPr>
              <a:t>04/03/2018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26AFB67-E9C2-4BA3-8BF1-B7A6D992293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1C9BFC-1572-4227-B2B7-29862CC41889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E5D53C-C190-44C0-A16B-6A3119A373E7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9FB7EF8-8763-4AB4-8A8E-830980031CA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9E602A-57E0-4135-B203-DA820A561045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177C5F-D272-4910-BBFA-207B2282E314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4C5D2-6A5B-48FC-8279-31E1BF54365E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6773-0DCC-4F57-87A7-53E518E3AE04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FC915-EB82-472D-8872-853AAA8D7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2774-BA0A-4DFC-BCE5-3A5DE692DA81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B57E-EDA8-4D72-ACE3-1B3929DDB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C79-0157-43B5-9AE4-60E86C166EE6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B1FF2-5A4C-4471-9C0B-0D91D3A13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1C8D9-7851-48C4-82C7-C05982584DAC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BB00F-B298-473F-A280-34E070626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0D94-6AD1-4972-8F4B-6AA86333CA38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A9A1B-577E-413B-BD4C-BAA953500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98980-B226-4377-A451-0D9AC56B0126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48298-CF5D-40F5-8159-EA452C70B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CA62-FCC4-41B7-A858-28BBB464AE09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704A-1FE3-4792-A121-141E16F06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94769-F2E6-467E-ABCE-C7D893066374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9956-F46F-4D9C-9547-31FD63E00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39C2-B0A8-46C3-808A-F1A2AD208A1B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41D1-BCBB-441D-A54A-20ED1757F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82628-7E50-40DD-BED7-1C376B5B382A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7467F-8F81-46AB-8AEA-A47E772DC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7FC03-EA8B-4D29-AED4-AEFB91F86E6C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6FDEB-6308-4641-8A02-CD5A68A0D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71FE92-8B86-4497-AD0C-20893246CDFD}" type="datetime1">
              <a:rPr lang="en-US"/>
              <a:pPr>
                <a:defRPr/>
              </a:pPr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DE9D4D2-320D-4501-B946-44CCD7787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png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4.png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5.png"/><Relationship Id="rId5" Type="http://schemas.openxmlformats.org/officeDocument/2006/relationships/oleObject" Target="../embeddings/oleObject36.bin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37.bin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Pendahuluan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:</a:t>
            </a:r>
          </a:p>
          <a:p>
            <a:r>
              <a:rPr lang="en-US" sz="2400" dirty="0" err="1" smtClean="0"/>
              <a:t>Matriks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bilangan-bilangan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empat</a:t>
            </a:r>
            <a:r>
              <a:rPr lang="en-US" sz="2400" dirty="0" smtClean="0"/>
              <a:t> </a:t>
            </a:r>
            <a:r>
              <a:rPr lang="en-US" sz="2400" dirty="0" err="1" smtClean="0"/>
              <a:t>persegi</a:t>
            </a:r>
            <a:r>
              <a:rPr lang="en-US" sz="2400" dirty="0" smtClean="0"/>
              <a:t>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(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endParaRPr lang="en-US" sz="2400" dirty="0" smtClean="0"/>
          </a:p>
          <a:p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huruf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I, A </a:t>
            </a:r>
            <a:r>
              <a:rPr lang="en-US" sz="2400" dirty="0" err="1" smtClean="0"/>
              <a:t>dll</a:t>
            </a:r>
            <a:endParaRPr lang="en-US" sz="2400" dirty="0" smtClean="0"/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                                                              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– 1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			                                    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-2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            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– 1</a:t>
            </a:r>
          </a:p>
          <a:p>
            <a:endParaRPr lang="en-US" sz="24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14400" y="4114800"/>
          <a:ext cx="2514600" cy="1371600"/>
        </p:xfrm>
        <a:graphic>
          <a:graphicData uri="http://schemas.openxmlformats.org/presentationml/2006/ole">
            <p:oleObj spid="_x0000_s1026" name="Equation" r:id="rId5" imgW="723600" imgH="457200" progId="Equation.DSMT4">
              <p:embed/>
            </p:oleObj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3200400" y="4419600"/>
            <a:ext cx="15240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4200" y="5105400"/>
            <a:ext cx="15240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1905000" y="5562600"/>
            <a:ext cx="611188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Skalar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skalar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konstanta</a:t>
            </a:r>
            <a:r>
              <a:rPr lang="en-US" sz="2400" dirty="0" smtClean="0"/>
              <a:t> k,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k ≠ 1 </a:t>
            </a:r>
            <a:r>
              <a:rPr lang="en-US" sz="2400" dirty="0" err="1" smtClean="0"/>
              <a:t>dan</a:t>
            </a:r>
            <a:r>
              <a:rPr lang="en-US" sz="2400" dirty="0" smtClean="0"/>
              <a:t> k≠ 0.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143000" y="4648200"/>
          <a:ext cx="1689100" cy="1066800"/>
        </p:xfrm>
        <a:graphic>
          <a:graphicData uri="http://schemas.openxmlformats.org/presentationml/2006/ole">
            <p:oleObj spid="_x0000_s8194" name="Equation" r:id="rId5" imgW="723600" imgH="457200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3330575" y="4343400"/>
          <a:ext cx="2041525" cy="1524000"/>
        </p:xfrm>
        <a:graphic>
          <a:graphicData uri="http://schemas.openxmlformats.org/presentationml/2006/ole">
            <p:oleObj spid="_x0000_s8195" name="Equation" r:id="rId6" imgW="952200" imgH="711000" progId="Equation.DSMT4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5995988" y="3733800"/>
          <a:ext cx="2503487" cy="1943100"/>
        </p:xfrm>
        <a:graphic>
          <a:graphicData uri="http://schemas.openxmlformats.org/presentationml/2006/ole">
            <p:oleObj spid="_x0000_s8196" name="Equation" r:id="rId7" imgW="147312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Segitiga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Atas</a:t>
            </a:r>
            <a:r>
              <a:rPr lang="en-US" sz="3200" dirty="0" smtClean="0">
                <a:latin typeface="Arial" charset="0"/>
                <a:cs typeface="Arial" charset="0"/>
              </a:rPr>
              <a:t> (Upper Triangular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segitiga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bujursangkar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nol.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128713" y="4648200"/>
          <a:ext cx="1717675" cy="1066800"/>
        </p:xfrm>
        <a:graphic>
          <a:graphicData uri="http://schemas.openxmlformats.org/presentationml/2006/ole">
            <p:oleObj spid="_x0000_s9218" name="Equation" r:id="rId5" imgW="736560" imgH="457200" progId="Equation.DSMT4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3330575" y="4343400"/>
          <a:ext cx="2041525" cy="1524000"/>
        </p:xfrm>
        <a:graphic>
          <a:graphicData uri="http://schemas.openxmlformats.org/presentationml/2006/ole">
            <p:oleObj spid="_x0000_s9219" name="Equation" r:id="rId6" imgW="952200" imgH="711000" progId="Equation.DSMT4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975350" y="3733800"/>
          <a:ext cx="2546350" cy="1943100"/>
        </p:xfrm>
        <a:graphic>
          <a:graphicData uri="http://schemas.openxmlformats.org/presentationml/2006/ole">
            <p:oleObj spid="_x0000_s9220" name="Equation" r:id="rId7" imgW="149832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Segitiga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Atas</a:t>
            </a:r>
            <a:r>
              <a:rPr lang="en-US" sz="3200" dirty="0" smtClean="0">
                <a:latin typeface="Arial" charset="0"/>
                <a:cs typeface="Arial" charset="0"/>
              </a:rPr>
              <a:t> (Lower Triangular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/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segitiga</a:t>
            </a:r>
            <a:r>
              <a:rPr lang="en-US" sz="2400" dirty="0" smtClean="0"/>
              <a:t> </a:t>
            </a:r>
            <a:r>
              <a:rPr lang="en-US" sz="2400" dirty="0" err="1" smtClean="0"/>
              <a:t>bawah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bujursangkar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nol. </a:t>
            </a:r>
          </a:p>
          <a:p>
            <a:pPr lvl="0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143000" y="4648200"/>
          <a:ext cx="1687513" cy="1066800"/>
        </p:xfrm>
        <a:graphic>
          <a:graphicData uri="http://schemas.openxmlformats.org/presentationml/2006/ole">
            <p:oleObj spid="_x0000_s10242" name="Equation" r:id="rId5" imgW="723600" imgH="457200" progId="Equation.DSMT4">
              <p:embed/>
            </p:oleObj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3330575" y="4343400"/>
          <a:ext cx="2041525" cy="1524000"/>
        </p:xfrm>
        <a:graphic>
          <a:graphicData uri="http://schemas.openxmlformats.org/presentationml/2006/ole">
            <p:oleObj spid="_x0000_s10245" name="Equation" r:id="rId6" imgW="952200" imgH="711000" progId="Equation.DSMT4">
              <p:embed/>
            </p:oleObj>
          </a:graphicData>
        </a:graphic>
      </p:graphicFrame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5995988" y="3733800"/>
          <a:ext cx="2503487" cy="1943100"/>
        </p:xfrm>
        <a:graphic>
          <a:graphicData uri="http://schemas.openxmlformats.org/presentationml/2006/ole">
            <p:oleObj spid="_x0000_s10246" name="Equation" r:id="rId7" imgW="147312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Transpose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400" dirty="0" err="1" smtClean="0"/>
              <a:t>Matriks</a:t>
            </a:r>
            <a:r>
              <a:rPr lang="en-US" sz="2400" dirty="0" smtClean="0"/>
              <a:t> transpose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sutu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merubah</a:t>
            </a:r>
            <a:r>
              <a:rPr lang="en-US" sz="2400" dirty="0" smtClean="0"/>
              <a:t> </a:t>
            </a:r>
            <a:r>
              <a:rPr lang="en-US" sz="2400" dirty="0" err="1" smtClean="0"/>
              <a:t>tempat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.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transpose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 </a:t>
            </a:r>
            <a:r>
              <a:rPr lang="en-US" sz="2400" dirty="0" err="1" smtClean="0"/>
              <a:t>yaitu</a:t>
            </a:r>
            <a:r>
              <a:rPr lang="en-US" sz="2400" dirty="0" smtClean="0"/>
              <a:t>  </a:t>
            </a:r>
          </a:p>
          <a:p>
            <a:pPr algn="just"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819400" y="2743200"/>
          <a:ext cx="453390" cy="400050"/>
        </p:xfrm>
        <a:graphic>
          <a:graphicData uri="http://schemas.openxmlformats.org/presentationml/2006/ole">
            <p:oleObj spid="_x0000_s11266" name="Equation" r:id="rId5" imgW="215640" imgH="190440" progId="Equation.DSMT4">
              <p:embed/>
            </p:oleObj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52600" y="3124200"/>
            <a:ext cx="6781800" cy="308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Transpose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Sifat-sifat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Trnaspose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2819400" y="2743200"/>
          <a:ext cx="453390" cy="400050"/>
        </p:xfrm>
        <a:graphic>
          <a:graphicData uri="http://schemas.openxmlformats.org/presentationml/2006/ole">
            <p:oleObj spid="_x0000_s12290" name="Equation" r:id="rId5" imgW="215640" imgH="190440" progId="Equation.DSMT4">
              <p:embed/>
            </p:oleObj>
          </a:graphicData>
        </a:graphic>
      </p:graphicFrame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62000" y="1981200"/>
            <a:ext cx="5888226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Simetri</a:t>
            </a:r>
            <a:r>
              <a:rPr lang="en-US" sz="3200" dirty="0" smtClean="0">
                <a:latin typeface="Arial" charset="0"/>
                <a:cs typeface="Arial" charset="0"/>
              </a:rPr>
              <a:t> 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simetri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yaitu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bujursangkar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dimana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tersebut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transpose </a:t>
            </a:r>
            <a:r>
              <a:rPr lang="en-US" sz="2200" dirty="0" err="1" smtClean="0">
                <a:latin typeface="Arial" charset="0"/>
                <a:cs typeface="Arial" charset="0"/>
              </a:rPr>
              <a:t>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 A =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143000" y="2209800"/>
          <a:ext cx="453390" cy="400050"/>
        </p:xfrm>
        <a:graphic>
          <a:graphicData uri="http://schemas.openxmlformats.org/presentationml/2006/ole">
            <p:oleObj spid="_x0000_s13314" name="Equation" r:id="rId5" imgW="215640" imgH="190440" progId="Equation.DSMT4">
              <p:embed/>
            </p:oleObj>
          </a:graphicData>
        </a:graphic>
      </p:graphicFrame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14400" y="2667000"/>
            <a:ext cx="7467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What’s next ???????  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en-US" sz="2200" dirty="0" err="1" smtClean="0">
                <a:latin typeface="Arial" charset="0"/>
                <a:cs typeface="Arial" charset="0"/>
              </a:rPr>
              <a:t>Operasi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(</a:t>
            </a:r>
            <a:r>
              <a:rPr lang="en-US" sz="2200" dirty="0" err="1" smtClean="0">
                <a:latin typeface="Arial" charset="0"/>
                <a:cs typeface="Arial" charset="0"/>
              </a:rPr>
              <a:t>Penjumlahan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Pengurangan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Perkalian</a:t>
            </a:r>
            <a:r>
              <a:rPr lang="en-US" sz="2200" dirty="0" smtClean="0">
                <a:latin typeface="Arial" charset="0"/>
                <a:cs typeface="Arial" charset="0"/>
              </a:rPr>
              <a:t> (</a:t>
            </a:r>
            <a:r>
              <a:rPr lang="en-US" sz="2200" dirty="0" err="1" smtClean="0">
                <a:latin typeface="Arial" charset="0"/>
                <a:cs typeface="Arial" charset="0"/>
              </a:rPr>
              <a:t>Pekalian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skalar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perkalian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antar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beberapa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aplikasi</a:t>
            </a:r>
            <a:r>
              <a:rPr lang="en-US" sz="2200" dirty="0" smtClean="0">
                <a:latin typeface="Arial" charset="0"/>
                <a:cs typeface="Arial" charset="0"/>
              </a:rPr>
              <a:t>)</a:t>
            </a:r>
          </a:p>
          <a:p>
            <a:pPr lvl="0" algn="just"/>
            <a:r>
              <a:rPr lang="en-US" sz="2200" dirty="0" smtClean="0">
                <a:latin typeface="Arial" charset="0"/>
                <a:cs typeface="Arial" charset="0"/>
              </a:rPr>
              <a:t>Baca </a:t>
            </a:r>
            <a:r>
              <a:rPr lang="en-US" sz="2200" dirty="0" err="1" smtClean="0">
                <a:latin typeface="Arial" charset="0"/>
                <a:cs typeface="Arial" charset="0"/>
              </a:rPr>
              <a:t>Buku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/>
              <a:t>Kreyszig</a:t>
            </a:r>
            <a:r>
              <a:rPr lang="en-US" sz="2400" dirty="0" smtClean="0"/>
              <a:t>, E. Advanced Engineering Mathematics 9</a:t>
            </a:r>
            <a:r>
              <a:rPr lang="en-US" sz="2400" baseline="30000" dirty="0" smtClean="0"/>
              <a:t>th</a:t>
            </a:r>
            <a:r>
              <a:rPr lang="en-US" sz="2400" i="1" dirty="0" smtClean="0"/>
              <a:t>.</a:t>
            </a:r>
            <a:r>
              <a:rPr lang="en-US" sz="2400" dirty="0" smtClean="0"/>
              <a:t> (Ohio : </a:t>
            </a:r>
            <a:r>
              <a:rPr lang="en-US" sz="2400" dirty="0" err="1" smtClean="0"/>
              <a:t>Jhon</a:t>
            </a:r>
            <a:r>
              <a:rPr lang="en-US" sz="2400" dirty="0" smtClean="0"/>
              <a:t> Wiley &amp; Sons, Inc,) Chap. 7</a:t>
            </a:r>
          </a:p>
          <a:p>
            <a:pPr lvl="0" algn="just"/>
            <a:endParaRPr lang="en-US" sz="2400" dirty="0" smtClean="0"/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Ketemu</a:t>
            </a:r>
            <a:r>
              <a:rPr lang="en-US" sz="2400" dirty="0" smtClean="0"/>
              <a:t> </a:t>
            </a:r>
            <a:r>
              <a:rPr lang="en-US" sz="2400" dirty="0" err="1" smtClean="0"/>
              <a:t>Pekan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</a:t>
            </a:r>
            <a:endParaRPr lang="en-US" sz="2400" dirty="0" smtClean="0"/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1143000" y="2209800"/>
          <a:ext cx="453390" cy="400050"/>
        </p:xfrm>
        <a:graphic>
          <a:graphicData uri="http://schemas.openxmlformats.org/presentationml/2006/ole">
            <p:oleObj spid="_x0000_s14338" name="Equation" r:id="rId5" imgW="215640" imgH="19044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Contoh</a:t>
            </a:r>
            <a:r>
              <a:rPr lang="en-US" sz="2400" dirty="0" smtClean="0"/>
              <a:t> –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9600" y="2362200"/>
          <a:ext cx="4669518" cy="1803400"/>
        </p:xfrm>
        <a:graphic>
          <a:graphicData uri="http://schemas.openxmlformats.org/presentationml/2006/ole">
            <p:oleObj spid="_x0000_s2050" name="Equation" r:id="rId5" imgW="1841400" imgH="711000" progId="Equation.DSMT4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66800" y="4800600"/>
          <a:ext cx="2133600" cy="1219200"/>
        </p:xfrm>
        <a:graphic>
          <a:graphicData uri="http://schemas.openxmlformats.org/presentationml/2006/ole">
            <p:oleObj spid="_x0000_s2051" name="Equation" r:id="rId6" imgW="990360" imgH="48240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6400800" y="2514600"/>
          <a:ext cx="1371600" cy="1905000"/>
        </p:xfrm>
        <a:graphic>
          <a:graphicData uri="http://schemas.openxmlformats.org/presentationml/2006/ole">
            <p:oleObj spid="_x0000_s2052" name="Equation" r:id="rId7" imgW="596880" imgH="7110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572000" y="5029200"/>
          <a:ext cx="2590800" cy="685800"/>
        </p:xfrm>
        <a:graphic>
          <a:graphicData uri="http://schemas.openxmlformats.org/presentationml/2006/ole">
            <p:oleObj spid="_x0000_s2053" name="Equation" r:id="rId8" imgW="1104840" imgH="2538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Contoh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(2)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err="1" smtClean="0"/>
              <a:t>Gambaran</a:t>
            </a:r>
            <a:r>
              <a:rPr lang="en-US" sz="2400" dirty="0" smtClean="0"/>
              <a:t>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3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: I, II, III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toko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Senin</a:t>
            </a:r>
            <a:r>
              <a:rPr lang="en-US" sz="2400" dirty="0" smtClean="0"/>
              <a:t> (S), </a:t>
            </a:r>
            <a:r>
              <a:rPr lang="en-US" sz="2400" dirty="0" err="1" smtClean="0"/>
              <a:t>Selasa</a:t>
            </a:r>
            <a:r>
              <a:rPr lang="en-US" sz="2400" dirty="0" smtClean="0"/>
              <a:t> (Se), </a:t>
            </a:r>
            <a:r>
              <a:rPr lang="en-US" sz="2400" dirty="0" err="1" smtClean="0"/>
              <a:t>Rabu</a:t>
            </a:r>
            <a:r>
              <a:rPr lang="en-US" sz="2400" dirty="0" smtClean="0"/>
              <a:t> (R) …….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matrik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43000" y="3429000"/>
          <a:ext cx="6923088" cy="2319338"/>
        </p:xfrm>
        <a:graphic>
          <a:graphicData uri="http://schemas.openxmlformats.org/presentationml/2006/ole">
            <p:oleObj spid="_x0000_s43010" name="Equation" r:id="rId5" imgW="2730240" imgH="914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Ukuran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(</a:t>
            </a:r>
            <a:r>
              <a:rPr lang="en-US" sz="3200" dirty="0" err="1" smtClean="0">
                <a:latin typeface="Arial" charset="0"/>
                <a:cs typeface="Arial" charset="0"/>
              </a:rPr>
              <a:t>Ordo</a:t>
            </a:r>
            <a:r>
              <a:rPr lang="en-US" sz="3200" dirty="0" smtClean="0">
                <a:latin typeface="Arial" charset="0"/>
                <a:cs typeface="Arial" charset="0"/>
              </a:rPr>
              <a:t> </a:t>
            </a: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just"/>
            <a:r>
              <a:rPr lang="sv-SE" sz="2400" dirty="0" smtClean="0"/>
              <a:t>Ukuran matriks ditentukan oleh jumlah baris dan jumlah kolom, maka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 A</a:t>
            </a:r>
            <a:r>
              <a:rPr lang="en-US" sz="1800" dirty="0" smtClean="0"/>
              <a:t>2x3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 </a:t>
            </a:r>
            <a:r>
              <a:rPr lang="en-US" sz="2400" dirty="0" err="1" smtClean="0"/>
              <a:t>A</a:t>
            </a:r>
            <a:r>
              <a:rPr lang="en-US" sz="1800" dirty="0" err="1" smtClean="0"/>
              <a:t>nxm</a:t>
            </a:r>
            <a:r>
              <a:rPr lang="en-US" sz="2400" dirty="0" smtClean="0"/>
              <a:t> = ( </a:t>
            </a:r>
            <a:r>
              <a:rPr lang="en-US" sz="2400" dirty="0" err="1" smtClean="0"/>
              <a:t>a</a:t>
            </a:r>
            <a:r>
              <a:rPr lang="en-US" sz="1800" dirty="0" err="1" smtClean="0"/>
              <a:t>ij</a:t>
            </a:r>
            <a:r>
              <a:rPr lang="en-US" sz="2400" dirty="0" smtClean="0"/>
              <a:t> )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anggota-anggota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aij</a:t>
            </a:r>
            <a:r>
              <a:rPr lang="en-US" sz="2400" dirty="0" smtClean="0"/>
              <a:t>, </a:t>
            </a: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ke:I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indeks</a:t>
            </a:r>
            <a:r>
              <a:rPr lang="en-US" sz="2400" dirty="0" smtClean="0"/>
              <a:t> j </a:t>
            </a:r>
            <a:r>
              <a:rPr lang="en-US" sz="2400" dirty="0" err="1" smtClean="0"/>
              <a:t>menyatakan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j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nxm</a:t>
            </a:r>
            <a:r>
              <a:rPr lang="en-US" sz="2400" dirty="0" smtClean="0"/>
              <a:t> adalah </a:t>
            </a:r>
            <a:r>
              <a:rPr lang="en-US" sz="2400" dirty="0" err="1" smtClean="0"/>
              <a:t>ordo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A</a:t>
            </a:r>
          </a:p>
          <a:p>
            <a:pPr algn="just"/>
            <a:endParaRPr lang="en-US" sz="2400" dirty="0" smtClean="0">
              <a:latin typeface="Arial" charset="0"/>
              <a:cs typeface="Arial" charset="0"/>
            </a:endParaRPr>
          </a:p>
          <a:p>
            <a:pPr algn="just"/>
            <a:r>
              <a:rPr lang="en-US" sz="2400" dirty="0" err="1" smtClean="0">
                <a:latin typeface="Arial" charset="0"/>
                <a:cs typeface="Arial" charset="0"/>
              </a:rPr>
              <a:t>Contoh</a:t>
            </a:r>
            <a:r>
              <a:rPr lang="en-US" sz="2400" dirty="0" smtClean="0">
                <a:latin typeface="Arial" charset="0"/>
                <a:cs typeface="Arial" charset="0"/>
              </a:rPr>
              <a:t> : </a:t>
            </a:r>
            <a:r>
              <a:rPr lang="en-US" sz="2400" dirty="0" err="1" smtClean="0">
                <a:latin typeface="Arial" charset="0"/>
                <a:cs typeface="Arial" charset="0"/>
              </a:rPr>
              <a:t>Matriks</a:t>
            </a:r>
            <a:r>
              <a:rPr lang="en-US" sz="2400" dirty="0" smtClean="0">
                <a:latin typeface="Arial" charset="0"/>
                <a:cs typeface="Arial" charset="0"/>
              </a:rPr>
              <a:t> A</a:t>
            </a:r>
            <a:r>
              <a:rPr lang="en-US" sz="1600" dirty="0" smtClean="0">
                <a:latin typeface="Arial" charset="0"/>
                <a:cs typeface="Arial" charset="0"/>
              </a:rPr>
              <a:t>2x3</a:t>
            </a:r>
          </a:p>
          <a:p>
            <a:pPr algn="just"/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244600" y="4876800"/>
          <a:ext cx="3783013" cy="1295400"/>
        </p:xfrm>
        <a:graphic>
          <a:graphicData uri="http://schemas.openxmlformats.org/presentationml/2006/ole">
            <p:oleObj spid="_x0000_s3074" name="Equation" r:id="rId5" imgW="1409400" imgH="4824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en-US" sz="2000" b="1" dirty="0" err="1" smtClean="0"/>
              <a:t>Kesamaan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Matriks</a:t>
            </a:r>
            <a:r>
              <a:rPr lang="en-US" sz="2000" b="1" dirty="0" smtClean="0"/>
              <a:t> :</a:t>
            </a:r>
          </a:p>
          <a:p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buah</a:t>
            </a:r>
            <a:r>
              <a:rPr lang="en-US" sz="1600" dirty="0" smtClean="0"/>
              <a:t> </a:t>
            </a:r>
            <a:r>
              <a:rPr lang="en-US" sz="1600" dirty="0" err="1" smtClean="0"/>
              <a:t>matriks</a:t>
            </a:r>
            <a:r>
              <a:rPr lang="en-US" sz="1600" dirty="0" smtClean="0"/>
              <a:t> </a:t>
            </a:r>
            <a:r>
              <a:rPr lang="en-US" sz="1600" dirty="0" err="1" smtClean="0"/>
              <a:t>disebut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apabila</a:t>
            </a:r>
            <a:r>
              <a:rPr lang="en-US" sz="1600" dirty="0" smtClean="0"/>
              <a:t> </a:t>
            </a:r>
            <a:r>
              <a:rPr lang="en-US" sz="1600" dirty="0" err="1" smtClean="0"/>
              <a:t>mempunyai</a:t>
            </a:r>
            <a:r>
              <a:rPr lang="en-US" sz="1600" dirty="0" smtClean="0"/>
              <a:t> </a:t>
            </a:r>
            <a:r>
              <a:rPr lang="en-US" sz="1600" dirty="0" err="1" smtClean="0"/>
              <a:t>ukuran</a:t>
            </a:r>
            <a:r>
              <a:rPr lang="en-US" sz="1600" dirty="0" smtClean="0"/>
              <a:t> </a:t>
            </a:r>
            <a:r>
              <a:rPr lang="en-US" sz="1600" dirty="0" err="1" smtClean="0"/>
              <a:t>matriks</a:t>
            </a:r>
            <a:r>
              <a:rPr lang="en-US" sz="1600" dirty="0" smtClean="0"/>
              <a:t> yang </a:t>
            </a:r>
            <a:r>
              <a:rPr lang="en-US" sz="1600" dirty="0" err="1" smtClean="0"/>
              <a:t>sama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anggota-anggota</a:t>
            </a:r>
            <a:r>
              <a:rPr lang="en-US" sz="1600" dirty="0" smtClean="0"/>
              <a:t> yang </a:t>
            </a:r>
            <a:r>
              <a:rPr lang="en-US" sz="1600" dirty="0" err="1" smtClean="0"/>
              <a:t>letaknya</a:t>
            </a:r>
            <a:r>
              <a:rPr lang="en-US" sz="1600" dirty="0" smtClean="0"/>
              <a:t> </a:t>
            </a:r>
            <a:r>
              <a:rPr lang="en-US" sz="1600" dirty="0" err="1" smtClean="0"/>
              <a:t>bersesuaian</a:t>
            </a:r>
            <a:r>
              <a:rPr lang="en-US" sz="1600" dirty="0" smtClean="0"/>
              <a:t> </a:t>
            </a:r>
            <a:r>
              <a:rPr lang="en-US" sz="1600" dirty="0" err="1" smtClean="0"/>
              <a:t>juga</a:t>
            </a:r>
            <a:r>
              <a:rPr lang="en-US" sz="1600" dirty="0" smtClean="0"/>
              <a:t> </a:t>
            </a:r>
            <a:r>
              <a:rPr lang="en-US" sz="1600" dirty="0" err="1" smtClean="0"/>
              <a:t>sama</a:t>
            </a:r>
            <a:r>
              <a:rPr lang="en-US" sz="1600" dirty="0" smtClean="0"/>
              <a:t>. </a:t>
            </a:r>
            <a:r>
              <a:rPr lang="en-US" sz="1600" dirty="0" err="1" smtClean="0"/>
              <a:t>Misalkan</a:t>
            </a:r>
            <a:r>
              <a:rPr lang="en-US" sz="1600" dirty="0" smtClean="0"/>
              <a:t> </a:t>
            </a:r>
            <a:r>
              <a:rPr lang="en-US" sz="1600" dirty="0" err="1" smtClean="0"/>
              <a:t>matriks</a:t>
            </a:r>
            <a:r>
              <a:rPr lang="en-US" sz="1600" dirty="0" smtClean="0"/>
              <a:t>  A = ( </a:t>
            </a:r>
            <a:r>
              <a:rPr lang="en-US" sz="1600" dirty="0" err="1" smtClean="0"/>
              <a:t>aij</a:t>
            </a:r>
            <a:r>
              <a:rPr lang="en-US" sz="1600" dirty="0" smtClean="0"/>
              <a:t> )  </a:t>
            </a:r>
            <a:r>
              <a:rPr lang="en-US" sz="1600" dirty="0" err="1" smtClean="0"/>
              <a:t>dan</a:t>
            </a:r>
            <a:r>
              <a:rPr lang="en-US" sz="1600" dirty="0" smtClean="0"/>
              <a:t> B = ( </a:t>
            </a:r>
            <a:r>
              <a:rPr lang="en-US" sz="1600" dirty="0" err="1" smtClean="0"/>
              <a:t>bij</a:t>
            </a:r>
            <a:r>
              <a:rPr lang="fi-FI" sz="1600" dirty="0" smtClean="0"/>
              <a:t> ) dikatakan sama A = B , bila </a:t>
            </a:r>
            <a:r>
              <a:rPr lang="pl-PL" sz="1600" dirty="0" smtClean="0"/>
              <a:t>ukurannya sama dan berlaku a</a:t>
            </a:r>
            <a:r>
              <a:rPr lang="en-US" sz="1600" dirty="0" err="1" smtClean="0"/>
              <a:t>ij</a:t>
            </a:r>
            <a:r>
              <a:rPr lang="en-US" sz="1600" dirty="0" smtClean="0"/>
              <a:t>  = </a:t>
            </a:r>
            <a:r>
              <a:rPr lang="en-US" sz="1600" dirty="0" err="1" smtClean="0"/>
              <a:t>bij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.</a:t>
            </a:r>
            <a:r>
              <a:rPr lang="en-US" sz="1600" dirty="0" err="1" smtClean="0"/>
              <a:t>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j.</a:t>
            </a:r>
          </a:p>
          <a:p>
            <a:pPr>
              <a:buNone/>
            </a:pPr>
            <a:endParaRPr lang="en-US" sz="1600" b="1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3048000"/>
          <a:ext cx="2580774" cy="990600"/>
        </p:xfrm>
        <a:graphic>
          <a:graphicData uri="http://schemas.openxmlformats.org/presentationml/2006/ole">
            <p:oleObj spid="_x0000_s4098" name="Equation" r:id="rId5" imgW="1257120" imgH="482400" progId="Equation.DSMT4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876800" y="3200400"/>
          <a:ext cx="2149642" cy="914400"/>
        </p:xfrm>
        <a:graphic>
          <a:graphicData uri="http://schemas.openxmlformats.org/presentationml/2006/ole">
            <p:oleObj spid="_x0000_s4099" name="Equation" r:id="rId6" imgW="1218960" imgH="4824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962400" y="4724400"/>
          <a:ext cx="1371600" cy="723900"/>
        </p:xfrm>
        <a:graphic>
          <a:graphicData uri="http://schemas.openxmlformats.org/presentationml/2006/ole">
            <p:oleObj spid="_x0000_s4100" name="Equation" r:id="rId7" imgW="457200" imgH="2412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/>
              <a:t>Macam-Macam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Matriks</a:t>
            </a:r>
            <a:r>
              <a:rPr lang="en-US" sz="3200" b="1" dirty="0" smtClean="0"/>
              <a:t> 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/>
          <a:lstStyle/>
          <a:p>
            <a:r>
              <a:rPr lang="en-US" sz="2800" b="1" dirty="0" err="1" smtClean="0"/>
              <a:t>Matriks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Bujur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Sangkar</a:t>
            </a:r>
            <a:r>
              <a:rPr lang="en-US" sz="2800" b="1" dirty="0" smtClean="0"/>
              <a:t> (n=m)</a:t>
            </a:r>
          </a:p>
          <a:p>
            <a:endParaRPr lang="en-US" sz="1400" b="1" dirty="0" smtClean="0"/>
          </a:p>
          <a:p>
            <a:r>
              <a:rPr lang="sv-SE" sz="2400" dirty="0" smtClean="0"/>
              <a:t>Matriks Bujursangkar yaitu suatu matriks dengan jumlah baris sama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. Dan </a:t>
            </a:r>
            <a:r>
              <a:rPr lang="en-US" sz="2400" dirty="0" err="1" smtClean="0"/>
              <a:t>diberi</a:t>
            </a:r>
            <a:r>
              <a:rPr lang="en-US" sz="2400" dirty="0" smtClean="0"/>
              <a:t> symbol  A </a:t>
            </a:r>
            <a:r>
              <a:rPr lang="en-US" sz="2400" dirty="0" err="1" smtClean="0"/>
              <a:t>nxn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Contoh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A</a:t>
            </a:r>
            <a:r>
              <a:rPr lang="en-US" sz="1600" dirty="0" smtClean="0">
                <a:latin typeface="Arial" charset="0"/>
                <a:cs typeface="Arial" charset="0"/>
              </a:rPr>
              <a:t>2x2, </a:t>
            </a:r>
            <a:r>
              <a:rPr lang="en-US" sz="2000" b="1" dirty="0" smtClean="0">
                <a:latin typeface="Arial" charset="0"/>
                <a:cs typeface="Arial" charset="0"/>
              </a:rPr>
              <a:t>B</a:t>
            </a:r>
            <a:r>
              <a:rPr lang="en-US" sz="1600" dirty="0" smtClean="0">
                <a:latin typeface="Arial" charset="0"/>
                <a:cs typeface="Arial" charset="0"/>
              </a:rPr>
              <a:t>3x3, </a:t>
            </a:r>
            <a:r>
              <a:rPr lang="en-US" sz="1800" b="1" dirty="0" smtClean="0">
                <a:latin typeface="Arial" charset="0"/>
                <a:cs typeface="Arial" charset="0"/>
              </a:rPr>
              <a:t>C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5x5</a:t>
            </a:r>
          </a:p>
          <a:p>
            <a:endParaRPr lang="en-US" sz="14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142999" y="4648200"/>
          <a:ext cx="1718733" cy="1066800"/>
        </p:xfrm>
        <a:graphic>
          <a:graphicData uri="http://schemas.openxmlformats.org/presentationml/2006/ole">
            <p:oleObj spid="_x0000_s5122" name="Equation" r:id="rId5" imgW="736560" imgH="4572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276600" y="4343400"/>
          <a:ext cx="2149929" cy="1524000"/>
        </p:xfrm>
        <a:graphic>
          <a:graphicData uri="http://schemas.openxmlformats.org/presentationml/2006/ole">
            <p:oleObj spid="_x0000_s5123" name="Equation" r:id="rId6" imgW="1002960" imgH="7110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791200" y="3733800"/>
          <a:ext cx="2914650" cy="1943100"/>
        </p:xfrm>
        <a:graphic>
          <a:graphicData uri="http://schemas.openxmlformats.org/presentationml/2006/ole">
            <p:oleObj spid="_x0000_s5124" name="Equation" r:id="rId7" imgW="171432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Vektor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02163"/>
          </a:xfrm>
        </p:spPr>
        <p:txBody>
          <a:bodyPr/>
          <a:lstStyle/>
          <a:p>
            <a:pPr algn="just"/>
            <a:r>
              <a:rPr lang="en-US" sz="2800" b="1" dirty="0" err="1" smtClean="0"/>
              <a:t>Vektor</a:t>
            </a:r>
            <a:r>
              <a:rPr lang="en-US" sz="2800" b="1" dirty="0" smtClean="0"/>
              <a:t> </a:t>
            </a:r>
            <a:r>
              <a:rPr lang="en-US" sz="2800" b="1" dirty="0" smtClean="0"/>
              <a:t> </a:t>
            </a:r>
            <a:r>
              <a:rPr lang="en-US" sz="2800" dirty="0" smtClean="0"/>
              <a:t>adalah </a:t>
            </a:r>
            <a:r>
              <a:rPr lang="en-US" sz="2800" dirty="0" err="1" smtClean="0"/>
              <a:t>matriks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huruf</a:t>
            </a:r>
            <a:r>
              <a:rPr lang="en-US" sz="2800" dirty="0" smtClean="0"/>
              <a:t>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Bold </a:t>
            </a:r>
            <a:r>
              <a:rPr lang="en-US" sz="2800" b="1" dirty="0" smtClean="0"/>
              <a:t>a, b, c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komponen-komponenya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kurung</a:t>
            </a:r>
            <a:r>
              <a:rPr lang="en-US" sz="2800" dirty="0" smtClean="0"/>
              <a:t> </a:t>
            </a:r>
            <a:r>
              <a:rPr lang="en-US" sz="2800" b="1" dirty="0" smtClean="0"/>
              <a:t>a</a:t>
            </a:r>
            <a:r>
              <a:rPr lang="en-US" sz="2800" dirty="0" smtClean="0"/>
              <a:t> = [</a:t>
            </a:r>
            <a:r>
              <a:rPr lang="en-US" sz="2800" dirty="0" err="1" smtClean="0"/>
              <a:t>a</a:t>
            </a:r>
            <a:r>
              <a:rPr lang="en-US" sz="2000" dirty="0" err="1" smtClean="0"/>
              <a:t>ij</a:t>
            </a:r>
            <a:r>
              <a:rPr lang="en-US" sz="2800" dirty="0" smtClean="0"/>
              <a:t>]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j adalah </a:t>
            </a:r>
            <a:r>
              <a:rPr lang="en-US" sz="2800" dirty="0" err="1" smtClean="0"/>
              <a:t>notasi</a:t>
            </a:r>
            <a:r>
              <a:rPr lang="en-US" sz="2800" dirty="0" smtClean="0"/>
              <a:t> </a:t>
            </a:r>
            <a:r>
              <a:rPr lang="en-US" sz="2800" dirty="0" err="1" smtClean="0"/>
              <a:t>baris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kolom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endParaRPr lang="en-US" sz="2800" b="1" dirty="0" smtClean="0"/>
          </a:p>
          <a:p>
            <a:endParaRPr lang="en-US" sz="1400" b="1" dirty="0" smtClean="0"/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Contoh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Vektor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matriks</a:t>
            </a:r>
            <a:r>
              <a:rPr lang="en-US" sz="2200" dirty="0" smtClean="0">
                <a:latin typeface="Arial" charset="0"/>
                <a:cs typeface="Arial" charset="0"/>
              </a:rPr>
              <a:t> :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990600" y="4495800"/>
          <a:ext cx="2460625" cy="592137"/>
        </p:xfrm>
        <a:graphic>
          <a:graphicData uri="http://schemas.openxmlformats.org/presentationml/2006/ole">
            <p:oleObj spid="_x0000_s41986" name="Equation" r:id="rId5" imgW="1054080" imgH="2538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4572000" y="4572000"/>
          <a:ext cx="1143000" cy="1524000"/>
        </p:xfrm>
        <a:graphic>
          <a:graphicData uri="http://schemas.openxmlformats.org/presentationml/2006/ole">
            <p:oleObj spid="_x0000_s41987" name="Equation" r:id="rId6" imgW="533160" imgH="711000" progId="Equation.DSMT4">
              <p:embed/>
            </p:oleObj>
          </a:graphicData>
        </a:graphic>
      </p:graphicFrame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066800" y="5410200"/>
          <a:ext cx="1985962" cy="592138"/>
        </p:xfrm>
        <a:graphic>
          <a:graphicData uri="http://schemas.openxmlformats.org/presentationml/2006/ole">
            <p:oleObj spid="_x0000_s41989" name="Equation" r:id="rId7" imgW="850680" imgH="253800" progId="Equation.DSMT4">
              <p:embed/>
            </p:oleObj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6454775" y="4572000"/>
          <a:ext cx="1033463" cy="1524000"/>
        </p:xfrm>
        <a:graphic>
          <a:graphicData uri="http://schemas.openxmlformats.org/presentationml/2006/ole">
            <p:oleObj spid="_x0000_s41990" name="Equation" r:id="rId8" imgW="482400" imgH="711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charset="0"/>
                <a:cs typeface="Arial" charset="0"/>
              </a:rPr>
              <a:t>Matriks</a:t>
            </a:r>
            <a:r>
              <a:rPr lang="en-US" sz="3200" dirty="0" smtClean="0">
                <a:latin typeface="Arial" charset="0"/>
                <a:cs typeface="Arial" charset="0"/>
              </a:rPr>
              <a:t> Diagonal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Matriks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sutu</a:t>
            </a:r>
            <a:r>
              <a:rPr lang="en-US" sz="2400" dirty="0" smtClean="0"/>
              <a:t> </a:t>
            </a:r>
            <a:r>
              <a:rPr lang="en-US" sz="2400" dirty="0" err="1" smtClean="0"/>
              <a:t>matriks</a:t>
            </a:r>
            <a:r>
              <a:rPr lang="en-US" sz="2400" dirty="0" smtClean="0"/>
              <a:t> </a:t>
            </a:r>
            <a:r>
              <a:rPr lang="en-US" sz="2400" dirty="0" err="1" smtClean="0"/>
              <a:t>bujursangkar</a:t>
            </a:r>
            <a:r>
              <a:rPr lang="en-US" sz="2400" dirty="0" smtClean="0"/>
              <a:t> 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r>
              <a:rPr lang="en-US" sz="2400" dirty="0" smtClean="0"/>
              <a:t> </a:t>
            </a:r>
            <a:r>
              <a:rPr lang="en-US" sz="2400" dirty="0" err="1" smtClean="0"/>
              <a:t>kecuali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diagonal </a:t>
            </a:r>
            <a:r>
              <a:rPr lang="en-US" sz="2400" dirty="0" err="1" smtClean="0"/>
              <a:t>pokoknya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 :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143000" y="4648200"/>
          <a:ext cx="1689100" cy="1066800"/>
        </p:xfrm>
        <a:graphic>
          <a:graphicData uri="http://schemas.openxmlformats.org/presentationml/2006/ole">
            <p:oleObj spid="_x0000_s6146" name="Equation" r:id="rId5" imgW="723600" imgH="457200" progId="Equation.DSMT4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330575" y="4343400"/>
          <a:ext cx="2041525" cy="1524000"/>
        </p:xfrm>
        <a:graphic>
          <a:graphicData uri="http://schemas.openxmlformats.org/presentationml/2006/ole">
            <p:oleObj spid="_x0000_s6147" name="Equation" r:id="rId6" imgW="952200" imgH="711000" progId="Equation.DSMT4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995988" y="3733800"/>
          <a:ext cx="2503487" cy="1943100"/>
        </p:xfrm>
        <a:graphic>
          <a:graphicData uri="http://schemas.openxmlformats.org/presentationml/2006/ole">
            <p:oleObj spid="_x0000_s6148" name="Equation" r:id="rId7" imgW="147312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identitas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adalah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matriks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diagonal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diagonal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pokok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diberi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symbol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nxm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38200" y="3098800"/>
          <a:ext cx="3518694" cy="787400"/>
        </p:xfrm>
        <a:graphic>
          <a:graphicData uri="http://schemas.openxmlformats.org/presentationml/2006/ole">
            <p:oleObj spid="_x0000_s7170" name="Equation" r:id="rId5" imgW="596880" imgH="203040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185863" y="4648200"/>
          <a:ext cx="1630362" cy="1066800"/>
        </p:xfrm>
        <a:graphic>
          <a:graphicData uri="http://schemas.openxmlformats.org/presentationml/2006/ole">
            <p:oleObj spid="_x0000_s7171" name="Equation" r:id="rId6" imgW="698400" imgH="457200" progId="Equation.DSMT4">
              <p:embed/>
            </p:oleObj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3370263" y="4343400"/>
          <a:ext cx="1960562" cy="1524000"/>
        </p:xfrm>
        <a:graphic>
          <a:graphicData uri="http://schemas.openxmlformats.org/presentationml/2006/ole">
            <p:oleObj spid="_x0000_s7172" name="Equation" r:id="rId7" imgW="914400" imgH="711000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103938" y="3733800"/>
          <a:ext cx="2287587" cy="1943100"/>
        </p:xfrm>
        <a:graphic>
          <a:graphicData uri="http://schemas.openxmlformats.org/presentationml/2006/ole">
            <p:oleObj spid="_x0000_s7173" name="Equation" r:id="rId8" imgW="1346040" imgH="1143000" progId="Equation.DSMT4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4378</TotalTime>
  <Words>552</Words>
  <Application>Microsoft Office PowerPoint</Application>
  <PresentationFormat>On-screen Show (4:3)</PresentationFormat>
  <Paragraphs>70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MathType 6.0 Equation</vt:lpstr>
      <vt:lpstr>Pendahuluan Matriks</vt:lpstr>
      <vt:lpstr>Contoh Matriks</vt:lpstr>
      <vt:lpstr>Contoh Matriks (2)</vt:lpstr>
      <vt:lpstr>Ukuran Matriks (Ordo Matriks)</vt:lpstr>
      <vt:lpstr>Slide 5</vt:lpstr>
      <vt:lpstr>Macam-Macam Matriks </vt:lpstr>
      <vt:lpstr>Vektor</vt:lpstr>
      <vt:lpstr>Matriks Diagonal</vt:lpstr>
      <vt:lpstr>Slide 9</vt:lpstr>
      <vt:lpstr>Matriks Skalar</vt:lpstr>
      <vt:lpstr>Matriks Segitiga Atas (Upper Triangular Matriks)</vt:lpstr>
      <vt:lpstr>Matriks Segitiga Atas (Lower Triangular Matriks</vt:lpstr>
      <vt:lpstr>Matriks Transpose </vt:lpstr>
      <vt:lpstr>Matriks Transpose </vt:lpstr>
      <vt:lpstr>Matriks Simetri  </vt:lpstr>
      <vt:lpstr>What’s next ??????? 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rimba; Septian Rahmat Adnan</dc:creator>
  <cp:lastModifiedBy>Septian</cp:lastModifiedBy>
  <cp:revision>250</cp:revision>
  <dcterms:created xsi:type="dcterms:W3CDTF">2010-08-24T06:47:44Z</dcterms:created>
  <dcterms:modified xsi:type="dcterms:W3CDTF">2018-03-04T08:44:50Z</dcterms:modified>
</cp:coreProperties>
</file>