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5" r:id="rId2"/>
    <p:sldId id="382" r:id="rId3"/>
    <p:sldId id="380" r:id="rId4"/>
    <p:sldId id="383" r:id="rId5"/>
    <p:sldId id="366" r:id="rId6"/>
    <p:sldId id="384" r:id="rId7"/>
    <p:sldId id="385" r:id="rId8"/>
    <p:sldId id="386" r:id="rId9"/>
    <p:sldId id="387" r:id="rId10"/>
    <p:sldId id="388" r:id="rId11"/>
    <p:sldId id="3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13" autoAdjust="0"/>
    <p:restoredTop sz="93191" autoAdjust="0"/>
  </p:normalViewPr>
  <p:slideViewPr>
    <p:cSldViewPr>
      <p:cViewPr>
        <p:scale>
          <a:sx n="70" d="100"/>
          <a:sy n="70" d="100"/>
        </p:scale>
        <p:origin x="-141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27/06/2018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7EF8-8763-4AB4-8A8E-830980031CA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PERTEMUAN KE </a:t>
            </a:r>
            <a:r>
              <a:rPr lang="en-US" sz="3200" smtClean="0">
                <a:latin typeface="Arial" charset="0"/>
                <a:cs typeface="Arial" charset="0"/>
              </a:rPr>
              <a:t>- 12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Bahasan</a:t>
            </a:r>
            <a:r>
              <a:rPr lang="en-US" sz="2400" dirty="0" smtClean="0"/>
              <a:t> :</a:t>
            </a:r>
          </a:p>
          <a:p>
            <a:r>
              <a:rPr lang="nn-NO" sz="2400" dirty="0" smtClean="0"/>
              <a:t>Persamaan Diferensial  Biasa (ODE) orde </a:t>
            </a:r>
            <a:r>
              <a:rPr lang="nn-NO" sz="2400" dirty="0" smtClean="0"/>
              <a:t>2 </a:t>
            </a:r>
            <a:r>
              <a:rPr lang="nn-NO" sz="2400" dirty="0" smtClean="0"/>
              <a:t>: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Contoh</a:t>
            </a:r>
            <a:r>
              <a:rPr lang="en-US" sz="3200" b="1" dirty="0" smtClean="0">
                <a:latin typeface="Arial" charset="0"/>
                <a:cs typeface="Arial" charset="0"/>
              </a:rPr>
              <a:t> 2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5334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persamaan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Persamaan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karakteristiknya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persamaan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1255712" y="1982787"/>
          <a:ext cx="6745288" cy="608013"/>
        </p:xfrm>
        <a:graphic>
          <a:graphicData uri="http://schemas.openxmlformats.org/presentationml/2006/ole">
            <p:oleObj spid="_x0000_s92162" name="Equation" r:id="rId5" imgW="2539800" imgH="228600" progId="Equation.DSMT4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2665413" y="3309937"/>
          <a:ext cx="3808412" cy="957263"/>
        </p:xfrm>
        <a:graphic>
          <a:graphicData uri="http://schemas.openxmlformats.org/presentationml/2006/ole">
            <p:oleObj spid="_x0000_s92163" name="Equation" r:id="rId6" imgW="1815840" imgH="457200" progId="Equation.DSMT4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476375" y="4857750"/>
          <a:ext cx="5886450" cy="1543050"/>
        </p:xfrm>
        <a:graphic>
          <a:graphicData uri="http://schemas.openxmlformats.org/presentationml/2006/ole">
            <p:oleObj spid="_x0000_s92164" name="Equation" r:id="rId7" imgW="2806560" imgH="73656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Lanjutan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5334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persamaan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3244850" y="1982788"/>
          <a:ext cx="2765425" cy="608012"/>
        </p:xfrm>
        <a:graphic>
          <a:graphicData uri="http://schemas.openxmlformats.org/presentationml/2006/ole">
            <p:oleObj spid="_x0000_s93186" name="Equation" r:id="rId5" imgW="1041120" imgH="228600" progId="Equation.DSMT4">
              <p:embed/>
            </p:oleObj>
          </a:graphicData>
        </a:graphic>
      </p:graphicFrame>
      <p:pic>
        <p:nvPicPr>
          <p:cNvPr id="93189" name="Picture 5" descr="C:\Users\DELL\Desktop\gabar 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6839" y="2728913"/>
            <a:ext cx="8172361" cy="30622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nn-NO" sz="3200" dirty="0" smtClean="0">
                <a:latin typeface="Arial" charset="0"/>
                <a:cs typeface="Arial" charset="0"/>
              </a:rPr>
              <a:t>Persamaan Diferensial  Biasa (ODE) orde </a:t>
            </a:r>
            <a:r>
              <a:rPr lang="nn-NO" sz="3200" dirty="0" smtClean="0">
                <a:latin typeface="Arial" charset="0"/>
                <a:cs typeface="Arial" charset="0"/>
              </a:rPr>
              <a:t>2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Pokok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Bahasan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ODE </a:t>
            </a:r>
            <a:r>
              <a:rPr lang="en-US" sz="2400" dirty="0" err="1" smtClean="0"/>
              <a:t>orde</a:t>
            </a:r>
            <a:r>
              <a:rPr lang="en-US" sz="2400" dirty="0" smtClean="0"/>
              <a:t> 2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2971800" y="2514600"/>
          <a:ext cx="2667000" cy="533400"/>
        </p:xfrm>
        <a:graphic>
          <a:graphicData uri="http://schemas.openxmlformats.org/presentationml/2006/ole">
            <p:oleObj spid="_x0000_s45057" name="Equation" r:id="rId5" imgW="114300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ODE 2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609600" y="15240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ODE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orde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2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memiliki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persamaan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standar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yaitu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447800" y="2971800"/>
          <a:ext cx="6194197" cy="838200"/>
        </p:xfrm>
        <a:graphic>
          <a:graphicData uri="http://schemas.openxmlformats.org/presentationml/2006/ole">
            <p:oleObj spid="_x0000_s43017" name="Equation" r:id="rId5" imgW="1688760" imgH="228600" progId="Equation.DSMT4">
              <p:embed/>
            </p:oleObj>
          </a:graphicData>
        </a:graphic>
      </p:graphicFrame>
      <p:sp>
        <p:nvSpPr>
          <p:cNvPr id="7" name="Title 5"/>
          <p:cNvSpPr txBox="1">
            <a:spLocks/>
          </p:cNvSpPr>
          <p:nvPr/>
        </p:nvSpPr>
        <p:spPr bwMode="auto">
          <a:xfrm>
            <a:off x="533400" y="41148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ea typeface="+mj-ea"/>
                <a:cs typeface="Arial" charset="0"/>
              </a:rPr>
              <a:t>Merupakan</a:t>
            </a:r>
            <a:r>
              <a:rPr lang="en-US" sz="3200" dirty="0" smtClean="0">
                <a:ea typeface="+mj-ea"/>
                <a:cs typeface="Arial" charset="0"/>
              </a:rPr>
              <a:t> </a:t>
            </a:r>
            <a:r>
              <a:rPr lang="en-US" sz="3200" dirty="0" err="1" smtClean="0">
                <a:ea typeface="+mj-ea"/>
                <a:cs typeface="Arial" charset="0"/>
              </a:rPr>
              <a:t>persamaan</a:t>
            </a:r>
            <a:r>
              <a:rPr lang="en-US" sz="3200" dirty="0" smtClean="0">
                <a:ea typeface="+mj-ea"/>
                <a:cs typeface="Arial" charset="0"/>
              </a:rPr>
              <a:t> </a:t>
            </a:r>
            <a:r>
              <a:rPr lang="en-US" sz="3200" dirty="0" err="1" smtClean="0">
                <a:ea typeface="+mj-ea"/>
                <a:cs typeface="Arial" charset="0"/>
              </a:rPr>
              <a:t>Homogen</a:t>
            </a:r>
            <a:r>
              <a:rPr lang="en-US" sz="3200" dirty="0" smtClean="0">
                <a:ea typeface="+mj-ea"/>
                <a:cs typeface="Arial" charset="0"/>
              </a:rPr>
              <a:t> </a:t>
            </a:r>
            <a:r>
              <a:rPr lang="en-US" sz="3200" dirty="0" err="1" smtClean="0">
                <a:ea typeface="+mj-ea"/>
                <a:cs typeface="Arial" charset="0"/>
              </a:rPr>
              <a:t>jika</a:t>
            </a:r>
            <a:r>
              <a:rPr lang="en-US" sz="3200" dirty="0" smtClean="0">
                <a:ea typeface="+mj-ea"/>
                <a:cs typeface="Arial" charset="0"/>
              </a:rPr>
              <a:t> </a:t>
            </a:r>
            <a:r>
              <a:rPr lang="en-US" sz="3200" dirty="0" err="1" smtClean="0">
                <a:ea typeface="+mj-ea"/>
                <a:cs typeface="Arial" charset="0"/>
              </a:rPr>
              <a:t>dan</a:t>
            </a:r>
            <a:r>
              <a:rPr lang="en-US" sz="3200" dirty="0" smtClean="0">
                <a:ea typeface="+mj-ea"/>
                <a:cs typeface="Arial" charset="0"/>
              </a:rPr>
              <a:t> </a:t>
            </a:r>
            <a:r>
              <a:rPr lang="en-US" sz="3200" dirty="0" err="1" smtClean="0">
                <a:ea typeface="+mj-ea"/>
                <a:cs typeface="Arial" charset="0"/>
              </a:rPr>
              <a:t>hanya</a:t>
            </a:r>
            <a:r>
              <a:rPr lang="en-US" sz="3200" dirty="0" smtClean="0">
                <a:ea typeface="+mj-ea"/>
                <a:cs typeface="Arial" charset="0"/>
              </a:rPr>
              <a:t> </a:t>
            </a:r>
            <a:r>
              <a:rPr lang="en-US" sz="3200" dirty="0" err="1" smtClean="0">
                <a:ea typeface="+mj-ea"/>
                <a:cs typeface="Arial" charset="0"/>
              </a:rPr>
              <a:t>jika</a:t>
            </a:r>
            <a:r>
              <a:rPr lang="en-US" sz="3200" dirty="0" smtClean="0">
                <a:ea typeface="+mj-ea"/>
                <a:cs typeface="Arial" charset="0"/>
              </a:rPr>
              <a:t> g(x) = 0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1973263" y="5257800"/>
          <a:ext cx="5448300" cy="838200"/>
        </p:xfrm>
        <a:graphic>
          <a:graphicData uri="http://schemas.openxmlformats.org/presentationml/2006/ole">
            <p:oleObj spid="_x0000_s43020" name="Equation" r:id="rId6" imgW="148572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Trivial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297363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y(x) = 0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ODE </a:t>
            </a:r>
            <a:r>
              <a:rPr lang="en-US" dirty="0" err="1" smtClean="0"/>
              <a:t>orde</a:t>
            </a:r>
            <a:r>
              <a:rPr lang="en-US" dirty="0" smtClean="0"/>
              <a:t> 2.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trivial </a:t>
            </a:r>
            <a:r>
              <a:rPr lang="en-US" dirty="0" err="1" smtClean="0"/>
              <a:t>dari</a:t>
            </a:r>
            <a:r>
              <a:rPr lang="en-US" dirty="0" smtClean="0"/>
              <a:t> ODE </a:t>
            </a:r>
            <a:r>
              <a:rPr lang="en-US" dirty="0" err="1" smtClean="0"/>
              <a:t>orde</a:t>
            </a:r>
            <a:r>
              <a:rPr lang="en-US" dirty="0" smtClean="0"/>
              <a:t> 2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ODE </a:t>
            </a:r>
            <a:r>
              <a:rPr lang="en-US" sz="3200" dirty="0" err="1" smtClean="0">
                <a:latin typeface="Arial" charset="0"/>
                <a:cs typeface="Arial" charset="0"/>
              </a:rPr>
              <a:t>orde</a:t>
            </a:r>
            <a:r>
              <a:rPr lang="en-US" sz="3200" dirty="0" smtClean="0">
                <a:latin typeface="Arial" charset="0"/>
                <a:cs typeface="Arial" charset="0"/>
              </a:rPr>
              <a:t> 2 </a:t>
            </a:r>
            <a:r>
              <a:rPr lang="en-US" sz="3200" dirty="0" err="1" smtClean="0">
                <a:latin typeface="Arial" charset="0"/>
                <a:cs typeface="Arial" charset="0"/>
              </a:rPr>
              <a:t>Homogen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Arial" charset="0"/>
                <a:cs typeface="Arial" charset="0"/>
              </a:rPr>
              <a:t>Fungsi</a:t>
            </a:r>
            <a:r>
              <a:rPr lang="en-US" sz="2400" dirty="0" smtClean="0">
                <a:latin typeface="Arial" charset="0"/>
                <a:cs typeface="Arial" charset="0"/>
              </a:rPr>
              <a:t> y = </a:t>
            </a:r>
            <a:r>
              <a:rPr lang="en-US" sz="2400" dirty="0" err="1" smtClean="0">
                <a:latin typeface="Arial" charset="0"/>
                <a:cs typeface="Arial" charset="0"/>
              </a:rPr>
              <a:t>cos</a:t>
            </a:r>
            <a:r>
              <a:rPr lang="en-US" sz="2400" dirty="0" smtClean="0">
                <a:latin typeface="Arial" charset="0"/>
                <a:cs typeface="Arial" charset="0"/>
              </a:rPr>
              <a:t> x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y = sin x </a:t>
            </a:r>
            <a:r>
              <a:rPr lang="en-US" sz="2400" dirty="0" err="1" smtClean="0">
                <a:latin typeface="Arial" charset="0"/>
                <a:cs typeface="Arial" charset="0"/>
              </a:rPr>
              <a:t>adalah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solusi</a:t>
            </a:r>
            <a:r>
              <a:rPr lang="en-US" sz="2400" dirty="0" smtClean="0">
                <a:latin typeface="Arial" charset="0"/>
                <a:cs typeface="Arial" charset="0"/>
              </a:rPr>
              <a:t> ODE </a:t>
            </a:r>
            <a:r>
              <a:rPr lang="en-US" sz="2400" dirty="0" err="1" smtClean="0">
                <a:latin typeface="Arial" charset="0"/>
                <a:cs typeface="Arial" charset="0"/>
              </a:rPr>
              <a:t>orde</a:t>
            </a:r>
            <a:r>
              <a:rPr lang="en-US" sz="2400" dirty="0" smtClean="0">
                <a:latin typeface="Arial" charset="0"/>
                <a:cs typeface="Arial" charset="0"/>
              </a:rPr>
              <a:t> 2 </a:t>
            </a:r>
            <a:r>
              <a:rPr lang="en-US" sz="2400" dirty="0" err="1" smtClean="0">
                <a:latin typeface="Arial" charset="0"/>
                <a:cs typeface="Arial" charset="0"/>
              </a:rPr>
              <a:t>Homogen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2400" dirty="0" err="1" smtClean="0">
                <a:latin typeface="Arial" charset="0"/>
                <a:cs typeface="Arial" charset="0"/>
              </a:rPr>
              <a:t>Untuk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semua</a:t>
            </a:r>
            <a:r>
              <a:rPr lang="en-US" sz="2400" dirty="0" smtClean="0">
                <a:latin typeface="Arial" charset="0"/>
                <a:cs typeface="Arial" charset="0"/>
              </a:rPr>
              <a:t> x. Kita </a:t>
            </a:r>
            <a:r>
              <a:rPr lang="en-US" sz="2400" dirty="0" err="1" smtClean="0">
                <a:latin typeface="Arial" charset="0"/>
                <a:cs typeface="Arial" charset="0"/>
              </a:rPr>
              <a:t>verifikasi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dengan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turunan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subtitusi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  <a:r>
              <a:rPr lang="en-US" sz="2400" dirty="0" err="1" smtClean="0">
                <a:latin typeface="Arial" charset="0"/>
                <a:cs typeface="Arial" charset="0"/>
              </a:rPr>
              <a:t>Anggap</a:t>
            </a:r>
            <a:r>
              <a:rPr lang="en-US" sz="2400" dirty="0" smtClean="0">
                <a:latin typeface="Arial" charset="0"/>
                <a:cs typeface="Arial" charset="0"/>
              </a:rPr>
              <a:t>                               </a:t>
            </a:r>
            <a:r>
              <a:rPr lang="en-US" sz="2400" dirty="0" err="1" smtClean="0">
                <a:latin typeface="Arial" charset="0"/>
                <a:cs typeface="Arial" charset="0"/>
              </a:rPr>
              <a:t>maka</a:t>
            </a:r>
            <a:r>
              <a:rPr lang="en-US" sz="2400" dirty="0" smtClean="0">
                <a:latin typeface="Arial" charset="0"/>
                <a:cs typeface="Arial" charset="0"/>
              </a:rPr>
              <a:t> :’</a:t>
            </a: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2400" dirty="0" smtClean="0">
                <a:latin typeface="Arial" charset="0"/>
                <a:cs typeface="Arial" charset="0"/>
              </a:rPr>
              <a:t>Hal </a:t>
            </a:r>
            <a:r>
              <a:rPr lang="en-US" sz="2400" dirty="0" err="1" smtClean="0">
                <a:latin typeface="Arial" charset="0"/>
                <a:cs typeface="Arial" charset="0"/>
              </a:rPr>
              <a:t>ini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serupa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dengan</a:t>
            </a:r>
            <a:r>
              <a:rPr lang="en-US" sz="2400" dirty="0" smtClean="0">
                <a:latin typeface="Arial" charset="0"/>
                <a:cs typeface="Arial" charset="0"/>
              </a:rPr>
              <a:t> y = sin x (</a:t>
            </a:r>
            <a:r>
              <a:rPr lang="en-US" sz="2400" dirty="0" err="1" smtClean="0">
                <a:latin typeface="Arial" charset="0"/>
                <a:cs typeface="Arial" charset="0"/>
              </a:rPr>
              <a:t>Terbukti</a:t>
            </a:r>
            <a:r>
              <a:rPr lang="en-US" sz="2400" dirty="0" smtClean="0">
                <a:latin typeface="Arial" charset="0"/>
                <a:cs typeface="Arial" charset="0"/>
              </a:rPr>
              <a:t>)</a:t>
            </a: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886200" y="2438400"/>
          <a:ext cx="1381125" cy="477837"/>
        </p:xfrm>
        <a:graphic>
          <a:graphicData uri="http://schemas.openxmlformats.org/presentationml/2006/ole">
            <p:oleObj spid="_x0000_s48131" name="Equation" r:id="rId5" imgW="660240" imgH="228600" progId="Equation.DSMT4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457575" y="3581400"/>
          <a:ext cx="2257425" cy="477838"/>
        </p:xfrm>
        <a:graphic>
          <a:graphicData uri="http://schemas.openxmlformats.org/presentationml/2006/ole">
            <p:oleObj spid="_x0000_s48134" name="Equation" r:id="rId6" imgW="1079280" imgH="228600" progId="Equation.DSMT4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581353" y="4475162"/>
          <a:ext cx="7495847" cy="630238"/>
        </p:xfrm>
        <a:graphic>
          <a:graphicData uri="http://schemas.openxmlformats.org/presentationml/2006/ole">
            <p:oleObj spid="_x0000_s48135" name="Equation" r:id="rId7" imgW="271764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ODE </a:t>
            </a:r>
            <a:r>
              <a:rPr lang="en-US" sz="3200" b="1" dirty="0" err="1" smtClean="0">
                <a:latin typeface="Arial" charset="0"/>
                <a:cs typeface="Arial" charset="0"/>
              </a:rPr>
              <a:t>Homogen</a:t>
            </a:r>
            <a:r>
              <a:rPr lang="en-US" sz="3200" b="1" dirty="0" smtClean="0">
                <a:latin typeface="Arial" charset="0"/>
                <a:cs typeface="Arial" charset="0"/>
              </a:rPr>
              <a:t> Linier </a:t>
            </a:r>
            <a:r>
              <a:rPr lang="en-US" sz="3200" b="1" dirty="0" err="1" smtClean="0">
                <a:latin typeface="Arial" charset="0"/>
                <a:cs typeface="Arial" charset="0"/>
              </a:rPr>
              <a:t>dengan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koefisien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Konstan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70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ODE </a:t>
            </a:r>
            <a:r>
              <a:rPr lang="en-US" dirty="0" err="1" smtClean="0"/>
              <a:t>orde</a:t>
            </a:r>
            <a:r>
              <a:rPr lang="en-US" dirty="0" smtClean="0"/>
              <a:t> 2 </a:t>
            </a:r>
            <a:r>
              <a:rPr lang="en-US" dirty="0" err="1" smtClean="0"/>
              <a:t>Homogen</a:t>
            </a:r>
            <a:r>
              <a:rPr lang="en-US" dirty="0" smtClean="0"/>
              <a:t> linier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problem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, </a:t>
            </a:r>
            <a:r>
              <a:rPr lang="en-US" sz="2400" dirty="0" err="1" smtClean="0"/>
              <a:t>vibrasi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dsb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2590800" y="2590800"/>
          <a:ext cx="3863975" cy="838200"/>
        </p:xfrm>
        <a:graphic>
          <a:graphicData uri="http://schemas.openxmlformats.org/presentationml/2006/ole">
            <p:oleObj spid="_x0000_s83977" name="Equation" r:id="rId5" imgW="105408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Contoh</a:t>
            </a:r>
            <a:r>
              <a:rPr lang="en-US" sz="3200" b="1" dirty="0" smtClean="0">
                <a:latin typeface="Arial" charset="0"/>
                <a:cs typeface="Arial" charset="0"/>
              </a:rPr>
              <a:t> ODE 2 </a:t>
            </a:r>
            <a:r>
              <a:rPr lang="en-US" sz="3200" b="1" dirty="0" err="1" smtClean="0">
                <a:latin typeface="Arial" charset="0"/>
                <a:cs typeface="Arial" charset="0"/>
              </a:rPr>
              <a:t>Homogen</a:t>
            </a:r>
            <a:r>
              <a:rPr lang="en-US" sz="3200" b="1" dirty="0" smtClean="0">
                <a:latin typeface="Arial" charset="0"/>
                <a:cs typeface="Arial" charset="0"/>
              </a:rPr>
              <a:t> Linier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 algn="just"/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Solusi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Petama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Persamaan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karakteristik</a:t>
            </a:r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didapatkan</a:t>
            </a:r>
            <a:r>
              <a:rPr lang="en-US" sz="2400" dirty="0" smtClean="0">
                <a:sym typeface="Wingdings" pitchFamily="2" charset="2"/>
              </a:rPr>
              <a:t> 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2251075" y="1806575"/>
          <a:ext cx="4872038" cy="479425"/>
        </p:xfrm>
        <a:graphic>
          <a:graphicData uri="http://schemas.openxmlformats.org/presentationml/2006/ole">
            <p:oleObj spid="_x0000_s86022" name="Equation" r:id="rId5" imgW="2323800" imgH="228600" progId="Equation.DSMT4">
              <p:embed/>
            </p:oleObj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3663950" y="3455988"/>
          <a:ext cx="1811338" cy="425450"/>
        </p:xfrm>
        <a:graphic>
          <a:graphicData uri="http://schemas.openxmlformats.org/presentationml/2006/ole">
            <p:oleObj spid="_x0000_s86024" name="Equation" r:id="rId6" imgW="863280" imgH="203040" progId="Equation.DSMT4">
              <p:embed/>
            </p:oleObj>
          </a:graphicData>
        </a:graphic>
      </p:graphicFrame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3276600" y="4572000"/>
          <a:ext cx="2824162" cy="1701800"/>
        </p:xfrm>
        <a:graphic>
          <a:graphicData uri="http://schemas.openxmlformats.org/presentationml/2006/ole">
            <p:oleObj spid="_x0000_s86025" name="Equation" r:id="rId7" imgW="1346040" imgH="81252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Lanjutan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Langkah</a:t>
            </a:r>
            <a:r>
              <a:rPr lang="en-US" sz="2400" dirty="0" smtClean="0"/>
              <a:t> 2 :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c1 </a:t>
            </a:r>
            <a:r>
              <a:rPr lang="en-US" dirty="0" err="1" smtClean="0"/>
              <a:t>dan</a:t>
            </a:r>
            <a:r>
              <a:rPr lang="en-US" dirty="0" smtClean="0"/>
              <a:t> c2 </a:t>
            </a:r>
            <a:r>
              <a:rPr lang="en-US" dirty="0" err="1" smtClean="0"/>
              <a:t>adalah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err="1" smtClean="0"/>
              <a:t>solusi</a:t>
            </a:r>
            <a:r>
              <a:rPr lang="en-US" smtClean="0"/>
              <a:t> persamaannya adalah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5429250" y="1281113"/>
          <a:ext cx="2630488" cy="641350"/>
        </p:xfrm>
        <a:graphic>
          <a:graphicData uri="http://schemas.openxmlformats.org/presentationml/2006/ole">
            <p:oleObj spid="_x0000_s87045" name="Equation" r:id="rId5" imgW="990360" imgH="241200" progId="Equation.DSMT4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3176588" y="2819400"/>
          <a:ext cx="3440112" cy="1889125"/>
        </p:xfrm>
        <a:graphic>
          <a:graphicData uri="http://schemas.openxmlformats.org/presentationml/2006/ole">
            <p:oleObj spid="_x0000_s87048" name="Equation" r:id="rId6" imgW="1295280" imgH="711000" progId="Equation.DSMT4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3706813" y="5732463"/>
          <a:ext cx="2225675" cy="606425"/>
        </p:xfrm>
        <a:graphic>
          <a:graphicData uri="http://schemas.openxmlformats.org/presentationml/2006/ole">
            <p:oleObj spid="_x0000_s87049" name="Equation" r:id="rId7" imgW="83808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Lanjutan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90117" name="Picture 5" descr="C:\Users\DELL\Desktop\file pp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3599" y="1447800"/>
            <a:ext cx="6442601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5202</TotalTime>
  <Words>239</Words>
  <Application>Microsoft Office PowerPoint</Application>
  <PresentationFormat>On-screen Show (4:3)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PERTEMUAN KE - 12</vt:lpstr>
      <vt:lpstr>Persamaan Diferensial  Biasa (ODE) orde 2</vt:lpstr>
      <vt:lpstr>ODE 2</vt:lpstr>
      <vt:lpstr>Solusi Trivial</vt:lpstr>
      <vt:lpstr>Contoh ODE orde 2 Homogen</vt:lpstr>
      <vt:lpstr>ODE Homogen Linier dengan koefisien Konstan</vt:lpstr>
      <vt:lpstr>Contoh ODE 2 Homogen Linier</vt:lpstr>
      <vt:lpstr>Lanjutan</vt:lpstr>
      <vt:lpstr>Lanjutan</vt:lpstr>
      <vt:lpstr>Contoh 2</vt:lpstr>
      <vt:lpstr>Lanjutan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DELL</cp:lastModifiedBy>
  <cp:revision>299</cp:revision>
  <dcterms:created xsi:type="dcterms:W3CDTF">2010-08-24T06:47:44Z</dcterms:created>
  <dcterms:modified xsi:type="dcterms:W3CDTF">2018-06-27T14:31:31Z</dcterms:modified>
</cp:coreProperties>
</file>