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5" r:id="rId2"/>
    <p:sldId id="335" r:id="rId3"/>
    <p:sldId id="382" r:id="rId4"/>
    <p:sldId id="380" r:id="rId5"/>
    <p:sldId id="383" r:id="rId6"/>
    <p:sldId id="366" r:id="rId7"/>
    <p:sldId id="367" r:id="rId8"/>
    <p:sldId id="369" r:id="rId9"/>
    <p:sldId id="379" r:id="rId10"/>
    <p:sldId id="371" r:id="rId11"/>
    <p:sldId id="372" r:id="rId12"/>
    <p:sldId id="384" r:id="rId13"/>
    <p:sldId id="386" r:id="rId14"/>
    <p:sldId id="385" r:id="rId15"/>
    <p:sldId id="387" r:id="rId16"/>
    <p:sldId id="388" r:id="rId17"/>
    <p:sldId id="3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3" autoAdjust="0"/>
    <p:restoredTop sz="93191" autoAdjust="0"/>
  </p:normalViewPr>
  <p:slideViewPr>
    <p:cSldViewPr>
      <p:cViewPr>
        <p:scale>
          <a:sx n="60" d="100"/>
          <a:sy n="60" d="100"/>
        </p:scale>
        <p:origin x="-280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16/03/2018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B7EF8-8763-4AB4-8A8E-830980031CA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9E602A-57E0-4135-B203-DA820A56104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gif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Operasi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Pada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A </a:t>
            </a:r>
            <a:r>
              <a:rPr lang="en-US" sz="2400" dirty="0" err="1" smtClean="0"/>
              <a:t>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penusunya</a:t>
            </a:r>
            <a:r>
              <a:rPr lang="en-US" sz="2400" dirty="0" smtClean="0"/>
              <a:t> [</a:t>
            </a:r>
            <a:r>
              <a:rPr lang="en-US" sz="2400" dirty="0" err="1" smtClean="0"/>
              <a:t>aij</a:t>
            </a:r>
            <a:r>
              <a:rPr lang="en-US" sz="2400" dirty="0" smtClean="0"/>
              <a:t>]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</a:t>
            </a:r>
            <a:r>
              <a:rPr lang="en-US" sz="2400" dirty="0" smtClean="0"/>
              <a:t> [</a:t>
            </a:r>
            <a:r>
              <a:rPr lang="en-US" sz="2400" dirty="0" err="1" smtClean="0"/>
              <a:t>bij</a:t>
            </a:r>
            <a:r>
              <a:rPr lang="en-US" sz="2400" dirty="0" smtClean="0"/>
              <a:t>],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A+B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aij</a:t>
            </a:r>
            <a:r>
              <a:rPr lang="en-US" sz="2400" dirty="0" smtClean="0"/>
              <a:t> + </a:t>
            </a:r>
            <a:r>
              <a:rPr lang="en-US" sz="2400" dirty="0" err="1" smtClean="0"/>
              <a:t>bij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r>
              <a:rPr lang="en-US" sz="2400" dirty="0" err="1" smtClean="0"/>
              <a:t>Pengurangan</a:t>
            </a:r>
            <a:endParaRPr lang="en-US" sz="2400" dirty="0" smtClean="0"/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A </a:t>
            </a:r>
            <a:r>
              <a:rPr lang="en-US" sz="2400" dirty="0" err="1" smtClean="0"/>
              <a:t>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penusunya</a:t>
            </a:r>
            <a:r>
              <a:rPr lang="en-US" sz="2400" dirty="0" smtClean="0"/>
              <a:t> [</a:t>
            </a:r>
            <a:r>
              <a:rPr lang="en-US" sz="2400" dirty="0" err="1" smtClean="0"/>
              <a:t>aij</a:t>
            </a:r>
            <a:r>
              <a:rPr lang="en-US" sz="2400" dirty="0" smtClean="0"/>
              <a:t>]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</a:t>
            </a:r>
            <a:r>
              <a:rPr lang="en-US" sz="2400" dirty="0" smtClean="0"/>
              <a:t> [</a:t>
            </a:r>
            <a:r>
              <a:rPr lang="en-US" sz="2400" dirty="0" err="1" smtClean="0"/>
              <a:t>bij</a:t>
            </a:r>
            <a:r>
              <a:rPr lang="en-US" sz="2400" dirty="0" smtClean="0"/>
              <a:t>],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A-B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aij</a:t>
            </a:r>
            <a:r>
              <a:rPr lang="en-US" sz="2400" dirty="0" smtClean="0"/>
              <a:t> + </a:t>
            </a:r>
            <a:r>
              <a:rPr lang="en-US" sz="2400" dirty="0" err="1" smtClean="0"/>
              <a:t>bij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Khusus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Simetris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Adalah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komponennya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ditranspose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Simetris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Kebalikan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(Skew Symmetric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Adalah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komponennya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ditranspose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1400" y="2819400"/>
          <a:ext cx="2406650" cy="624493"/>
        </p:xfrm>
        <a:graphic>
          <a:graphicData uri="http://schemas.openxmlformats.org/presentationml/2006/ole">
            <p:oleObj spid="_x0000_s7170" name="Equation" r:id="rId5" imgW="482400" imgH="190440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360738" y="5029200"/>
          <a:ext cx="2849562" cy="623888"/>
        </p:xfrm>
        <a:graphic>
          <a:graphicData uri="http://schemas.openxmlformats.org/presentationml/2006/ole">
            <p:oleObj spid="_x0000_s7175" name="Equation" r:id="rId6" imgW="571320" imgH="19044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symmetric </a:t>
            </a:r>
            <a:r>
              <a:rPr lang="en-US" sz="3200" dirty="0" err="1" smtClean="0">
                <a:latin typeface="Arial" charset="0"/>
                <a:cs typeface="Arial" charset="0"/>
              </a:rPr>
              <a:t>dan</a:t>
            </a:r>
            <a:r>
              <a:rPr lang="en-US" sz="3200" dirty="0" smtClean="0">
                <a:latin typeface="Arial" charset="0"/>
                <a:cs typeface="Arial" charset="0"/>
              </a:rPr>
              <a:t> Skew Symmetric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simetris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Skew-Symmetric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419600" y="2057400"/>
          <a:ext cx="2041525" cy="1524000"/>
        </p:xfrm>
        <a:graphic>
          <a:graphicData uri="http://schemas.openxmlformats.org/presentationml/2006/ole">
            <p:oleObj spid="_x0000_s8195" name="Equation" r:id="rId5" imgW="952200" imgH="71100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983038" y="4495800"/>
          <a:ext cx="3006725" cy="1479550"/>
        </p:xfrm>
        <a:graphic>
          <a:graphicData uri="http://schemas.openxmlformats.org/presentationml/2006/ole">
            <p:oleObj spid="_x0000_s8197" name="Equation" r:id="rId6" imgW="110484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Aplikasi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Perkalian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(1)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sz="2200" dirty="0" smtClean="0">
                <a:latin typeface="Arial" charset="0"/>
                <a:cs typeface="Arial" charset="0"/>
              </a:rPr>
              <a:t>Program </a:t>
            </a:r>
            <a:r>
              <a:rPr lang="en-US" sz="2200" dirty="0" err="1" smtClean="0">
                <a:latin typeface="Arial" charset="0"/>
                <a:cs typeface="Arial" charset="0"/>
              </a:rPr>
              <a:t>Penurunan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Badan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Program </a:t>
            </a:r>
            <a:r>
              <a:rPr lang="en-US" sz="2200" dirty="0" err="1" smtClean="0">
                <a:latin typeface="Arial" charset="0"/>
                <a:cs typeface="Arial" charset="0"/>
              </a:rPr>
              <a:t>Penurunan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Badan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seseorang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badan</a:t>
            </a:r>
            <a:r>
              <a:rPr lang="en-US" sz="2200" dirty="0" smtClean="0">
                <a:latin typeface="Arial" charset="0"/>
                <a:cs typeface="Arial" charset="0"/>
              </a:rPr>
              <a:t> 185 lb </a:t>
            </a:r>
            <a:r>
              <a:rPr lang="en-US" sz="2200" dirty="0" err="1" smtClean="0">
                <a:latin typeface="Arial" charset="0"/>
                <a:cs typeface="Arial" charset="0"/>
              </a:rPr>
              <a:t>membakar</a:t>
            </a:r>
            <a:r>
              <a:rPr lang="en-US" sz="2200" dirty="0" smtClean="0">
                <a:latin typeface="Arial" charset="0"/>
                <a:cs typeface="Arial" charset="0"/>
              </a:rPr>
              <a:t> 350 </a:t>
            </a:r>
            <a:r>
              <a:rPr lang="en-US" sz="2200" dirty="0" err="1" smtClean="0">
                <a:latin typeface="Arial" charset="0"/>
                <a:cs typeface="Arial" charset="0"/>
              </a:rPr>
              <a:t>Kal</a:t>
            </a:r>
            <a:r>
              <a:rPr lang="en-US" sz="2200" dirty="0" smtClean="0">
                <a:latin typeface="Arial" charset="0"/>
                <a:cs typeface="Arial" charset="0"/>
              </a:rPr>
              <a:t>/Jam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berjalan</a:t>
            </a:r>
            <a:r>
              <a:rPr lang="en-US" sz="2200" dirty="0" smtClean="0">
                <a:latin typeface="Arial" charset="0"/>
                <a:cs typeface="Arial" charset="0"/>
              </a:rPr>
              <a:t> (3 m/jam), 500 </a:t>
            </a:r>
            <a:r>
              <a:rPr lang="en-US" sz="2200" dirty="0" err="1" smtClean="0">
                <a:latin typeface="Arial" charset="0"/>
                <a:cs typeface="Arial" charset="0"/>
              </a:rPr>
              <a:t>kal</a:t>
            </a:r>
            <a:r>
              <a:rPr lang="en-US" sz="2200" dirty="0" smtClean="0">
                <a:latin typeface="Arial" charset="0"/>
                <a:cs typeface="Arial" charset="0"/>
              </a:rPr>
              <a:t>/jam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bersepedah</a:t>
            </a:r>
            <a:r>
              <a:rPr lang="en-US" sz="2200" dirty="0" smtClean="0">
                <a:latin typeface="Arial" charset="0"/>
                <a:cs typeface="Arial" charset="0"/>
              </a:rPr>
              <a:t> (13 m/jam)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950 </a:t>
            </a:r>
            <a:r>
              <a:rPr lang="en-US" sz="2200" dirty="0" err="1" smtClean="0">
                <a:latin typeface="Arial" charset="0"/>
                <a:cs typeface="Arial" charset="0"/>
              </a:rPr>
              <a:t>kal</a:t>
            </a:r>
            <a:r>
              <a:rPr lang="en-US" sz="2200" dirty="0" smtClean="0">
                <a:latin typeface="Arial" charset="0"/>
                <a:cs typeface="Arial" charset="0"/>
              </a:rPr>
              <a:t>/jam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jogging (5.5 m/jam). </a:t>
            </a:r>
            <a:r>
              <a:rPr lang="en-US" sz="2200" dirty="0" err="1" smtClean="0">
                <a:latin typeface="Arial" charset="0"/>
                <a:cs typeface="Arial" charset="0"/>
              </a:rPr>
              <a:t>Seseorang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berat</a:t>
            </a:r>
            <a:r>
              <a:rPr lang="en-US" sz="2200" dirty="0" smtClean="0">
                <a:latin typeface="Arial" charset="0"/>
                <a:cs typeface="Arial" charset="0"/>
              </a:rPr>
              <a:t> 185 lb </a:t>
            </a:r>
            <a:r>
              <a:rPr lang="en-US" sz="2200" dirty="0" err="1" smtClean="0">
                <a:latin typeface="Arial" charset="0"/>
                <a:cs typeface="Arial" charset="0"/>
              </a:rPr>
              <a:t>berencana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latihan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seperti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ditunjukan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.  W(</a:t>
            </a:r>
            <a:r>
              <a:rPr lang="en-US" sz="2200" dirty="0" err="1" smtClean="0">
                <a:latin typeface="Arial" charset="0"/>
                <a:cs typeface="Arial" charset="0"/>
              </a:rPr>
              <a:t>Berjalan</a:t>
            </a:r>
            <a:r>
              <a:rPr lang="en-US" sz="2200" dirty="0" smtClean="0">
                <a:latin typeface="Arial" charset="0"/>
                <a:cs typeface="Arial" charset="0"/>
              </a:rPr>
              <a:t>),B(</a:t>
            </a:r>
            <a:r>
              <a:rPr lang="en-US" sz="2200" dirty="0" err="1" smtClean="0">
                <a:latin typeface="Arial" charset="0"/>
                <a:cs typeface="Arial" charset="0"/>
              </a:rPr>
              <a:t>Bersepedah</a:t>
            </a:r>
            <a:r>
              <a:rPr lang="en-US" sz="2200" dirty="0" smtClean="0">
                <a:latin typeface="Arial" charset="0"/>
                <a:cs typeface="Arial" charset="0"/>
              </a:rPr>
              <a:t>), J(Jogging)</a:t>
            </a: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219200" y="4267200"/>
          <a:ext cx="6843712" cy="2378075"/>
        </p:xfrm>
        <a:graphic>
          <a:graphicData uri="http://schemas.openxmlformats.org/presentationml/2006/ole">
            <p:oleObj spid="_x0000_s73731" name="Equation" r:id="rId5" imgW="251460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Stochastic </a:t>
            </a:r>
            <a:r>
              <a:rPr lang="en-US" sz="3200" dirty="0" err="1" smtClean="0">
                <a:latin typeface="Arial" charset="0"/>
                <a:cs typeface="Arial" charset="0"/>
              </a:rPr>
              <a:t>dan</a:t>
            </a:r>
            <a:r>
              <a:rPr lang="en-US" sz="3200" dirty="0" smtClean="0">
                <a:latin typeface="Arial" charset="0"/>
                <a:cs typeface="Arial" charset="0"/>
              </a:rPr>
              <a:t> Markov Process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Stochastic adalah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bujursangkar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semua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komponenya</a:t>
            </a:r>
            <a:r>
              <a:rPr lang="en-US" sz="2200" dirty="0" smtClean="0">
                <a:latin typeface="Arial" charset="0"/>
                <a:cs typeface="Arial" charset="0"/>
              </a:rPr>
              <a:t> adalah </a:t>
            </a:r>
            <a:r>
              <a:rPr lang="en-US" sz="2200" dirty="0" err="1" smtClean="0">
                <a:latin typeface="Arial" charset="0"/>
                <a:cs typeface="Arial" charset="0"/>
              </a:rPr>
              <a:t>positif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penjumlahan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kolom</a:t>
            </a:r>
            <a:r>
              <a:rPr lang="en-US" sz="2200" dirty="0" smtClean="0">
                <a:latin typeface="Arial" charset="0"/>
                <a:cs typeface="Arial" charset="0"/>
              </a:rPr>
              <a:t> adalah 1</a:t>
            </a: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r>
              <a:rPr lang="en-US" sz="2200" dirty="0" smtClean="0">
                <a:latin typeface="Arial" charset="0"/>
                <a:cs typeface="Arial" charset="0"/>
              </a:rPr>
              <a:t>Andrei </a:t>
            </a:r>
            <a:r>
              <a:rPr lang="en-US" sz="2200" dirty="0" err="1" smtClean="0">
                <a:latin typeface="Arial" charset="0"/>
                <a:cs typeface="Arial" charset="0"/>
              </a:rPr>
              <a:t>Andrejevitch</a:t>
            </a:r>
            <a:r>
              <a:rPr lang="en-US" sz="2200" dirty="0" smtClean="0">
                <a:latin typeface="Arial" charset="0"/>
                <a:cs typeface="Arial" charset="0"/>
              </a:rPr>
              <a:t> Markov adalah </a:t>
            </a:r>
            <a:r>
              <a:rPr lang="en-US" sz="2200" dirty="0" err="1" smtClean="0">
                <a:latin typeface="Arial" charset="0"/>
                <a:cs typeface="Arial" charset="0"/>
              </a:rPr>
              <a:t>seorang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Profesor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Matematika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dikenal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Teori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Kemungkinan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diciptakanya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Makov</a:t>
            </a:r>
            <a:r>
              <a:rPr lang="en-US" sz="3200" dirty="0" smtClean="0">
                <a:latin typeface="Arial" charset="0"/>
                <a:cs typeface="Arial" charset="0"/>
              </a:rPr>
              <a:t> Process </a:t>
            </a:r>
            <a:r>
              <a:rPr lang="en-US" sz="3200" dirty="0" err="1" smtClean="0">
                <a:latin typeface="Arial" charset="0"/>
                <a:cs typeface="Arial" charset="0"/>
              </a:rPr>
              <a:t>dan</a:t>
            </a:r>
            <a:r>
              <a:rPr lang="en-US" sz="3200" dirty="0" smtClean="0">
                <a:latin typeface="Arial" charset="0"/>
                <a:cs typeface="Arial" charset="0"/>
              </a:rPr>
              <a:t> Stochastic Matrix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disuatu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</a:t>
            </a:r>
            <a:r>
              <a:rPr lang="en-US" sz="2200" dirty="0" smtClean="0">
                <a:latin typeface="Arial" charset="0"/>
                <a:cs typeface="Arial" charset="0"/>
              </a:rPr>
              <a:t> USA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2004, </a:t>
            </a:r>
            <a:r>
              <a:rPr lang="en-US" sz="2200" dirty="0" err="1" smtClean="0">
                <a:latin typeface="Arial" charset="0"/>
                <a:cs typeface="Arial" charset="0"/>
              </a:rPr>
              <a:t>Penggunaan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tanah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total 60 mil2 adalah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 algn="just"/>
            <a:r>
              <a:rPr lang="en-US" sz="2200" dirty="0" smtClean="0">
                <a:latin typeface="Arial" charset="0"/>
                <a:cs typeface="Arial" charset="0"/>
              </a:rPr>
              <a:t>C : </a:t>
            </a:r>
            <a:r>
              <a:rPr lang="en-US" sz="2200" dirty="0" err="1" smtClean="0">
                <a:latin typeface="Arial" charset="0"/>
                <a:cs typeface="Arial" charset="0"/>
              </a:rPr>
              <a:t>Komersial</a:t>
            </a:r>
            <a:r>
              <a:rPr lang="en-US" sz="2200" dirty="0" smtClean="0">
                <a:latin typeface="Arial" charset="0"/>
                <a:cs typeface="Arial" charset="0"/>
              </a:rPr>
              <a:t> 25%    I : </a:t>
            </a:r>
            <a:r>
              <a:rPr lang="en-US" sz="2200" dirty="0" err="1" smtClean="0">
                <a:latin typeface="Arial" charset="0"/>
                <a:cs typeface="Arial" charset="0"/>
              </a:rPr>
              <a:t>Industri</a:t>
            </a:r>
            <a:r>
              <a:rPr lang="en-US" sz="2200" dirty="0" smtClean="0">
                <a:latin typeface="Arial" charset="0"/>
                <a:cs typeface="Arial" charset="0"/>
              </a:rPr>
              <a:t> 20%     R : </a:t>
            </a:r>
            <a:r>
              <a:rPr lang="en-US" sz="2200" dirty="0" err="1" smtClean="0">
                <a:latin typeface="Arial" charset="0"/>
                <a:cs typeface="Arial" charset="0"/>
              </a:rPr>
              <a:t>Pemukiman</a:t>
            </a:r>
            <a:r>
              <a:rPr lang="en-US" sz="2200" dirty="0" smtClean="0">
                <a:latin typeface="Arial" charset="0"/>
                <a:cs typeface="Arial" charset="0"/>
              </a:rPr>
              <a:t> 55%</a:t>
            </a:r>
          </a:p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Tentukan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Prediksi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penggunaan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2009, 2014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2019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asumsi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kemungkinan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transisi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setiap</a:t>
            </a:r>
            <a:r>
              <a:rPr lang="en-US" sz="2200" dirty="0" smtClean="0">
                <a:latin typeface="Arial" charset="0"/>
                <a:cs typeface="Arial" charset="0"/>
              </a:rPr>
              <a:t> 5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ditunjukan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A :</a:t>
            </a: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990600" y="3810000"/>
          <a:ext cx="6188075" cy="1903412"/>
        </p:xfrm>
        <a:graphic>
          <a:graphicData uri="http://schemas.openxmlformats.org/presentationml/2006/ole">
            <p:oleObj spid="_x0000_s74754" name="Equation" r:id="rId5" imgW="2273040" imgH="914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soal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proses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Produksi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anggap</a:t>
            </a:r>
            <a:r>
              <a:rPr lang="en-US" sz="2200" dirty="0" smtClean="0">
                <a:latin typeface="Arial" charset="0"/>
                <a:cs typeface="Arial" charset="0"/>
              </a:rPr>
              <a:t> N adalah </a:t>
            </a:r>
            <a:r>
              <a:rPr lang="en-US" sz="2200" dirty="0" err="1" smtClean="0">
                <a:latin typeface="Arial" charset="0"/>
                <a:cs typeface="Arial" charset="0"/>
              </a:rPr>
              <a:t>tanpa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T adalah </a:t>
            </a:r>
            <a:r>
              <a:rPr lang="en-US" sz="2200" dirty="0" err="1" smtClean="0">
                <a:latin typeface="Arial" charset="0"/>
                <a:cs typeface="Arial" charset="0"/>
              </a:rPr>
              <a:t>bermasalah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Andaikan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kemungkinan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transisi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N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N adalah 0.9, N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T adalah 0.1, T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N adalah 0.5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T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T adalah 0.5. </a:t>
            </a:r>
            <a:r>
              <a:rPr lang="en-US" sz="2200" dirty="0" err="1" smtClean="0">
                <a:latin typeface="Arial" charset="0"/>
                <a:cs typeface="Arial" charset="0"/>
              </a:rPr>
              <a:t>Jika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bermasalah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Bagaimana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Kemungkinan</a:t>
            </a:r>
            <a:r>
              <a:rPr lang="en-US" sz="2200" dirty="0" smtClean="0">
                <a:latin typeface="Arial" charset="0"/>
                <a:cs typeface="Arial" charset="0"/>
              </a:rPr>
              <a:t> N </a:t>
            </a:r>
            <a:r>
              <a:rPr lang="en-US" sz="2200" dirty="0" err="1" smtClean="0">
                <a:latin typeface="Arial" charset="0"/>
                <a:cs typeface="Arial" charset="0"/>
              </a:rPr>
              <a:t>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? </a:t>
            </a:r>
            <a:r>
              <a:rPr lang="en-US" sz="2200" dirty="0" err="1" smtClean="0">
                <a:latin typeface="Arial" charset="0"/>
                <a:cs typeface="Arial" charset="0"/>
              </a:rPr>
              <a:t>Bagaimana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 3 </a:t>
            </a:r>
            <a:r>
              <a:rPr lang="en-US" sz="2200" dirty="0" err="1" smtClean="0">
                <a:latin typeface="Arial" charset="0"/>
                <a:cs typeface="Arial" charset="0"/>
              </a:rPr>
              <a:t>hari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kedepan</a:t>
            </a:r>
            <a:r>
              <a:rPr lang="en-US" sz="2200" dirty="0" smtClean="0">
                <a:latin typeface="Arial" charset="0"/>
                <a:cs typeface="Arial" charset="0"/>
              </a:rPr>
              <a:t>?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soal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(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Keuntungan</a:t>
            </a:r>
            <a:r>
              <a:rPr lang="en-US" sz="2200" dirty="0" smtClean="0">
                <a:latin typeface="Arial" charset="0"/>
                <a:cs typeface="Arial" charset="0"/>
              </a:rPr>
              <a:t>) </a:t>
            </a:r>
            <a:r>
              <a:rPr lang="en-US" sz="2200" dirty="0" err="1" smtClean="0">
                <a:latin typeface="Arial" charset="0"/>
                <a:cs typeface="Arial" charset="0"/>
              </a:rPr>
              <a:t>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buat</a:t>
            </a:r>
            <a:r>
              <a:rPr lang="en-US" sz="2200" dirty="0" smtClean="0">
                <a:latin typeface="Arial" charset="0"/>
                <a:cs typeface="Arial" charset="0"/>
              </a:rPr>
              <a:t> Factory outlet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brand </a:t>
            </a:r>
            <a:r>
              <a:rPr lang="en-US" sz="2200" dirty="0" err="1" smtClean="0">
                <a:latin typeface="Arial" charset="0"/>
                <a:cs typeface="Arial" charset="0"/>
              </a:rPr>
              <a:t>ternama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F1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F2 </a:t>
            </a:r>
            <a:r>
              <a:rPr lang="en-US" sz="2200" dirty="0" err="1" smtClean="0">
                <a:latin typeface="Arial" charset="0"/>
                <a:cs typeface="Arial" charset="0"/>
              </a:rPr>
              <a:t>berada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kota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berbeda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New York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Los Angeles </a:t>
            </a:r>
            <a:r>
              <a:rPr lang="en-US" sz="2200" dirty="0" err="1" smtClean="0">
                <a:latin typeface="Arial" charset="0"/>
                <a:cs typeface="Arial" charset="0"/>
              </a:rPr>
              <a:t>menjual</a:t>
            </a:r>
            <a:r>
              <a:rPr lang="en-US" sz="2200" dirty="0" smtClean="0">
                <a:latin typeface="Arial" charset="0"/>
                <a:cs typeface="Arial" charset="0"/>
              </a:rPr>
              <a:t> Sofa (S), </a:t>
            </a:r>
            <a:r>
              <a:rPr lang="en-US" sz="2200" dirty="0" err="1" smtClean="0">
                <a:latin typeface="Arial" charset="0"/>
                <a:cs typeface="Arial" charset="0"/>
              </a:rPr>
              <a:t>Kursi</a:t>
            </a:r>
            <a:r>
              <a:rPr lang="en-US" sz="2200" dirty="0" smtClean="0">
                <a:latin typeface="Arial" charset="0"/>
                <a:cs typeface="Arial" charset="0"/>
              </a:rPr>
              <a:t> (C),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Meja</a:t>
            </a:r>
            <a:r>
              <a:rPr lang="en-US" sz="2200" dirty="0" smtClean="0">
                <a:latin typeface="Arial" charset="0"/>
                <a:cs typeface="Arial" charset="0"/>
              </a:rPr>
              <a:t> (T)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masing-masing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keuntungan</a:t>
            </a:r>
            <a:r>
              <a:rPr lang="en-US" sz="2200" dirty="0" smtClean="0">
                <a:latin typeface="Arial" charset="0"/>
                <a:cs typeface="Arial" charset="0"/>
              </a:rPr>
              <a:t> $110, $45, $80.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menganggap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penjualan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setiap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ditunjukan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: 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</a:t>
            </a:r>
          </a:p>
          <a:p>
            <a:pPr marL="457200" indent="-45720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Tunjukan</a:t>
            </a:r>
            <a:r>
              <a:rPr lang="en-US" sz="2200" dirty="0" smtClean="0">
                <a:latin typeface="Arial" charset="0"/>
                <a:cs typeface="Arial" charset="0"/>
              </a:rPr>
              <a:t> “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keuntungan</a:t>
            </a:r>
            <a:r>
              <a:rPr lang="en-US" sz="2200" dirty="0" smtClean="0">
                <a:latin typeface="Arial" charset="0"/>
                <a:cs typeface="Arial" charset="0"/>
              </a:rPr>
              <a:t>” </a:t>
            </a:r>
            <a:r>
              <a:rPr lang="en-US" sz="2200" b="1" dirty="0" smtClean="0">
                <a:latin typeface="Arial" charset="0"/>
                <a:cs typeface="Arial" charset="0"/>
              </a:rPr>
              <a:t>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komponen</a:t>
            </a:r>
            <a:r>
              <a:rPr lang="en-US" sz="2200" dirty="0" smtClean="0">
                <a:latin typeface="Arial" charset="0"/>
                <a:cs typeface="Arial" charset="0"/>
              </a:rPr>
              <a:t> v = </a:t>
            </a:r>
            <a:r>
              <a:rPr lang="en-US" sz="2200" b="1" dirty="0" err="1" smtClean="0">
                <a:latin typeface="Arial" charset="0"/>
                <a:cs typeface="Arial" charset="0"/>
              </a:rPr>
              <a:t>Ap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menunjukan</a:t>
            </a:r>
            <a:r>
              <a:rPr lang="en-US" sz="2200" dirty="0" smtClean="0">
                <a:latin typeface="Arial" charset="0"/>
                <a:cs typeface="Arial" charset="0"/>
              </a:rPr>
              <a:t> total </a:t>
            </a:r>
            <a:r>
              <a:rPr lang="en-US" sz="2200" dirty="0" err="1" smtClean="0">
                <a:latin typeface="Arial" charset="0"/>
                <a:cs typeface="Arial" charset="0"/>
              </a:rPr>
              <a:t>keuntungan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F1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F2</a:t>
            </a:r>
            <a:endParaRPr lang="en-US" sz="2200" b="1" dirty="0" smtClean="0">
              <a:latin typeface="Arial" charset="0"/>
              <a:cs typeface="Arial" charset="0"/>
            </a:endParaRPr>
          </a:p>
        </p:txBody>
      </p:sp>
      <p:pic>
        <p:nvPicPr>
          <p:cNvPr id="76803" name="Picture 3" descr="C:\Users\Septian\Desktop\soa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7162800" y="1143000"/>
            <a:ext cx="6936668" cy="4343400"/>
          </a:xfrm>
          <a:prstGeom prst="rect">
            <a:avLst/>
          </a:prstGeom>
          <a:noFill/>
        </p:spPr>
      </p:pic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756808" y="3505200"/>
          <a:ext cx="3110592" cy="1371600"/>
        </p:xfrm>
        <a:graphic>
          <a:graphicData uri="http://schemas.openxmlformats.org/presentationml/2006/ole">
            <p:oleObj spid="_x0000_s79874" name="Equation" r:id="rId6" imgW="161280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What’s next ??????? 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Linier, </a:t>
            </a:r>
            <a:r>
              <a:rPr lang="en-US" sz="2200" dirty="0" err="1" smtClean="0">
                <a:latin typeface="Arial" charset="0"/>
                <a:cs typeface="Arial" charset="0"/>
              </a:rPr>
              <a:t>Eliminasi</a:t>
            </a:r>
            <a:r>
              <a:rPr lang="en-US" sz="2200" dirty="0" smtClean="0">
                <a:latin typeface="Arial" charset="0"/>
                <a:cs typeface="Arial" charset="0"/>
              </a:rPr>
              <a:t> Gauss, </a:t>
            </a:r>
            <a:r>
              <a:rPr lang="en-US" sz="2200" dirty="0" err="1" smtClean="0">
                <a:latin typeface="Arial" charset="0"/>
                <a:cs typeface="Arial" charset="0"/>
              </a:rPr>
              <a:t>Ruang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, Rank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Nulity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lvl="0" algn="just"/>
            <a:r>
              <a:rPr lang="en-US" sz="2200" dirty="0" smtClean="0">
                <a:latin typeface="Arial" charset="0"/>
                <a:cs typeface="Arial" charset="0"/>
              </a:rPr>
              <a:t>Baca </a:t>
            </a:r>
            <a:r>
              <a:rPr lang="en-US" sz="2200" dirty="0" err="1" smtClean="0">
                <a:latin typeface="Arial" charset="0"/>
                <a:cs typeface="Arial" charset="0"/>
              </a:rPr>
              <a:t>Buku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/>
              <a:t>Kreyszig</a:t>
            </a:r>
            <a:r>
              <a:rPr lang="en-US" sz="2400" dirty="0" smtClean="0"/>
              <a:t>, E. Advanced Engineering Mathematics 9</a:t>
            </a:r>
            <a:r>
              <a:rPr lang="en-US" sz="2400" baseline="30000" dirty="0" smtClean="0"/>
              <a:t>th</a:t>
            </a:r>
            <a:r>
              <a:rPr lang="en-US" sz="2400" i="1" dirty="0" smtClean="0"/>
              <a:t>.</a:t>
            </a:r>
            <a:r>
              <a:rPr lang="en-US" sz="2400" dirty="0" smtClean="0"/>
              <a:t> (Ohio : </a:t>
            </a:r>
            <a:r>
              <a:rPr lang="en-US" sz="2400" dirty="0" err="1" smtClean="0"/>
              <a:t>Jhon</a:t>
            </a:r>
            <a:r>
              <a:rPr lang="en-US" sz="2400" dirty="0" smtClean="0"/>
              <a:t> Wiley &amp; Sons, Inc,) Chap. 7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Kofaktor</a:t>
            </a:r>
            <a:r>
              <a:rPr lang="en-US" sz="2400" dirty="0" smtClean="0"/>
              <a:t>, Minor,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,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Gauss Jordan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Cramer</a:t>
            </a:r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Ketemu</a:t>
            </a:r>
            <a:r>
              <a:rPr lang="en-US" sz="2400" dirty="0" smtClean="0"/>
              <a:t> </a:t>
            </a:r>
            <a:r>
              <a:rPr lang="en-US" sz="2400" dirty="0" err="1" smtClean="0"/>
              <a:t>Pekan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Penjumlahan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–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13858" y="2133600"/>
          <a:ext cx="8930142" cy="3962400"/>
        </p:xfrm>
        <a:graphic>
          <a:graphicData uri="http://schemas.openxmlformats.org/presentationml/2006/ole">
            <p:oleObj spid="_x0000_s2054" name="Equation" r:id="rId5" imgW="2768400" imgH="142236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Aturan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Pada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Penjumlahan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A,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adalah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+ B = B + 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(A + B) + C = A + (B + C)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+ 0 = 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+ (-A) = 0</a:t>
            </a:r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Perkalian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Skalar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A </a:t>
            </a:r>
            <a:r>
              <a:rPr lang="en-US" sz="2400" dirty="0" err="1" smtClean="0"/>
              <a:t>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, A=[</a:t>
            </a:r>
            <a:r>
              <a:rPr lang="en-US" sz="2400" dirty="0" err="1" smtClean="0"/>
              <a:t>aij</a:t>
            </a:r>
            <a:r>
              <a:rPr lang="en-US" sz="2400" dirty="0" smtClean="0"/>
              <a:t>] </a:t>
            </a:r>
            <a:r>
              <a:rPr lang="en-US" sz="2400" dirty="0" err="1" smtClean="0"/>
              <a:t>dan</a:t>
            </a:r>
            <a:r>
              <a:rPr lang="en-US" sz="2400" dirty="0" smtClean="0"/>
              <a:t> c adalah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skalar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c adalah </a:t>
            </a:r>
            <a:r>
              <a:rPr lang="en-US" sz="2400" dirty="0" err="1" smtClean="0"/>
              <a:t>cA</a:t>
            </a:r>
            <a:r>
              <a:rPr lang="en-US" sz="2400" dirty="0" smtClean="0"/>
              <a:t> = [c </a:t>
            </a:r>
            <a:r>
              <a:rPr lang="en-US" sz="2400" dirty="0" err="1" smtClean="0"/>
              <a:t>aij</a:t>
            </a:r>
            <a:r>
              <a:rPr lang="en-US" sz="2400" dirty="0" smtClean="0"/>
              <a:t>]</a:t>
            </a:r>
          </a:p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Jika</a:t>
            </a:r>
            <a:r>
              <a:rPr lang="en-US" sz="2400" dirty="0" smtClean="0"/>
              <a:t> c adalah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skalar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3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cA</a:t>
            </a:r>
            <a:r>
              <a:rPr lang="en-US" sz="2400" dirty="0" smtClean="0"/>
              <a:t> adalah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85800" y="3810000"/>
          <a:ext cx="3429000" cy="1524000"/>
        </p:xfrm>
        <a:graphic>
          <a:graphicData uri="http://schemas.openxmlformats.org/presentationml/2006/ole">
            <p:oleObj spid="_x0000_s43011" name="Equation" r:id="rId5" imgW="1028520" imgH="457200" progId="Equation.DSMT4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343400" y="3810000"/>
          <a:ext cx="4572000" cy="1447800"/>
        </p:xfrm>
        <a:graphic>
          <a:graphicData uri="http://schemas.openxmlformats.org/presentationml/2006/ole">
            <p:oleObj spid="_x0000_s43012" name="Equation" r:id="rId6" imgW="1714320" imgH="457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Aturan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Pada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Perkalian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Skalar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A  </a:t>
            </a:r>
            <a:r>
              <a:rPr lang="en-US" sz="2400" dirty="0" err="1" smtClean="0"/>
              <a:t>dan</a:t>
            </a:r>
            <a:r>
              <a:rPr lang="en-US" sz="2400" dirty="0" smtClean="0"/>
              <a:t> B adalah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dan</a:t>
            </a:r>
            <a:r>
              <a:rPr lang="en-US" sz="2400" dirty="0" smtClean="0"/>
              <a:t> k adalah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skalar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C(A+B) = </a:t>
            </a:r>
            <a:r>
              <a:rPr lang="en-US" sz="2400" dirty="0" err="1" smtClean="0"/>
              <a:t>cA</a:t>
            </a:r>
            <a:r>
              <a:rPr lang="en-US" sz="2400" dirty="0" smtClean="0"/>
              <a:t> + </a:t>
            </a:r>
            <a:r>
              <a:rPr lang="en-US" sz="2400" dirty="0" err="1" smtClean="0"/>
              <a:t>cB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(</a:t>
            </a:r>
            <a:r>
              <a:rPr lang="en-US" sz="2400" dirty="0" err="1" smtClean="0"/>
              <a:t>c+k</a:t>
            </a:r>
            <a:r>
              <a:rPr lang="en-US" sz="2400" dirty="0" smtClean="0"/>
              <a:t>)A = </a:t>
            </a:r>
            <a:r>
              <a:rPr lang="en-US" sz="2400" dirty="0" err="1" smtClean="0"/>
              <a:t>cA</a:t>
            </a:r>
            <a:r>
              <a:rPr lang="en-US" sz="2400" dirty="0" smtClean="0"/>
              <a:t> + kA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c(kA) = (ck)A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1A = A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Operasi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Pada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…..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Latihan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Soal</a:t>
            </a:r>
            <a:r>
              <a:rPr lang="en-US" sz="2200" dirty="0" smtClean="0">
                <a:latin typeface="Arial" charset="0"/>
                <a:cs typeface="Arial" charset="0"/>
              </a:rPr>
              <a:t> …… (see text Book)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Perkalian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/>
              <a:t>Perkalian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Matriks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Matriks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perkalian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matriks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err="1" smtClean="0"/>
              <a:t>Misalkan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Matriks</a:t>
            </a:r>
            <a:r>
              <a:rPr lang="en-US" sz="2400" b="1" dirty="0" smtClean="0"/>
              <a:t> A=[</a:t>
            </a:r>
            <a:r>
              <a:rPr lang="en-US" sz="2400" b="1" dirty="0" err="1" smtClean="0"/>
              <a:t>aij</a:t>
            </a:r>
            <a:r>
              <a:rPr lang="en-US" sz="2400" b="1" dirty="0" smtClean="0"/>
              <a:t>]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rxp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B = [</a:t>
            </a:r>
            <a:r>
              <a:rPr lang="en-US" sz="2400" b="1" dirty="0" err="1" smtClean="0"/>
              <a:t>bij</a:t>
            </a:r>
            <a:r>
              <a:rPr lang="en-US" sz="2400" b="1" dirty="0" smtClean="0"/>
              <a:t>]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mxp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C = A x B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p = m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C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rxp</a:t>
            </a:r>
            <a:endParaRPr lang="en-US" sz="24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600" b="1" dirty="0" smtClean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066800" y="4343400"/>
          <a:ext cx="4953000" cy="1143000"/>
        </p:xfrm>
        <a:graphic>
          <a:graphicData uri="http://schemas.openxmlformats.org/presentationml/2006/ole">
            <p:oleObj spid="_x0000_s4101" name="Equation" r:id="rId5" imgW="990360" imgH="2286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400800" y="4267200"/>
          <a:ext cx="2474259" cy="1219200"/>
        </p:xfrm>
        <a:graphic>
          <a:graphicData uri="http://schemas.openxmlformats.org/presentationml/2006/ole">
            <p:oleObj spid="_x0000_s4102" name="Equation" r:id="rId6" imgW="876240" imgH="43164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Perkalian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33899" y="1828800"/>
          <a:ext cx="3009901" cy="2133600"/>
        </p:xfrm>
        <a:graphic>
          <a:graphicData uri="http://schemas.openxmlformats.org/presentationml/2006/ole">
            <p:oleObj spid="_x0000_s5123" name="Equation" r:id="rId5" imgW="1002960" imgH="71100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ph idx="1"/>
          </p:nvPr>
        </p:nvGraphicFramePr>
        <p:xfrm>
          <a:off x="1295400" y="2209800"/>
          <a:ext cx="2647950" cy="1539081"/>
        </p:xfrm>
        <a:graphic>
          <a:graphicData uri="http://schemas.openxmlformats.org/presentationml/2006/ole">
            <p:oleObj spid="_x0000_s5125" name="Equation" r:id="rId6" imgW="1028520" imgH="457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Sifat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Perkalian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Pada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/>
          <a:lstStyle/>
          <a:p>
            <a:pPr algn="just"/>
            <a:r>
              <a:rPr lang="en-US" sz="2800" b="1" dirty="0" err="1" smtClean="0"/>
              <a:t>Jika</a:t>
            </a:r>
            <a:r>
              <a:rPr lang="en-US" sz="2800" b="1" dirty="0" smtClean="0"/>
              <a:t> A, B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C adalah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Matriks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nxm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:</a:t>
            </a:r>
          </a:p>
          <a:p>
            <a:pPr algn="just">
              <a:buNone/>
            </a:pPr>
            <a:r>
              <a:rPr lang="en-US" sz="2800" b="1" dirty="0" err="1" smtClean="0"/>
              <a:t>Perkalian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Matriks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Komutatif</a:t>
            </a:r>
            <a:r>
              <a:rPr lang="en-US" sz="2800" b="1" dirty="0" smtClean="0"/>
              <a:t> AB ≠BA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(kA)B = k(AB) = A(</a:t>
            </a:r>
            <a:r>
              <a:rPr lang="en-US" sz="2800" b="1" dirty="0" err="1" smtClean="0"/>
              <a:t>kB</a:t>
            </a:r>
            <a:r>
              <a:rPr lang="en-US" sz="2800" b="1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A(BC) = (AB)C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(A+B) C = AC + BC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C (A+B) = CA + CB</a:t>
            </a:r>
          </a:p>
          <a:p>
            <a:endParaRPr lang="en-US" sz="14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4672</TotalTime>
  <Words>813</Words>
  <Application>Microsoft Office PowerPoint</Application>
  <PresentationFormat>On-screen Show (4:3)</PresentationFormat>
  <Paragraphs>107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MathType 6.0 Equation</vt:lpstr>
      <vt:lpstr>Operasi Pada Matriks Matriks</vt:lpstr>
      <vt:lpstr>Contoh Penjumlahan Matriks</vt:lpstr>
      <vt:lpstr>Aturan Pada Penjumlahan Matriks</vt:lpstr>
      <vt:lpstr>Perkalian Skalar Matriks</vt:lpstr>
      <vt:lpstr>Aturan Pada Perkalian Skalar Matriks</vt:lpstr>
      <vt:lpstr>Lanjutan Operasi Pada Matriks…..</vt:lpstr>
      <vt:lpstr>Perkalian Matriks</vt:lpstr>
      <vt:lpstr>Contoh Perkalian Matriks</vt:lpstr>
      <vt:lpstr>Sifat Perkalian Pada Matriks</vt:lpstr>
      <vt:lpstr>Matriks Khusus</vt:lpstr>
      <vt:lpstr>Contoh Matriks symmetric dan Skew Symmetric</vt:lpstr>
      <vt:lpstr>Contoh Aplikasi Perkalian Matriks (1)</vt:lpstr>
      <vt:lpstr>Matriks Stochastic dan Markov Process</vt:lpstr>
      <vt:lpstr>Makov Process dan Stochastic Matrix</vt:lpstr>
      <vt:lpstr>contoh soal</vt:lpstr>
      <vt:lpstr>contoh soal</vt:lpstr>
      <vt:lpstr>What’s next ??????? 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Septian</cp:lastModifiedBy>
  <cp:revision>265</cp:revision>
  <dcterms:created xsi:type="dcterms:W3CDTF">2010-08-24T06:47:44Z</dcterms:created>
  <dcterms:modified xsi:type="dcterms:W3CDTF">2018-03-16T04:10:43Z</dcterms:modified>
</cp:coreProperties>
</file>