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65" r:id="rId2"/>
    <p:sldId id="335" r:id="rId3"/>
    <p:sldId id="382" r:id="rId4"/>
    <p:sldId id="380" r:id="rId5"/>
    <p:sldId id="383" r:id="rId6"/>
    <p:sldId id="384" r:id="rId7"/>
    <p:sldId id="385" r:id="rId8"/>
    <p:sldId id="386" r:id="rId9"/>
    <p:sldId id="387" r:id="rId10"/>
    <p:sldId id="389" r:id="rId11"/>
    <p:sldId id="390" r:id="rId12"/>
    <p:sldId id="392" r:id="rId13"/>
    <p:sldId id="393" r:id="rId14"/>
    <p:sldId id="394" r:id="rId15"/>
    <p:sldId id="395" r:id="rId16"/>
    <p:sldId id="396" r:id="rId17"/>
    <p:sldId id="397" r:id="rId18"/>
    <p:sldId id="398" r:id="rId19"/>
    <p:sldId id="399" r:id="rId20"/>
    <p:sldId id="400" r:id="rId21"/>
    <p:sldId id="401" r:id="rId22"/>
    <p:sldId id="391" r:id="rId23"/>
    <p:sldId id="37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13" autoAdjust="0"/>
    <p:restoredTop sz="93191" autoAdjust="0"/>
  </p:normalViewPr>
  <p:slideViewPr>
    <p:cSldViewPr>
      <p:cViewPr>
        <p:scale>
          <a:sx n="60" d="100"/>
          <a:sy n="60" d="100"/>
        </p:scale>
        <p:origin x="-1680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E5C844-193A-4E0B-B95D-BDD6CAFABE41}" type="datetimeFigureOut">
              <a:rPr lang="id-ID"/>
              <a:pPr>
                <a:defRPr/>
              </a:pPr>
              <a:t>22/03/2018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26AFB67-E9C2-4BA3-8BF1-B7A6D992293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239742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1C9BFC-1572-4227-B2B7-29862CC41889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1C9BFC-1572-4227-B2B7-29862CC4188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9E602A-57E0-4135-B203-DA820A561045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177C5F-D272-4910-BBFA-207B2282E314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177C5F-D272-4910-BBFA-207B2282E314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64C5D2-6A5B-48FC-8279-31E1BF54365E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64C5D2-6A5B-48FC-8279-31E1BF54365E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64C5D2-6A5B-48FC-8279-31E1BF54365E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46773-0DCC-4F57-87A7-53E518E3AE04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FC915-EB82-472D-8872-853AAA8D7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02774-BA0A-4DFC-BCE5-3A5DE692DA81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9B57E-EDA8-4D72-ACE3-1B3929DDB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C79-0157-43B5-9AE4-60E86C166EE6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B1FF2-5A4C-4471-9C0B-0D91D3A13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1C8D9-7851-48C4-82C7-C05982584DAC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BB00F-B298-473F-A280-34E070626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70D94-6AD1-4972-8F4B-6AA86333CA38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A9A1B-577E-413B-BD4C-BAA953500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98980-B226-4377-A451-0D9AC56B0126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48298-CF5D-40F5-8159-EA452C70B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7CA62-FCC4-41B7-A858-28BBB464AE09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1704A-1FE3-4792-A121-141E16F06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94769-F2E6-467E-ABCE-C7D893066374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A9956-F46F-4D9C-9547-31FD63E00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439C2-B0A8-46C3-808A-F1A2AD208A1B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D41D1-BCBB-441D-A54A-20ED1757F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82628-7E50-40DD-BED7-1C376B5B382A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7467F-8F81-46AB-8AEA-A47E772DC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7FC03-EA8B-4D29-AED4-AEFB91F86E6C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6FDEB-6308-4641-8A02-CD5A68A0D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71FE92-8B86-4497-AD0C-20893246CDFD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DE9D4D2-320D-4501-B946-44CCD7787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8.bin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9.bin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Pertemuan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Ke</a:t>
            </a:r>
            <a:r>
              <a:rPr lang="en-US" sz="3200" dirty="0" smtClean="0">
                <a:latin typeface="Arial" charset="0"/>
                <a:cs typeface="Arial" charset="0"/>
              </a:rPr>
              <a:t> - 3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smtClean="0"/>
              <a:t>SISTEM PERSAMAAN LINIER (SPL)</a:t>
            </a:r>
          </a:p>
          <a:p>
            <a:r>
              <a:rPr lang="en-US" sz="2400" dirty="0" smtClean="0"/>
              <a:t>MATRIKS AUGMENTED</a:t>
            </a:r>
          </a:p>
          <a:p>
            <a:r>
              <a:rPr lang="en-US" sz="2400" dirty="0" smtClean="0"/>
              <a:t>SOLUSI SISTEM PERSAMAAN LINIER</a:t>
            </a:r>
          </a:p>
          <a:p>
            <a:r>
              <a:rPr lang="en-US" sz="2400" dirty="0" smtClean="0"/>
              <a:t>ELIMINASI GAUSS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	</a:t>
            </a: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r>
              <a:rPr lang="en-US" sz="3200" dirty="0" smtClean="0">
                <a:latin typeface="Arial" charset="0"/>
                <a:cs typeface="Arial" charset="0"/>
              </a:rPr>
              <a:t> Augmented 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diubah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Ax=b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88067" name="Object 3"/>
          <p:cNvGraphicFramePr>
            <a:graphicFrameLocks noChangeAspect="1"/>
          </p:cNvGraphicFramePr>
          <p:nvPr/>
        </p:nvGraphicFramePr>
        <p:xfrm>
          <a:off x="2133600" y="1676400"/>
          <a:ext cx="5147734" cy="2438400"/>
        </p:xfrm>
        <a:graphic>
          <a:graphicData uri="http://schemas.openxmlformats.org/presentationml/2006/ole">
            <p:oleObj spid="_x0000_s88070" name="Equation" r:id="rId5" imgW="2413000" imgH="11430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	</a:t>
            </a: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r>
              <a:rPr lang="en-US" sz="3200" dirty="0" smtClean="0">
                <a:latin typeface="Arial" charset="0"/>
                <a:cs typeface="Arial" charset="0"/>
              </a:rPr>
              <a:t> Augmented 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endParaRPr lang="en-US" sz="2200" dirty="0" smtClean="0">
              <a:latin typeface="Arial" charset="0"/>
              <a:cs typeface="Arial" charset="0"/>
            </a:endParaRPr>
          </a:p>
          <a:p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smtClean="0">
                <a:latin typeface="Arial" charset="0"/>
                <a:cs typeface="Arial" charset="0"/>
              </a:rPr>
              <a:t>Ax=b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89091" name="Object 3"/>
          <p:cNvGraphicFramePr>
            <a:graphicFrameLocks noChangeAspect="1"/>
          </p:cNvGraphicFramePr>
          <p:nvPr/>
        </p:nvGraphicFramePr>
        <p:xfrm>
          <a:off x="1676400" y="1676400"/>
          <a:ext cx="5913782" cy="3200400"/>
        </p:xfrm>
        <a:graphic>
          <a:graphicData uri="http://schemas.openxmlformats.org/presentationml/2006/ole">
            <p:oleObj spid="_x0000_s89094" name="Equation" r:id="rId5" imgW="2159000" imgH="11684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	</a:t>
            </a: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r>
              <a:rPr lang="en-US" sz="3200" dirty="0" smtClean="0">
                <a:latin typeface="Arial" charset="0"/>
                <a:cs typeface="Arial" charset="0"/>
              </a:rPr>
              <a:t> Augmented 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endParaRPr lang="en-US" sz="2200" dirty="0" smtClean="0">
              <a:latin typeface="Arial" charset="0"/>
              <a:cs typeface="Arial" charset="0"/>
            </a:endParaRPr>
          </a:p>
          <a:p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89091" name="Object 3"/>
          <p:cNvGraphicFramePr>
            <a:graphicFrameLocks noChangeAspect="1"/>
          </p:cNvGraphicFramePr>
          <p:nvPr/>
        </p:nvGraphicFramePr>
        <p:xfrm>
          <a:off x="2389188" y="1676400"/>
          <a:ext cx="4487862" cy="3200400"/>
        </p:xfrm>
        <a:graphic>
          <a:graphicData uri="http://schemas.openxmlformats.org/presentationml/2006/ole">
            <p:oleObj spid="_x0000_s91141" name="Equation" r:id="rId5" imgW="1638300" imgH="11684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	</a:t>
            </a: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r>
              <a:rPr lang="en-US" sz="3200" dirty="0" smtClean="0">
                <a:latin typeface="Arial" charset="0"/>
                <a:cs typeface="Arial" charset="0"/>
              </a:rPr>
              <a:t> Augmented 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endParaRPr lang="en-US" sz="2200" dirty="0" smtClean="0">
              <a:latin typeface="Arial" charset="0"/>
              <a:cs typeface="Arial" charset="0"/>
            </a:endParaRPr>
          </a:p>
          <a:p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89091" name="Object 3"/>
          <p:cNvGraphicFramePr>
            <a:graphicFrameLocks noChangeAspect="1"/>
          </p:cNvGraphicFramePr>
          <p:nvPr/>
        </p:nvGraphicFramePr>
        <p:xfrm>
          <a:off x="2389188" y="1676400"/>
          <a:ext cx="4487862" cy="3200400"/>
        </p:xfrm>
        <a:graphic>
          <a:graphicData uri="http://schemas.openxmlformats.org/presentationml/2006/ole">
            <p:oleObj spid="_x0000_s92165" name="Equation" r:id="rId5" imgW="1638300" imgH="11684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Sistem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Persamaan</a:t>
            </a:r>
            <a:r>
              <a:rPr lang="en-US" sz="3200" dirty="0" smtClean="0">
                <a:latin typeface="Arial" charset="0"/>
                <a:cs typeface="Arial" charset="0"/>
              </a:rPr>
              <a:t> Linier (SPL)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/>
            <a:r>
              <a:rPr lang="en-US" sz="2400" b="1" dirty="0" err="1" smtClean="0"/>
              <a:t>Teorema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Dasar</a:t>
            </a:r>
            <a:endParaRPr lang="en-US" sz="2400" dirty="0" smtClean="0"/>
          </a:p>
          <a:p>
            <a:r>
              <a:rPr lang="en-US" sz="2400" b="1" dirty="0" err="1" smtClean="0"/>
              <a:t>Teorema</a:t>
            </a:r>
            <a:endParaRPr lang="en-US" sz="2400" dirty="0" smtClean="0"/>
          </a:p>
          <a:p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linier (SPL)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endParaRPr lang="en-US" sz="2400" dirty="0" smtClean="0"/>
          </a:p>
          <a:p>
            <a:r>
              <a:rPr lang="en-US" sz="2400" b="1" dirty="0" err="1" smtClean="0"/>
              <a:t>Pembuktian</a:t>
            </a:r>
            <a:endParaRPr lang="en-US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Ax = b adalah SPL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sifat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benar</a:t>
            </a:r>
            <a:endParaRPr lang="en-US" sz="2400" dirty="0" smtClean="0"/>
          </a:p>
          <a:p>
            <a:pPr lvl="0"/>
            <a:r>
              <a:rPr lang="en-US" sz="2400" dirty="0" smtClean="0"/>
              <a:t>SPL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endParaRPr lang="en-US" sz="2400" dirty="0" smtClean="0"/>
          </a:p>
          <a:p>
            <a:pPr lvl="0"/>
            <a:r>
              <a:rPr lang="en-US" sz="2400" dirty="0" smtClean="0"/>
              <a:t>SPL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endParaRPr lang="en-US" sz="2400" dirty="0" smtClean="0"/>
          </a:p>
          <a:p>
            <a:pPr lvl="0"/>
            <a:r>
              <a:rPr lang="en-US" sz="2400" dirty="0" smtClean="0"/>
              <a:t>SPL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endParaRPr lang="en-US" sz="2400" dirty="0" smtClean="0"/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                                                             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SPL  </a:t>
            </a:r>
            <a:r>
              <a:rPr lang="en-US" sz="3200" dirty="0" err="1" smtClean="0">
                <a:latin typeface="Arial" charset="0"/>
                <a:cs typeface="Arial" charset="0"/>
              </a:rPr>
              <a:t>Lanjutan</a:t>
            </a:r>
            <a:r>
              <a:rPr lang="en-US" sz="3200" dirty="0" smtClean="0">
                <a:latin typeface="Arial" charset="0"/>
                <a:cs typeface="Arial" charset="0"/>
              </a:rPr>
              <a:t>(2)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sini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buktikan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SPL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endParaRPr lang="en-US" sz="2400" dirty="0" smtClean="0"/>
          </a:p>
          <a:p>
            <a:r>
              <a:rPr lang="en-US" sz="2400" dirty="0" err="1" smtClean="0"/>
              <a:t>Asumsikan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Ax = b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=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adalah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.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≠ 0,</a:t>
            </a:r>
          </a:p>
          <a:p>
            <a:r>
              <a:rPr lang="en-US" sz="2400" dirty="0" smtClean="0"/>
              <a:t>Ax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 A(x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-x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= Ax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- Ax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b - b = 0</a:t>
            </a:r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anggap</a:t>
            </a:r>
            <a:r>
              <a:rPr lang="en-US" sz="2400" dirty="0" smtClean="0"/>
              <a:t> k adalah scalar , </a:t>
            </a:r>
            <a:r>
              <a:rPr lang="en-US" sz="2400" dirty="0" err="1" smtClean="0"/>
              <a:t>maka</a:t>
            </a:r>
            <a:r>
              <a:rPr lang="en-US" sz="2400" dirty="0" smtClean="0"/>
              <a:t> :</a:t>
            </a:r>
          </a:p>
          <a:p>
            <a:r>
              <a:rPr lang="en-US" sz="2400" dirty="0" smtClean="0"/>
              <a:t>A(x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+kx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= Ax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+ A(kx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= Ax1 + k(Ax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= b +k 0 = b + 0 = b</a:t>
            </a:r>
          </a:p>
          <a:p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lihat</a:t>
            </a:r>
            <a:r>
              <a:rPr lang="en-US" sz="2400" dirty="0" smtClean="0"/>
              <a:t> </a:t>
            </a:r>
            <a:r>
              <a:rPr lang="en-US" sz="2400" dirty="0" err="1" smtClean="0"/>
              <a:t>bahwwa</a:t>
            </a:r>
            <a:r>
              <a:rPr lang="en-US" sz="2400" dirty="0" smtClean="0"/>
              <a:t>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+ kx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adalah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Ax = b.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adalah 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nol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pilihan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k,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Ax = b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endParaRPr 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Sistem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Persamaan</a:t>
            </a:r>
            <a:r>
              <a:rPr lang="en-US" sz="3200" dirty="0" smtClean="0">
                <a:latin typeface="Arial" charset="0"/>
                <a:cs typeface="Arial" charset="0"/>
              </a:rPr>
              <a:t> Linier (SPL) </a:t>
            </a:r>
            <a:r>
              <a:rPr lang="en-US" sz="3200" dirty="0" err="1" smtClean="0">
                <a:latin typeface="Arial" charset="0"/>
                <a:cs typeface="Arial" charset="0"/>
              </a:rPr>
              <a:t>Lanjutan</a:t>
            </a:r>
            <a:r>
              <a:rPr lang="en-US" sz="3200" dirty="0" smtClean="0">
                <a:latin typeface="Arial" charset="0"/>
                <a:cs typeface="Arial" charset="0"/>
              </a:rPr>
              <a:t> (3)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>
              <a:buNone/>
            </a:pPr>
            <a:r>
              <a:rPr lang="en-US" sz="2400" b="1" dirty="0" smtClean="0"/>
              <a:t>1. </a:t>
            </a:r>
            <a:r>
              <a:rPr lang="en-US" sz="2400" b="1" dirty="0" err="1" smtClean="0"/>
              <a:t>Menyelesaikan</a:t>
            </a:r>
            <a:r>
              <a:rPr lang="en-US" sz="2400" b="1" dirty="0" smtClean="0"/>
              <a:t> SPL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invers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matriks</a:t>
            </a:r>
            <a:endParaRPr lang="en-US" sz="2400" dirty="0" smtClean="0"/>
          </a:p>
          <a:p>
            <a:r>
              <a:rPr lang="en-US" sz="2400" b="1" dirty="0" err="1" smtClean="0"/>
              <a:t>Teorema</a:t>
            </a:r>
            <a:r>
              <a:rPr lang="en-US" sz="2400" b="1" dirty="0" smtClean="0"/>
              <a:t> </a:t>
            </a:r>
            <a:endParaRPr lang="en-US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A </a:t>
            </a:r>
            <a:r>
              <a:rPr lang="en-US" sz="2400" dirty="0" err="1" smtClean="0"/>
              <a:t>dalah</a:t>
            </a:r>
            <a:r>
              <a:rPr lang="en-US" sz="2400" dirty="0" smtClean="0"/>
              <a:t> invertible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(n x n),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n x 1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b,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Ax = b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b="1" dirty="0" smtClean="0"/>
              <a:t>x  = A</a:t>
            </a:r>
            <a:r>
              <a:rPr lang="en-US" sz="2400" b="1" baseline="30000" dirty="0" smtClean="0"/>
              <a:t>-1</a:t>
            </a:r>
            <a:r>
              <a:rPr lang="en-US" sz="2400" b="1" dirty="0" smtClean="0"/>
              <a:t>b</a:t>
            </a:r>
            <a:endParaRPr lang="en-US" sz="2400" dirty="0" smtClean="0"/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  :</a:t>
            </a:r>
          </a:p>
          <a:p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x</a:t>
            </a:r>
            <a:r>
              <a:rPr lang="en-US" sz="2400" baseline="-25000" dirty="0" smtClean="0"/>
              <a:t>3</a:t>
            </a:r>
            <a:endParaRPr lang="en-US" sz="2400" dirty="0" smtClean="0"/>
          </a:p>
          <a:p>
            <a:pPr algn="ctr"/>
            <a:r>
              <a:rPr lang="en-US" sz="2400" dirty="0" smtClean="0"/>
              <a:t>x</a:t>
            </a:r>
            <a:r>
              <a:rPr lang="en-US" sz="2400" baseline="-25000" dirty="0" smtClean="0"/>
              <a:t>1 </a:t>
            </a:r>
            <a:r>
              <a:rPr lang="en-US" sz="2400" dirty="0" smtClean="0"/>
              <a:t>+ 2x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+ 3x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= 5</a:t>
            </a:r>
          </a:p>
          <a:p>
            <a:pPr algn="ctr"/>
            <a:r>
              <a:rPr lang="en-US" sz="2400" dirty="0" smtClean="0"/>
              <a:t>2x</a:t>
            </a:r>
            <a:r>
              <a:rPr lang="en-US" sz="2400" baseline="-25000" dirty="0" smtClean="0"/>
              <a:t>1 </a:t>
            </a:r>
            <a:r>
              <a:rPr lang="en-US" sz="2400" dirty="0" smtClean="0"/>
              <a:t>+ 5x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+ 3x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= 3</a:t>
            </a:r>
          </a:p>
          <a:p>
            <a:pPr algn="ctr"/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+ 8x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= 17</a:t>
            </a:r>
          </a:p>
          <a:p>
            <a:pPr>
              <a:buNone/>
            </a:pPr>
            <a:r>
              <a:rPr lang="en-US" sz="2400" dirty="0" smtClean="0"/>
              <a:t> 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SPL </a:t>
            </a:r>
            <a:r>
              <a:rPr lang="en-US" sz="3200" dirty="0" err="1" smtClean="0">
                <a:latin typeface="Arial" charset="0"/>
                <a:cs typeface="Arial" charset="0"/>
              </a:rPr>
              <a:t>Lanjutan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teorema</a:t>
            </a:r>
            <a:r>
              <a:rPr lang="en-US" sz="2000" dirty="0" smtClean="0"/>
              <a:t>, </a:t>
            </a:r>
            <a:r>
              <a:rPr lang="en-US" sz="2000" dirty="0" err="1" smtClean="0"/>
              <a:t>solusi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adalah </a:t>
            </a:r>
          </a:p>
          <a:p>
            <a:endParaRPr lang="en-US" sz="2000" dirty="0" smtClean="0"/>
          </a:p>
          <a:p>
            <a:r>
              <a:rPr lang="en-US" sz="2000" dirty="0" smtClean="0"/>
              <a:t>x = A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b  =                                               = </a:t>
            </a:r>
            <a:endParaRPr lang="en-US" sz="2000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63151" y="2057400"/>
            <a:ext cx="2356449" cy="838200"/>
          </a:xfrm>
          <a:prstGeom prst="rect">
            <a:avLst/>
          </a:prstGeom>
          <a:noFill/>
        </p:spPr>
      </p:pic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2057400"/>
            <a:ext cx="548054" cy="838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err="1" smtClean="0"/>
              <a:t>Sifat-Sifat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Matriks</a:t>
            </a:r>
            <a:r>
              <a:rPr lang="en-US" sz="3200" b="1" dirty="0" smtClean="0"/>
              <a:t> Invertible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02163"/>
          </a:xfrm>
        </p:spPr>
        <p:txBody>
          <a:bodyPr/>
          <a:lstStyle/>
          <a:p>
            <a:r>
              <a:rPr lang="en-US" sz="2800" b="1" dirty="0" err="1" smtClean="0"/>
              <a:t>Sifat</a:t>
            </a:r>
            <a:r>
              <a:rPr lang="en-US" sz="2800" b="1" dirty="0" smtClean="0"/>
              <a:t> - </a:t>
            </a:r>
            <a:r>
              <a:rPr lang="en-US" sz="2800" b="1" dirty="0" err="1" smtClean="0"/>
              <a:t>sifat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matriks</a:t>
            </a:r>
            <a:r>
              <a:rPr lang="en-US" sz="2800" b="1" dirty="0" smtClean="0"/>
              <a:t> invertible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err="1" smtClean="0"/>
              <a:t>Anggap</a:t>
            </a:r>
            <a:r>
              <a:rPr lang="en-US" sz="2800" dirty="0" smtClean="0"/>
              <a:t> A adalah </a:t>
            </a:r>
            <a:r>
              <a:rPr lang="en-US" sz="2800" dirty="0" err="1" smtClean="0"/>
              <a:t>matriks</a:t>
            </a:r>
            <a:r>
              <a:rPr lang="en-US" sz="2800" dirty="0" smtClean="0"/>
              <a:t> </a:t>
            </a:r>
            <a:r>
              <a:rPr lang="en-US" sz="2800" dirty="0" err="1" smtClean="0"/>
              <a:t>bujur</a:t>
            </a:r>
            <a:r>
              <a:rPr lang="en-US" sz="2800" dirty="0" smtClean="0"/>
              <a:t> </a:t>
            </a:r>
            <a:r>
              <a:rPr lang="en-US" sz="2800" dirty="0" err="1" smtClean="0"/>
              <a:t>sangkar</a:t>
            </a:r>
            <a:endParaRPr lang="en-US" sz="2800" dirty="0" smtClean="0"/>
          </a:p>
          <a:p>
            <a:pPr lvl="0"/>
            <a:r>
              <a:rPr lang="en-US" sz="2800" dirty="0" err="1" smtClean="0"/>
              <a:t>Jika</a:t>
            </a:r>
            <a:r>
              <a:rPr lang="en-US" sz="2800" dirty="0" smtClean="0"/>
              <a:t> B adalah </a:t>
            </a:r>
            <a:r>
              <a:rPr lang="en-US" sz="2800" dirty="0" err="1" smtClean="0"/>
              <a:t>matriks</a:t>
            </a:r>
            <a:r>
              <a:rPr lang="en-US" sz="2800" dirty="0" smtClean="0"/>
              <a:t> </a:t>
            </a:r>
            <a:r>
              <a:rPr lang="en-US" sz="2800" dirty="0" err="1" smtClean="0"/>
              <a:t>bujur</a:t>
            </a:r>
            <a:r>
              <a:rPr lang="en-US" sz="2800" dirty="0" smtClean="0"/>
              <a:t> </a:t>
            </a:r>
            <a:r>
              <a:rPr lang="en-US" sz="2800" dirty="0" err="1" smtClean="0"/>
              <a:t>sangkar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memenuhi</a:t>
            </a:r>
            <a:r>
              <a:rPr lang="en-US" sz="2800" dirty="0" smtClean="0"/>
              <a:t> BA = I, </a:t>
            </a:r>
            <a:r>
              <a:rPr lang="en-US" sz="2800" dirty="0" err="1" smtClean="0"/>
              <a:t>maka</a:t>
            </a:r>
            <a:r>
              <a:rPr lang="en-US" sz="2800" dirty="0" smtClean="0"/>
              <a:t> B = A</a:t>
            </a:r>
            <a:r>
              <a:rPr lang="en-US" sz="2800" baseline="30000" dirty="0" smtClean="0"/>
              <a:t>-1</a:t>
            </a:r>
            <a:endParaRPr lang="en-US" sz="2800" dirty="0" smtClean="0"/>
          </a:p>
          <a:p>
            <a:pPr lvl="0"/>
            <a:r>
              <a:rPr lang="en-US" sz="2800" dirty="0" err="1" smtClean="0"/>
              <a:t>Jika</a:t>
            </a:r>
            <a:r>
              <a:rPr lang="en-US" sz="2800" dirty="0" smtClean="0"/>
              <a:t> B adalah </a:t>
            </a:r>
            <a:r>
              <a:rPr lang="en-US" sz="2800" dirty="0" err="1" smtClean="0"/>
              <a:t>matriks</a:t>
            </a:r>
            <a:r>
              <a:rPr lang="en-US" sz="2800" dirty="0" smtClean="0"/>
              <a:t> </a:t>
            </a:r>
            <a:r>
              <a:rPr lang="en-US" sz="2800" dirty="0" err="1" smtClean="0"/>
              <a:t>bujur</a:t>
            </a:r>
            <a:r>
              <a:rPr lang="en-US" sz="2800" dirty="0" smtClean="0"/>
              <a:t> </a:t>
            </a:r>
            <a:r>
              <a:rPr lang="en-US" sz="2800" dirty="0" err="1" smtClean="0"/>
              <a:t>sangkar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memenuhi</a:t>
            </a:r>
            <a:r>
              <a:rPr lang="en-US" sz="2800" dirty="0" smtClean="0"/>
              <a:t> AB = I, </a:t>
            </a:r>
            <a:r>
              <a:rPr lang="en-US" sz="2800" dirty="0" err="1" smtClean="0"/>
              <a:t>maka</a:t>
            </a:r>
            <a:r>
              <a:rPr lang="en-US" sz="2800" dirty="0" smtClean="0"/>
              <a:t> B = A</a:t>
            </a:r>
            <a:r>
              <a:rPr lang="en-US" sz="2800" baseline="30000" dirty="0" smtClean="0"/>
              <a:t>-1</a:t>
            </a:r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Sifat-Sifat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r>
              <a:rPr lang="en-US" sz="3200" dirty="0" smtClean="0">
                <a:latin typeface="Arial" charset="0"/>
                <a:cs typeface="Arial" charset="0"/>
              </a:rPr>
              <a:t> Invertible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02163"/>
          </a:xfrm>
        </p:spPr>
        <p:txBody>
          <a:bodyPr/>
          <a:lstStyle/>
          <a:p>
            <a:r>
              <a:rPr lang="en-US" sz="2800" b="1" dirty="0" err="1" smtClean="0"/>
              <a:t>Teorema</a:t>
            </a:r>
            <a:r>
              <a:rPr lang="en-US" sz="2800" b="1" dirty="0" smtClean="0"/>
              <a:t> </a:t>
            </a: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Jika</a:t>
            </a:r>
            <a:r>
              <a:rPr lang="en-US" sz="2800" dirty="0" smtClean="0"/>
              <a:t> A adalah </a:t>
            </a:r>
            <a:r>
              <a:rPr lang="en-US" sz="2800" dirty="0" err="1" smtClean="0"/>
              <a:t>matriks</a:t>
            </a:r>
            <a:r>
              <a:rPr lang="en-US" sz="2800" dirty="0" smtClean="0"/>
              <a:t> n x n, </a:t>
            </a:r>
            <a:r>
              <a:rPr lang="en-US" sz="2800" dirty="0" err="1" smtClean="0"/>
              <a:t>maka</a:t>
            </a:r>
            <a:r>
              <a:rPr lang="en-US" sz="2800" dirty="0" smtClean="0"/>
              <a:t> :</a:t>
            </a:r>
          </a:p>
          <a:p>
            <a:pPr lvl="0"/>
            <a:r>
              <a:rPr lang="en-US" sz="2800" dirty="0" smtClean="0"/>
              <a:t>A adalah </a:t>
            </a:r>
            <a:r>
              <a:rPr lang="en-US" sz="2800" dirty="0" err="1" smtClean="0"/>
              <a:t>matriks</a:t>
            </a:r>
            <a:r>
              <a:rPr lang="en-US" sz="2800" dirty="0" smtClean="0"/>
              <a:t> invertible</a:t>
            </a:r>
          </a:p>
          <a:p>
            <a:pPr lvl="0"/>
            <a:r>
              <a:rPr lang="en-US" sz="2800" dirty="0" smtClean="0"/>
              <a:t>Ax = 0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solusi</a:t>
            </a:r>
            <a:r>
              <a:rPr lang="en-US" sz="2800" dirty="0" smtClean="0"/>
              <a:t> trivial</a:t>
            </a:r>
          </a:p>
          <a:p>
            <a:pPr lvl="0"/>
            <a:r>
              <a:rPr lang="en-US" sz="2800" dirty="0" smtClean="0"/>
              <a:t>Ax = b adalah </a:t>
            </a:r>
            <a:r>
              <a:rPr lang="en-US" sz="2800" dirty="0" err="1" smtClean="0"/>
              <a:t>konsisten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n x 1 </a:t>
            </a:r>
            <a:r>
              <a:rPr lang="en-US" sz="2800" dirty="0" err="1" smtClean="0"/>
              <a:t>matriks</a:t>
            </a:r>
            <a:r>
              <a:rPr lang="en-US" sz="2800" dirty="0" smtClean="0"/>
              <a:t> b</a:t>
            </a:r>
          </a:p>
          <a:p>
            <a:pPr lvl="0"/>
            <a:r>
              <a:rPr lang="en-US" sz="2800" dirty="0" smtClean="0"/>
              <a:t>Ax = b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solusi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n x 1 </a:t>
            </a:r>
            <a:r>
              <a:rPr lang="en-US" sz="2800" dirty="0" err="1" smtClean="0"/>
              <a:t>matriks</a:t>
            </a:r>
            <a:r>
              <a:rPr lang="en-US" sz="2800" dirty="0" smtClean="0"/>
              <a:t> b</a:t>
            </a:r>
          </a:p>
          <a:p>
            <a:endParaRPr lang="en-US" sz="1400" dirty="0" smtClean="0">
              <a:latin typeface="Arial" charset="0"/>
              <a:cs typeface="Arial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SISTEM PERSAMAAN LINIER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</a:t>
            </a:r>
            <a:r>
              <a:rPr lang="en-US" sz="2400" dirty="0" err="1" smtClean="0"/>
              <a:t>lurus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x-y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aljabar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Dengan</a:t>
            </a:r>
            <a:r>
              <a:rPr lang="en-US" sz="2400" dirty="0" smtClean="0"/>
              <a:t> a1, a2, </a:t>
            </a:r>
            <a:r>
              <a:rPr lang="en-US" sz="2400" dirty="0" err="1" smtClean="0"/>
              <a:t>dan</a:t>
            </a:r>
            <a:r>
              <a:rPr lang="en-US" sz="2400" dirty="0" smtClean="0"/>
              <a:t> adalah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konstanta</a:t>
            </a:r>
            <a:r>
              <a:rPr lang="en-US" sz="2400" dirty="0" smtClean="0"/>
              <a:t> real </a:t>
            </a:r>
            <a:r>
              <a:rPr lang="en-US" sz="2400" dirty="0" err="1" smtClean="0"/>
              <a:t>dan</a:t>
            </a:r>
            <a:r>
              <a:rPr lang="en-US" sz="2400" dirty="0" smtClean="0"/>
              <a:t> a1 </a:t>
            </a:r>
            <a:r>
              <a:rPr lang="en-US" sz="2400" dirty="0" err="1" smtClean="0"/>
              <a:t>dan</a:t>
            </a:r>
            <a:r>
              <a:rPr lang="en-US" sz="2400" dirty="0" smtClean="0"/>
              <a:t> a2 adalah </a:t>
            </a:r>
            <a:r>
              <a:rPr lang="en-US" sz="2400" dirty="0" err="1" smtClean="0"/>
              <a:t>tidak</a:t>
            </a:r>
            <a:r>
              <a:rPr lang="en-US" sz="2400" dirty="0" smtClean="0"/>
              <a:t> nol.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betuk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dinamakan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linier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x </a:t>
            </a:r>
            <a:r>
              <a:rPr lang="en-US" sz="2400" dirty="0" err="1" smtClean="0"/>
              <a:t>dan</a:t>
            </a:r>
            <a:r>
              <a:rPr lang="en-US" sz="2400" dirty="0" smtClean="0"/>
              <a:t> y.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linier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n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x1, x2, ……, </a:t>
            </a:r>
            <a:r>
              <a:rPr lang="en-US" sz="2400" dirty="0" err="1" smtClean="0"/>
              <a:t>xn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endParaRPr 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Sifat-Sifat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r>
              <a:rPr lang="en-US" sz="3200" dirty="0" smtClean="0">
                <a:latin typeface="Arial" charset="0"/>
                <a:cs typeface="Arial" charset="0"/>
              </a:rPr>
              <a:t> Invertible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b="1" dirty="0" err="1" smtClean="0"/>
              <a:t>Teorema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err="1" smtClean="0"/>
              <a:t>Anggap</a:t>
            </a:r>
            <a:r>
              <a:rPr lang="en-US" sz="2400" dirty="0" smtClean="0"/>
              <a:t> A </a:t>
            </a:r>
            <a:r>
              <a:rPr lang="en-US" sz="2400" dirty="0" err="1" smtClean="0"/>
              <a:t>dan</a:t>
            </a:r>
            <a:r>
              <a:rPr lang="en-US" sz="2400" dirty="0" smtClean="0"/>
              <a:t> B adalah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dirty="0" err="1" smtClean="0"/>
              <a:t>bujur</a:t>
            </a:r>
            <a:r>
              <a:rPr lang="en-US" sz="2400" dirty="0" smtClean="0"/>
              <a:t> </a:t>
            </a:r>
            <a:r>
              <a:rPr lang="en-US" sz="2400" dirty="0" err="1" smtClean="0"/>
              <a:t>sangkar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. </a:t>
            </a:r>
            <a:r>
              <a:rPr lang="en-US" sz="2400" dirty="0" err="1" smtClean="0"/>
              <a:t>jika</a:t>
            </a:r>
            <a:r>
              <a:rPr lang="en-US" sz="2400" dirty="0" smtClean="0"/>
              <a:t> AB invertible </a:t>
            </a:r>
            <a:r>
              <a:rPr lang="en-US" sz="2400" dirty="0" err="1" smtClean="0"/>
              <a:t>maka</a:t>
            </a:r>
            <a:r>
              <a:rPr lang="en-US" sz="2400" dirty="0" smtClean="0"/>
              <a:t> A </a:t>
            </a:r>
            <a:r>
              <a:rPr lang="en-US" sz="2400" dirty="0" err="1" smtClean="0"/>
              <a:t>dan</a:t>
            </a:r>
            <a:r>
              <a:rPr lang="en-US" sz="2400" dirty="0" smtClean="0"/>
              <a:t> B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invertible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Latihan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Soal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1800" dirty="0" err="1" smtClean="0"/>
              <a:t>Latihan</a:t>
            </a:r>
            <a:r>
              <a:rPr lang="en-US" sz="1800" dirty="0" smtClean="0"/>
              <a:t> </a:t>
            </a:r>
            <a:r>
              <a:rPr lang="en-US" sz="1800" dirty="0" err="1" smtClean="0"/>
              <a:t>Soal</a:t>
            </a:r>
            <a:r>
              <a:rPr lang="en-US" sz="1800" dirty="0" smtClean="0"/>
              <a:t> :</a:t>
            </a:r>
          </a:p>
          <a:p>
            <a:r>
              <a:rPr lang="en-US" sz="1800" dirty="0" err="1" smtClean="0"/>
              <a:t>Selesaikan</a:t>
            </a:r>
            <a:r>
              <a:rPr lang="en-US" sz="1800" dirty="0" smtClean="0"/>
              <a:t> SPL </a:t>
            </a:r>
            <a:r>
              <a:rPr lang="en-US" sz="1800" dirty="0" err="1" smtClean="0"/>
              <a:t>dibawah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menginversi</a:t>
            </a:r>
            <a:r>
              <a:rPr lang="en-US" sz="1800" dirty="0" smtClean="0"/>
              <a:t> </a:t>
            </a:r>
            <a:r>
              <a:rPr lang="en-US" sz="1800" dirty="0" err="1" smtClean="0"/>
              <a:t>koefisien</a:t>
            </a:r>
            <a:r>
              <a:rPr lang="en-US" sz="1800" dirty="0" smtClean="0"/>
              <a:t> </a:t>
            </a:r>
            <a:r>
              <a:rPr lang="en-US" sz="1800" dirty="0" err="1" smtClean="0"/>
              <a:t>matriks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1.	 x +  3y + z = 4</a:t>
            </a:r>
          </a:p>
          <a:p>
            <a:pPr>
              <a:buNone/>
            </a:pPr>
            <a:r>
              <a:rPr lang="en-US" sz="1800" dirty="0" smtClean="0"/>
              <a:t>		2x + 2y + z = -1</a:t>
            </a:r>
          </a:p>
          <a:p>
            <a:pPr>
              <a:buNone/>
            </a:pPr>
            <a:r>
              <a:rPr lang="en-US" sz="1800" dirty="0" smtClean="0"/>
              <a:t>		2x + 3y + z = 3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2. 	x  +  y + z = 5</a:t>
            </a:r>
          </a:p>
          <a:p>
            <a:pPr>
              <a:buNone/>
            </a:pPr>
            <a:r>
              <a:rPr lang="en-US" sz="1800" dirty="0" smtClean="0"/>
              <a:t>		x + y - 4z = 10</a:t>
            </a:r>
          </a:p>
          <a:p>
            <a:pPr>
              <a:buNone/>
            </a:pPr>
            <a:r>
              <a:rPr lang="en-US" sz="1800" dirty="0" smtClean="0"/>
              <a:t>		-4x + y + z = 0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Metode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Eliminasi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smtClean="0">
                <a:latin typeface="Arial" charset="0"/>
                <a:cs typeface="Arial" charset="0"/>
              </a:rPr>
              <a:t>Gauss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r>
              <a:rPr lang="en-US" sz="2200" dirty="0" err="1" smtClean="0">
                <a:latin typeface="Arial" charset="0"/>
                <a:cs typeface="Arial" charset="0"/>
              </a:rPr>
              <a:t>Metode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Eliminasi</a:t>
            </a:r>
            <a:r>
              <a:rPr lang="en-US" sz="2200" dirty="0" smtClean="0">
                <a:latin typeface="Arial" charset="0"/>
                <a:cs typeface="Arial" charset="0"/>
              </a:rPr>
              <a:t> Gauss </a:t>
            </a:r>
            <a:r>
              <a:rPr lang="en-US" sz="2200" dirty="0" err="1" smtClean="0">
                <a:latin typeface="Arial" charset="0"/>
                <a:cs typeface="Arial" charset="0"/>
              </a:rPr>
              <a:t>terdiri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dua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tahap,yaitu</a:t>
            </a:r>
            <a:r>
              <a:rPr lang="en-US" sz="2200" dirty="0" smtClean="0">
                <a:latin typeface="Arial" charset="0"/>
                <a:cs typeface="Arial" charset="0"/>
              </a:rPr>
              <a:t> 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b="1" dirty="0" err="1" smtClean="0">
                <a:latin typeface="Arial" charset="0"/>
                <a:cs typeface="Arial" charset="0"/>
              </a:rPr>
              <a:t>Triangularisasi</a:t>
            </a:r>
            <a:endParaRPr lang="en-US" sz="2000" b="1" dirty="0" smtClean="0">
              <a:latin typeface="Arial" charset="0"/>
              <a:cs typeface="Arial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000" b="1" dirty="0" err="1" smtClean="0">
                <a:latin typeface="Arial" charset="0"/>
                <a:cs typeface="Arial" charset="0"/>
              </a:rPr>
              <a:t>Subtitusi</a:t>
            </a:r>
            <a:r>
              <a:rPr lang="en-US" sz="2000" b="1" dirty="0" smtClean="0">
                <a:latin typeface="Arial" charset="0"/>
                <a:cs typeface="Arial" charset="0"/>
              </a:rPr>
              <a:t> </a:t>
            </a:r>
            <a:r>
              <a:rPr lang="en-US" sz="2000" b="1" dirty="0" err="1" smtClean="0">
                <a:latin typeface="Arial" charset="0"/>
                <a:cs typeface="Arial" charset="0"/>
              </a:rPr>
              <a:t>Mundur</a:t>
            </a:r>
            <a:r>
              <a:rPr lang="en-US" sz="2000" b="1" dirty="0" smtClean="0">
                <a:latin typeface="Arial" charset="0"/>
                <a:cs typeface="Arial" charset="0"/>
              </a:rPr>
              <a:t> (Backward </a:t>
            </a:r>
            <a:r>
              <a:rPr lang="en-US" sz="2000" b="1" dirty="0" err="1" smtClean="0">
                <a:latin typeface="Arial" charset="0"/>
                <a:cs typeface="Arial" charset="0"/>
              </a:rPr>
              <a:t>Subtitution</a:t>
            </a:r>
            <a:r>
              <a:rPr lang="en-US" sz="2000" b="1" dirty="0" smtClean="0">
                <a:latin typeface="Arial" charset="0"/>
                <a:cs typeface="Arial" charset="0"/>
              </a:rPr>
              <a:t>)</a:t>
            </a:r>
          </a:p>
          <a:p>
            <a:pPr marL="800100" lvl="1" indent="-342900">
              <a:buFont typeface="+mj-lt"/>
              <a:buAutoNum type="arabicPeriod"/>
            </a:pPr>
            <a:endParaRPr lang="en-US" sz="2000" b="1" dirty="0" smtClean="0">
              <a:latin typeface="Arial" charset="0"/>
              <a:cs typeface="Arial" charset="0"/>
            </a:endParaRPr>
          </a:p>
          <a:p>
            <a:pPr marL="800100" lvl="1" indent="-342900">
              <a:buFont typeface="+mj-lt"/>
              <a:buAutoNum type="arabicPeriod"/>
            </a:pPr>
            <a:endParaRPr lang="en-US" sz="2000" b="1" dirty="0" smtClean="0">
              <a:latin typeface="Arial" charset="0"/>
              <a:cs typeface="Arial" charset="0"/>
            </a:endParaRPr>
          </a:p>
          <a:p>
            <a:pPr marL="800100" lvl="1" indent="-342900">
              <a:buFont typeface="+mj-lt"/>
              <a:buAutoNum type="arabicPeriod"/>
            </a:pPr>
            <a:endParaRPr lang="en-US" sz="2000" b="1" dirty="0" smtClean="0">
              <a:latin typeface="Arial" charset="0"/>
              <a:cs typeface="Arial" charset="0"/>
            </a:endParaRPr>
          </a:p>
          <a:p>
            <a:pPr marL="800100" lvl="1" indent="-342900">
              <a:buNone/>
            </a:pPr>
            <a:r>
              <a:rPr lang="en-US" sz="2000" b="1" dirty="0" err="1" smtClean="0">
                <a:latin typeface="Arial" charset="0"/>
                <a:cs typeface="Arial" charset="0"/>
              </a:rPr>
              <a:t>Lanjut</a:t>
            </a:r>
            <a:r>
              <a:rPr lang="en-US" sz="2000" b="1" dirty="0" smtClean="0">
                <a:latin typeface="Arial" charset="0"/>
                <a:cs typeface="Arial" charset="0"/>
              </a:rPr>
              <a:t> </a:t>
            </a:r>
            <a:r>
              <a:rPr lang="en-US" sz="2000" b="1" dirty="0" err="1" smtClean="0">
                <a:latin typeface="Arial" charset="0"/>
                <a:cs typeface="Arial" charset="0"/>
              </a:rPr>
              <a:t>ke</a:t>
            </a:r>
            <a:r>
              <a:rPr lang="en-US" sz="2000" b="1" dirty="0" smtClean="0">
                <a:latin typeface="Arial" charset="0"/>
                <a:cs typeface="Arial" charset="0"/>
              </a:rPr>
              <a:t> slide </a:t>
            </a:r>
            <a:r>
              <a:rPr lang="en-US" sz="2000" b="1" dirty="0" err="1" smtClean="0">
                <a:latin typeface="Arial" charset="0"/>
                <a:cs typeface="Arial" charset="0"/>
              </a:rPr>
              <a:t>Eliminasi</a:t>
            </a:r>
            <a:r>
              <a:rPr lang="en-US" sz="2000" b="1" smtClean="0">
                <a:latin typeface="Arial" charset="0"/>
                <a:cs typeface="Arial" charset="0"/>
              </a:rPr>
              <a:t> Gauss</a:t>
            </a:r>
            <a:endParaRPr lang="id-ID" sz="20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What’s next ???????  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/>
            <a:r>
              <a:rPr lang="en-US" sz="2200" dirty="0" err="1" smtClean="0">
                <a:latin typeface="Arial" charset="0"/>
                <a:cs typeface="Arial" charset="0"/>
              </a:rPr>
              <a:t>Invers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Matriks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Sifat-sifat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Matriks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Determinan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Aturan</a:t>
            </a:r>
            <a:r>
              <a:rPr lang="en-US" sz="2200" dirty="0" smtClean="0">
                <a:latin typeface="Arial" charset="0"/>
                <a:cs typeface="Arial" charset="0"/>
              </a:rPr>
              <a:t> Cramer</a:t>
            </a:r>
          </a:p>
          <a:p>
            <a:pPr lvl="0" algn="just"/>
            <a:r>
              <a:rPr lang="en-US" sz="2200" dirty="0" smtClean="0">
                <a:latin typeface="Arial" charset="0"/>
                <a:cs typeface="Arial" charset="0"/>
              </a:rPr>
              <a:t>Baca </a:t>
            </a:r>
            <a:r>
              <a:rPr lang="en-US" sz="2200" dirty="0" err="1" smtClean="0">
                <a:latin typeface="Arial" charset="0"/>
                <a:cs typeface="Arial" charset="0"/>
              </a:rPr>
              <a:t>Buku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/>
              <a:t>Kreyszig</a:t>
            </a:r>
            <a:r>
              <a:rPr lang="en-US" sz="2400" dirty="0" smtClean="0"/>
              <a:t>, E. Advanced Engineering Mathematics 9</a:t>
            </a:r>
            <a:r>
              <a:rPr lang="en-US" sz="2400" baseline="30000" dirty="0" smtClean="0"/>
              <a:t>th</a:t>
            </a:r>
            <a:r>
              <a:rPr lang="en-US" sz="2400" i="1" dirty="0" smtClean="0"/>
              <a:t>.</a:t>
            </a:r>
            <a:r>
              <a:rPr lang="en-US" sz="2400" dirty="0" smtClean="0"/>
              <a:t> (Ohio : </a:t>
            </a:r>
            <a:r>
              <a:rPr lang="en-US" sz="2400" dirty="0" err="1" smtClean="0"/>
              <a:t>Jhon</a:t>
            </a:r>
            <a:r>
              <a:rPr lang="en-US" sz="2400" dirty="0" smtClean="0"/>
              <a:t> Wiley &amp; Sons, Inc,) Chap. 7</a:t>
            </a:r>
          </a:p>
          <a:p>
            <a:pPr lvl="0" algn="just"/>
            <a:endParaRPr lang="en-US" sz="2400" dirty="0" smtClean="0"/>
          </a:p>
          <a:p>
            <a:pPr lvl="0" algn="just"/>
            <a:r>
              <a:rPr lang="en-US" sz="2400" dirty="0" err="1" smtClean="0"/>
              <a:t>Kofaktor</a:t>
            </a:r>
            <a:r>
              <a:rPr lang="en-US" sz="2400" dirty="0" smtClean="0"/>
              <a:t>, Minor, </a:t>
            </a:r>
            <a:r>
              <a:rPr lang="en-US" sz="2400" dirty="0" err="1" smtClean="0"/>
              <a:t>Determinan</a:t>
            </a:r>
            <a:r>
              <a:rPr lang="en-US" sz="2400" dirty="0" smtClean="0"/>
              <a:t>,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Linier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Gauss Jordan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Cramer</a:t>
            </a:r>
          </a:p>
          <a:p>
            <a:pPr lvl="0" algn="just"/>
            <a:endParaRPr lang="en-US" sz="2400" dirty="0" smtClean="0"/>
          </a:p>
          <a:p>
            <a:pPr lvl="0" algn="just"/>
            <a:endParaRPr lang="en-US" sz="2400" dirty="0" smtClean="0"/>
          </a:p>
          <a:p>
            <a:pPr lvl="0" algn="just"/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Ketemu</a:t>
            </a:r>
            <a:r>
              <a:rPr lang="en-US" sz="2400" dirty="0" smtClean="0"/>
              <a:t> </a:t>
            </a:r>
            <a:r>
              <a:rPr lang="en-US" sz="2400" dirty="0" err="1" smtClean="0"/>
              <a:t>Pekan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</a:t>
            </a:r>
            <a:endParaRPr lang="en-US" sz="2400" dirty="0" smtClean="0"/>
          </a:p>
          <a:p>
            <a:pPr algn="just"/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Contoh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Persamaan</a:t>
            </a:r>
            <a:r>
              <a:rPr lang="en-US" sz="3200" dirty="0" smtClean="0">
                <a:latin typeface="Arial" charset="0"/>
                <a:cs typeface="Arial" charset="0"/>
              </a:rPr>
              <a:t> Linier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linier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perkalian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akar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. </a:t>
            </a:r>
            <a:r>
              <a:rPr lang="en-US" sz="2400" dirty="0" err="1" smtClean="0"/>
              <a:t>Sedangkan</a:t>
            </a:r>
            <a:r>
              <a:rPr lang="en-US" sz="2400" dirty="0" smtClean="0"/>
              <a:t>,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: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r>
              <a:rPr lang="en-US" sz="2400" dirty="0" smtClean="0"/>
              <a:t>						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Linier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1035050" y="1709738"/>
          <a:ext cx="2084388" cy="1228725"/>
        </p:xfrm>
        <a:graphic>
          <a:graphicData uri="http://schemas.openxmlformats.org/presentationml/2006/ole">
            <p:oleObj spid="_x0000_s45064" name="Equation" r:id="rId5" imgW="1206500" imgH="711200" progId="Equation.DSMT4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914400" y="4724399"/>
          <a:ext cx="2438400" cy="1437373"/>
        </p:xfrm>
        <a:graphic>
          <a:graphicData uri="http://schemas.openxmlformats.org/presentationml/2006/ole">
            <p:oleObj spid="_x0000_s45065" name="Equation" r:id="rId6" imgW="1206500" imgH="7112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Menyelesaikan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Solusi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Variabel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:</a:t>
            </a:r>
          </a:p>
          <a:p>
            <a:pPr>
              <a:buNone/>
            </a:pPr>
            <a:endParaRPr 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2209800" y="2362200"/>
          <a:ext cx="3397250" cy="1358900"/>
        </p:xfrm>
        <a:graphic>
          <a:graphicData uri="http://schemas.openxmlformats.org/presentationml/2006/ole">
            <p:oleObj spid="_x0000_s43017" name="Equation" r:id="rId5" imgW="1079032" imgH="431613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	</a:t>
            </a:r>
            <a:r>
              <a:rPr lang="en-US" sz="3200" dirty="0" err="1" smtClean="0">
                <a:latin typeface="Arial" charset="0"/>
                <a:cs typeface="Arial" charset="0"/>
              </a:rPr>
              <a:t>Sistem</a:t>
            </a:r>
            <a:r>
              <a:rPr lang="en-US" sz="3200" dirty="0" smtClean="0">
                <a:latin typeface="Arial" charset="0"/>
                <a:cs typeface="Arial" charset="0"/>
              </a:rPr>
              <a:t> Linier 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Persamaan</a:t>
            </a:r>
            <a:r>
              <a:rPr lang="en-US" sz="2400" dirty="0" smtClean="0"/>
              <a:t> Linier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linier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linier.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x1 = 1, x2 = 2, x3 = -1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linier.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x1 = 1, x2 = 8, x3 = 1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SPL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linier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50177" name="Object 1"/>
          <p:cNvGraphicFramePr>
            <a:graphicFrameLocks noChangeAspect="1"/>
          </p:cNvGraphicFramePr>
          <p:nvPr/>
        </p:nvGraphicFramePr>
        <p:xfrm>
          <a:off x="2743200" y="2667000"/>
          <a:ext cx="2895600" cy="1145512"/>
        </p:xfrm>
        <a:graphic>
          <a:graphicData uri="http://schemas.openxmlformats.org/presentationml/2006/ole">
            <p:oleObj spid="_x0000_s50180" name="Equation" r:id="rId5" imgW="1155700" imgH="4572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	</a:t>
            </a:r>
            <a:r>
              <a:rPr lang="en-US" sz="3200" dirty="0" err="1" smtClean="0">
                <a:latin typeface="Arial" charset="0"/>
                <a:cs typeface="Arial" charset="0"/>
              </a:rPr>
              <a:t>Sistem</a:t>
            </a:r>
            <a:r>
              <a:rPr lang="en-US" sz="3200" dirty="0" smtClean="0">
                <a:latin typeface="Arial" charset="0"/>
                <a:cs typeface="Arial" charset="0"/>
              </a:rPr>
              <a:t> Linier 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Persamaan</a:t>
            </a:r>
            <a:r>
              <a:rPr lang="en-US" sz="2400" dirty="0" smtClean="0"/>
              <a:t> Linier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linier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linier.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x1 = 1, x2 = 2, x3 = -1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linier.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x1 = 1, x2 = 8, x3 = 1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SPL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linier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50177" name="Object 1"/>
          <p:cNvGraphicFramePr>
            <a:graphicFrameLocks noChangeAspect="1"/>
          </p:cNvGraphicFramePr>
          <p:nvPr/>
        </p:nvGraphicFramePr>
        <p:xfrm>
          <a:off x="2743200" y="2667000"/>
          <a:ext cx="2895600" cy="1145512"/>
        </p:xfrm>
        <a:graphic>
          <a:graphicData uri="http://schemas.openxmlformats.org/presentationml/2006/ole">
            <p:oleObj spid="_x0000_s83973" name="Equation" r:id="rId5" imgW="1155700" imgH="4572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	</a:t>
            </a:r>
            <a:r>
              <a:rPr lang="en-US" sz="3200" dirty="0" err="1" smtClean="0">
                <a:latin typeface="Arial" charset="0"/>
                <a:cs typeface="Arial" charset="0"/>
              </a:rPr>
              <a:t>Sistem</a:t>
            </a:r>
            <a:r>
              <a:rPr lang="en-US" sz="3200" dirty="0" smtClean="0">
                <a:latin typeface="Arial" charset="0"/>
                <a:cs typeface="Arial" charset="0"/>
              </a:rPr>
              <a:t> Linier 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linier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.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: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“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Konsisten</a:t>
            </a:r>
            <a:r>
              <a:rPr lang="en-US" sz="2400" dirty="0" smtClean="0"/>
              <a:t>”. Dan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minimal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dikatakan</a:t>
            </a:r>
            <a:r>
              <a:rPr lang="en-US" sz="2400" dirty="0" smtClean="0"/>
              <a:t> </a:t>
            </a:r>
            <a:r>
              <a:rPr lang="en-US" sz="2400" dirty="0" err="1" smtClean="0"/>
              <a:t>konsisten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50177" name="Object 1"/>
          <p:cNvGraphicFramePr>
            <a:graphicFrameLocks noChangeAspect="1"/>
          </p:cNvGraphicFramePr>
          <p:nvPr/>
        </p:nvGraphicFramePr>
        <p:xfrm>
          <a:off x="3267075" y="2698750"/>
          <a:ext cx="1846263" cy="1082675"/>
        </p:xfrm>
        <a:graphic>
          <a:graphicData uri="http://schemas.openxmlformats.org/presentationml/2006/ole">
            <p:oleObj spid="_x0000_s84997" name="Equation" r:id="rId5" imgW="736600" imgH="4318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	</a:t>
            </a:r>
            <a:r>
              <a:rPr lang="en-US" sz="3200" dirty="0" err="1" smtClean="0">
                <a:latin typeface="Arial" charset="0"/>
                <a:cs typeface="Arial" charset="0"/>
              </a:rPr>
              <a:t>Sistem</a:t>
            </a:r>
            <a:r>
              <a:rPr lang="en-US" sz="3200" dirty="0" smtClean="0">
                <a:latin typeface="Arial" charset="0"/>
                <a:cs typeface="Arial" charset="0"/>
              </a:rPr>
              <a:t> Linier 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2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linier 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Dengan</a:t>
            </a:r>
            <a:r>
              <a:rPr lang="en-US" sz="2400" dirty="0" smtClean="0"/>
              <a:t> a1, b1, a2, b2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nol. </a:t>
            </a:r>
            <a:r>
              <a:rPr lang="en-US" sz="2400" dirty="0" err="1" smtClean="0"/>
              <a:t>Maka</a:t>
            </a:r>
            <a:r>
              <a:rPr lang="en-US" sz="2400" dirty="0" smtClean="0"/>
              <a:t>,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koordinat</a:t>
            </a:r>
            <a:r>
              <a:rPr lang="en-US" sz="2400" dirty="0" smtClean="0"/>
              <a:t> </a:t>
            </a:r>
            <a:r>
              <a:rPr lang="en-US" sz="2400" dirty="0" err="1" smtClean="0"/>
              <a:t>kartesian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dimensi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3 </a:t>
            </a:r>
            <a:r>
              <a:rPr lang="en-US" sz="2400" dirty="0" err="1" smtClean="0"/>
              <a:t>kemungkinan</a:t>
            </a:r>
            <a:r>
              <a:rPr lang="en-US" sz="2400" dirty="0" smtClean="0"/>
              <a:t> :</a:t>
            </a:r>
          </a:p>
          <a:p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endParaRPr lang="en-US" sz="2400" dirty="0" smtClean="0"/>
          </a:p>
          <a:p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endParaRPr lang="en-US" sz="2400" dirty="0" smtClean="0"/>
          </a:p>
          <a:p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endParaRPr 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50177" name="Object 1"/>
          <p:cNvGraphicFramePr>
            <a:graphicFrameLocks noChangeAspect="1"/>
          </p:cNvGraphicFramePr>
          <p:nvPr/>
        </p:nvGraphicFramePr>
        <p:xfrm>
          <a:off x="3133725" y="2206625"/>
          <a:ext cx="2133600" cy="1146175"/>
        </p:xfrm>
        <a:graphic>
          <a:graphicData uri="http://schemas.openxmlformats.org/presentationml/2006/ole">
            <p:oleObj spid="_x0000_s86021" name="Equation" r:id="rId5" imgW="850900" imgH="4572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	</a:t>
            </a:r>
            <a:r>
              <a:rPr lang="en-US" sz="3200" dirty="0" err="1" smtClean="0">
                <a:latin typeface="Arial" charset="0"/>
                <a:cs typeface="Arial" charset="0"/>
              </a:rPr>
              <a:t>Sistem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Persamaan</a:t>
            </a:r>
            <a:r>
              <a:rPr lang="en-US" sz="3200" dirty="0" smtClean="0">
                <a:latin typeface="Arial" charset="0"/>
                <a:cs typeface="Arial" charset="0"/>
              </a:rPr>
              <a:t> Linier 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>
              <a:buNone/>
            </a:pPr>
            <a:endParaRPr 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pic>
        <p:nvPicPr>
          <p:cNvPr id="87043" name="Picture 3" descr="C:\Users\Septian\Desktop\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6094" y="1828800"/>
            <a:ext cx="8124506" cy="4114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8235</TotalTime>
  <Words>846</Words>
  <Application>Microsoft Office PowerPoint</Application>
  <PresentationFormat>On-screen Show (4:3)</PresentationFormat>
  <Paragraphs>203</Paragraphs>
  <Slides>23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Equation</vt:lpstr>
      <vt:lpstr>Pertemuan Ke - 3</vt:lpstr>
      <vt:lpstr>SISTEM PERSAMAAN LINIER</vt:lpstr>
      <vt:lpstr>Contoh Persamaan Linier</vt:lpstr>
      <vt:lpstr>Menyelesaikan Solusi Variabel</vt:lpstr>
      <vt:lpstr> Sistem Linier </vt:lpstr>
      <vt:lpstr> Sistem Linier </vt:lpstr>
      <vt:lpstr> Sistem Linier </vt:lpstr>
      <vt:lpstr> Sistem Linier </vt:lpstr>
      <vt:lpstr> Sistem Persamaan Linier </vt:lpstr>
      <vt:lpstr> Matriks Augmented </vt:lpstr>
      <vt:lpstr> Matriks Augmented </vt:lpstr>
      <vt:lpstr> Matriks Augmented </vt:lpstr>
      <vt:lpstr> Matriks Augmented </vt:lpstr>
      <vt:lpstr>Sistem Persamaan Linier (SPL)</vt:lpstr>
      <vt:lpstr>SPL  Lanjutan(2)</vt:lpstr>
      <vt:lpstr>Sistem Persamaan Linier (SPL) Lanjutan (3)</vt:lpstr>
      <vt:lpstr>SPL Lanjutan</vt:lpstr>
      <vt:lpstr>Sifat-Sifat Matriks Invertible</vt:lpstr>
      <vt:lpstr>Sifat-Sifat Matriks Invertible</vt:lpstr>
      <vt:lpstr>Sifat-Sifat Matriks Invertible</vt:lpstr>
      <vt:lpstr>Latihan Soal</vt:lpstr>
      <vt:lpstr>Metode Eliminasi Gauss</vt:lpstr>
      <vt:lpstr>What’s next ???????  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rimba;Septian Rahmat Adnan</dc:creator>
  <cp:lastModifiedBy>Septian</cp:lastModifiedBy>
  <cp:revision>289</cp:revision>
  <dcterms:created xsi:type="dcterms:W3CDTF">2010-08-24T06:47:44Z</dcterms:created>
  <dcterms:modified xsi:type="dcterms:W3CDTF">2018-03-22T14:13:12Z</dcterms:modified>
</cp:coreProperties>
</file>