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65" r:id="rId2"/>
    <p:sldId id="335" r:id="rId3"/>
    <p:sldId id="382" r:id="rId4"/>
    <p:sldId id="380" r:id="rId5"/>
    <p:sldId id="383" r:id="rId6"/>
    <p:sldId id="378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13" autoAdjust="0"/>
    <p:restoredTop sz="93191" autoAdjust="0"/>
  </p:normalViewPr>
  <p:slideViewPr>
    <p:cSldViewPr>
      <p:cViewPr>
        <p:scale>
          <a:sx n="60" d="100"/>
          <a:sy n="60" d="100"/>
        </p:scale>
        <p:origin x="-330" y="-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6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6E5C844-193A-4E0B-B95D-BDD6CAFABE41}" type="datetimeFigureOut">
              <a:rPr lang="id-ID"/>
              <a:pPr>
                <a:defRPr/>
              </a:pPr>
              <a:t>05/05/2018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26AFB67-E9C2-4BA3-8BF1-B7A6D992293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41C9BFC-1572-4227-B2B7-29862CC41889}" type="slidenum">
              <a:rPr lang="id-ID" smtClean="0"/>
              <a:pPr>
                <a:defRPr/>
              </a:pPr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E5D53C-C190-44C0-A16B-6A3119A373E7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E5D53C-C190-44C0-A16B-6A3119A373E7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E5D53C-C190-44C0-A16B-6A3119A373E7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E5D53C-C190-44C0-A16B-6A3119A373E7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64C5D2-6A5B-48FC-8279-31E1BF54365E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46773-0DCC-4F57-87A7-53E518E3AE04}" type="datetime1">
              <a:rPr lang="en-US"/>
              <a:pPr>
                <a:defRPr/>
              </a:pPr>
              <a:t>5/5/2018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FC915-EB82-472D-8872-853AAA8D72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02774-BA0A-4DFC-BCE5-3A5DE692DA81}" type="datetime1">
              <a:rPr lang="en-US"/>
              <a:pPr>
                <a:defRPr/>
              </a:pPr>
              <a:t>5/5/2018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9B57E-EDA8-4D72-ACE3-1B3929DDB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FFC79-0157-43B5-9AE4-60E86C166EE6}" type="datetime1">
              <a:rPr lang="en-US"/>
              <a:pPr>
                <a:defRPr/>
              </a:pPr>
              <a:t>5/5/2018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B1FF2-5A4C-4471-9C0B-0D91D3A13C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1C8D9-7851-48C4-82C7-C05982584DAC}" type="datetime1">
              <a:rPr lang="en-US"/>
              <a:pPr>
                <a:defRPr/>
              </a:pPr>
              <a:t>5/5/2018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BB00F-B298-473F-A280-34E070626C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70D94-6AD1-4972-8F4B-6AA86333CA38}" type="datetime1">
              <a:rPr lang="en-US"/>
              <a:pPr>
                <a:defRPr/>
              </a:pPr>
              <a:t>5/5/2018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A9A1B-577E-413B-BD4C-BAA953500B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98980-B226-4377-A451-0D9AC56B0126}" type="datetime1">
              <a:rPr lang="en-US"/>
              <a:pPr>
                <a:defRPr/>
              </a:pPr>
              <a:t>5/5/2018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48298-CF5D-40F5-8159-EA452C70BA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7CA62-FCC4-41B7-A858-28BBB464AE09}" type="datetime1">
              <a:rPr lang="en-US"/>
              <a:pPr>
                <a:defRPr/>
              </a:pPr>
              <a:t>5/5/2018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1704A-1FE3-4792-A121-141E16F06D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94769-F2E6-467E-ABCE-C7D893066374}" type="datetime1">
              <a:rPr lang="en-US"/>
              <a:pPr>
                <a:defRPr/>
              </a:pPr>
              <a:t>5/5/2018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A9956-F46F-4D9C-9547-31FD63E00C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439C2-B0A8-46C3-808A-F1A2AD208A1B}" type="datetime1">
              <a:rPr lang="en-US"/>
              <a:pPr>
                <a:defRPr/>
              </a:pPr>
              <a:t>5/5/2018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D41D1-BCBB-441D-A54A-20ED1757F6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82628-7E50-40DD-BED7-1C376B5B382A}" type="datetime1">
              <a:rPr lang="en-US"/>
              <a:pPr>
                <a:defRPr/>
              </a:pPr>
              <a:t>5/5/2018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7467F-8F81-46AB-8AEA-A47E772DC7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7FC03-EA8B-4D29-AED4-AEFB91F86E6C}" type="datetime1">
              <a:rPr lang="en-US"/>
              <a:pPr>
                <a:defRPr/>
              </a:pPr>
              <a:t>5/5/2018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6FDEB-6308-4641-8A02-CD5A68A0D3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971FE92-8B86-4497-AD0C-20893246CDFD}" type="datetime1">
              <a:rPr lang="en-US"/>
              <a:pPr>
                <a:defRPr/>
              </a:pPr>
              <a:t>5/5/2018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0DE9D4D2-320D-4501-B946-44CCD7787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PERTEMUAN - 5</a:t>
            </a: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 smtClean="0"/>
              <a:t>Rank </a:t>
            </a:r>
            <a:r>
              <a:rPr lang="en-US" sz="2400" dirty="0" err="1" smtClean="0"/>
              <a:t>Matriks</a:t>
            </a:r>
            <a:endParaRPr lang="en-US" sz="2400" dirty="0" smtClean="0"/>
          </a:p>
          <a:p>
            <a:r>
              <a:rPr lang="en-US" sz="2400" dirty="0" err="1" smtClean="0"/>
              <a:t>Ruang</a:t>
            </a:r>
            <a:r>
              <a:rPr lang="en-US" sz="2400" dirty="0" smtClean="0"/>
              <a:t> </a:t>
            </a:r>
            <a:r>
              <a:rPr lang="en-US" sz="2400" dirty="0" err="1" smtClean="0"/>
              <a:t>Vektor</a:t>
            </a:r>
            <a:endParaRPr lang="en-US" sz="2400" dirty="0" smtClean="0"/>
          </a:p>
          <a:p>
            <a:r>
              <a:rPr lang="en-US" sz="2400" dirty="0" err="1" smtClean="0"/>
              <a:t>Ruang</a:t>
            </a:r>
            <a:r>
              <a:rPr lang="en-US" sz="2400" dirty="0" smtClean="0"/>
              <a:t> Inner Product</a:t>
            </a:r>
          </a:p>
          <a:p>
            <a:endParaRPr lang="en-US" sz="2400" dirty="0" smtClean="0"/>
          </a:p>
          <a:p>
            <a:endParaRPr lang="en-US" sz="24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Rank </a:t>
            </a:r>
            <a:r>
              <a:rPr lang="en-US" sz="3200" dirty="0" err="1" smtClean="0">
                <a:latin typeface="Arial" charset="0"/>
                <a:cs typeface="Arial" charset="0"/>
              </a:rPr>
              <a:t>Matriks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 smtClean="0"/>
              <a:t>Linear Independence and Dependence of Vector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Andaikan</a:t>
            </a:r>
            <a:r>
              <a:rPr lang="en-US" sz="2400" dirty="0" smtClean="0"/>
              <a:t> </a:t>
            </a:r>
            <a:r>
              <a:rPr lang="en-US" sz="2400" dirty="0" err="1" smtClean="0"/>
              <a:t>sejumlah</a:t>
            </a:r>
            <a:r>
              <a:rPr lang="en-US" sz="2400" dirty="0" smtClean="0"/>
              <a:t> m </a:t>
            </a:r>
            <a:r>
              <a:rPr lang="en-US" sz="2400" dirty="0" err="1" smtClean="0"/>
              <a:t>vektor</a:t>
            </a:r>
            <a:r>
              <a:rPr lang="en-US" sz="2400" dirty="0" smtClean="0"/>
              <a:t> a1, ……,am,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kombinasi</a:t>
            </a:r>
            <a:r>
              <a:rPr lang="en-US" sz="2400" dirty="0" smtClean="0"/>
              <a:t> linier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vektor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adalah …..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	</a:t>
            </a:r>
            <a:r>
              <a:rPr lang="en-US" sz="2400" dirty="0" err="1" smtClean="0"/>
              <a:t>Dengan</a:t>
            </a:r>
            <a:r>
              <a:rPr lang="en-US" sz="2400" dirty="0" smtClean="0"/>
              <a:t>                          adalah </a:t>
            </a:r>
            <a:r>
              <a:rPr lang="en-US" sz="2400" dirty="0" err="1" smtClean="0"/>
              <a:t>skalar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Jika</a:t>
            </a:r>
            <a:r>
              <a:rPr lang="en-US" sz="2400" dirty="0" smtClean="0"/>
              <a:t> a = 0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err="1" smtClean="0">
                <a:sym typeface="Wingdings" pitchFamily="2" charset="2"/>
              </a:rPr>
              <a:t>Liniear</a:t>
            </a:r>
            <a:r>
              <a:rPr lang="en-US" sz="2400" dirty="0" smtClean="0">
                <a:sym typeface="Wingdings" pitchFamily="2" charset="2"/>
              </a:rPr>
              <a:t> Independent</a:t>
            </a:r>
          </a:p>
          <a:p>
            <a:pPr>
              <a:buNone/>
            </a:pPr>
            <a:r>
              <a:rPr lang="en-US" sz="2400" dirty="0" err="1" smtClean="0">
                <a:sym typeface="Wingdings" pitchFamily="2" charset="2"/>
              </a:rPr>
              <a:t>Jika</a:t>
            </a:r>
            <a:r>
              <a:rPr lang="en-US" sz="2400" dirty="0" smtClean="0">
                <a:sym typeface="Wingdings" pitchFamily="2" charset="2"/>
              </a:rPr>
              <a:t> a </a:t>
            </a:r>
            <a:r>
              <a:rPr lang="en-US" sz="2400" dirty="0" err="1" smtClean="0">
                <a:sym typeface="Wingdings" pitchFamily="2" charset="2"/>
              </a:rPr>
              <a:t>tidak</a:t>
            </a:r>
            <a:r>
              <a:rPr lang="en-US" sz="2400" dirty="0" smtClean="0">
                <a:sym typeface="Wingdings" pitchFamily="2" charset="2"/>
              </a:rPr>
              <a:t> 0  </a:t>
            </a:r>
            <a:r>
              <a:rPr lang="en-US" sz="2400" dirty="0" err="1" smtClean="0">
                <a:sym typeface="Wingdings" pitchFamily="2" charset="2"/>
              </a:rPr>
              <a:t>Liniear</a:t>
            </a:r>
            <a:r>
              <a:rPr lang="en-US" sz="2400" dirty="0" smtClean="0">
                <a:sym typeface="Wingdings" pitchFamily="2" charset="2"/>
              </a:rPr>
              <a:t> Dependent</a:t>
            </a:r>
          </a:p>
          <a:p>
            <a:pPr>
              <a:buNone/>
            </a:pPr>
            <a:r>
              <a:rPr lang="en-US" sz="2400" dirty="0" err="1" smtClean="0">
                <a:sym typeface="Wingdings" pitchFamily="2" charset="2"/>
              </a:rPr>
              <a:t>Maka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jika</a:t>
            </a:r>
            <a:r>
              <a:rPr lang="en-US" sz="2400" dirty="0" smtClean="0">
                <a:sym typeface="Wingdings" pitchFamily="2" charset="2"/>
              </a:rPr>
              <a:t> a1  </a:t>
            </a:r>
            <a:r>
              <a:rPr lang="en-US" sz="2400" dirty="0" err="1" smtClean="0">
                <a:sym typeface="Wingdings" pitchFamily="2" charset="2"/>
              </a:rPr>
              <a:t>tidak</a:t>
            </a:r>
            <a:r>
              <a:rPr lang="en-US" sz="2400" dirty="0" smtClean="0">
                <a:sym typeface="Wingdings" pitchFamily="2" charset="2"/>
              </a:rPr>
              <a:t> 0 </a:t>
            </a:r>
            <a:r>
              <a:rPr lang="en-US" sz="2400" dirty="0" err="1" smtClean="0">
                <a:sym typeface="Wingdings" pitchFamily="2" charset="2"/>
              </a:rPr>
              <a:t>maka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nilai</a:t>
            </a:r>
            <a:r>
              <a:rPr lang="en-US" sz="2400" dirty="0" smtClean="0">
                <a:sym typeface="Wingdings" pitchFamily="2" charset="2"/>
              </a:rPr>
              <a:t> a1 adalah</a:t>
            </a:r>
          </a:p>
          <a:p>
            <a:pPr>
              <a:buNone/>
            </a:pPr>
            <a:r>
              <a:rPr lang="en-US" sz="2400" dirty="0" smtClean="0">
                <a:sym typeface="Wingdings" pitchFamily="2" charset="2"/>
              </a:rPr>
              <a:t>A1 = k2a2+ ……+ </a:t>
            </a:r>
            <a:r>
              <a:rPr lang="en-US" sz="2400" dirty="0" err="1" smtClean="0">
                <a:sym typeface="Wingdings" pitchFamily="2" charset="2"/>
              </a:rPr>
              <a:t>kmam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dengan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kj</a:t>
            </a:r>
            <a:r>
              <a:rPr lang="en-US" sz="2400" dirty="0" smtClean="0">
                <a:sym typeface="Wingdings" pitchFamily="2" charset="2"/>
              </a:rPr>
              <a:t> = -</a:t>
            </a:r>
            <a:r>
              <a:rPr lang="en-US" sz="2400" dirty="0" err="1" smtClean="0">
                <a:sym typeface="Wingdings" pitchFamily="2" charset="2"/>
              </a:rPr>
              <a:t>cj</a:t>
            </a:r>
            <a:r>
              <a:rPr lang="en-US" sz="2400" dirty="0" smtClean="0">
                <a:sym typeface="Wingdings" pitchFamily="2" charset="2"/>
              </a:rPr>
              <a:t>/c1</a:t>
            </a:r>
          </a:p>
          <a:p>
            <a:pPr>
              <a:buNone/>
            </a:pPr>
            <a:r>
              <a:rPr lang="en-US" sz="2400" dirty="0" err="1" smtClean="0">
                <a:sym typeface="Wingdings" pitchFamily="2" charset="2"/>
              </a:rPr>
              <a:t>Kenapa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ini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penting</a:t>
            </a:r>
            <a:r>
              <a:rPr lang="en-US" sz="2400" dirty="0" smtClean="0">
                <a:sym typeface="Wingdings" pitchFamily="2" charset="2"/>
              </a:rPr>
              <a:t> ????????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47105" name="Object 1"/>
          <p:cNvGraphicFramePr>
            <a:graphicFrameLocks noChangeAspect="1"/>
          </p:cNvGraphicFramePr>
          <p:nvPr/>
        </p:nvGraphicFramePr>
        <p:xfrm>
          <a:off x="3429000" y="2819400"/>
          <a:ext cx="3048000" cy="381000"/>
        </p:xfrm>
        <a:graphic>
          <a:graphicData uri="http://schemas.openxmlformats.org/presentationml/2006/ole">
            <p:oleObj spid="_x0000_s47105" name="Equation" r:id="rId5" imgW="1828800" imgH="228600" progId="Equation.DSMT4">
              <p:embed/>
            </p:oleObj>
          </a:graphicData>
        </a:graphic>
      </p:graphicFrame>
      <p:graphicFrame>
        <p:nvGraphicFramePr>
          <p:cNvPr id="47106" name="Object 2"/>
          <p:cNvGraphicFramePr>
            <a:graphicFrameLocks noChangeAspect="1"/>
          </p:cNvGraphicFramePr>
          <p:nvPr/>
        </p:nvGraphicFramePr>
        <p:xfrm>
          <a:off x="2590800" y="3238500"/>
          <a:ext cx="1562100" cy="495300"/>
        </p:xfrm>
        <a:graphic>
          <a:graphicData uri="http://schemas.openxmlformats.org/presentationml/2006/ole">
            <p:oleObj spid="_x0000_s47106" name="Equation" r:id="rId6" imgW="520560" imgH="228600" progId="Equation.DSMT4">
              <p:embed/>
            </p:oleObj>
          </a:graphicData>
        </a:graphic>
      </p:graphicFrame>
      <p:graphicFrame>
        <p:nvGraphicFramePr>
          <p:cNvPr id="47107" name="Object 3"/>
          <p:cNvGraphicFramePr>
            <a:graphicFrameLocks noChangeAspect="1"/>
          </p:cNvGraphicFramePr>
          <p:nvPr/>
        </p:nvGraphicFramePr>
        <p:xfrm>
          <a:off x="533400" y="3733800"/>
          <a:ext cx="3810000" cy="381000"/>
        </p:xfrm>
        <a:graphic>
          <a:graphicData uri="http://schemas.openxmlformats.org/presentationml/2006/ole">
            <p:oleObj spid="_x0000_s47107" name="Equation" r:id="rId7" imgW="2070000" imgH="228600" progId="Equation.DSMT4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Contoh</a:t>
            </a:r>
            <a:r>
              <a:rPr lang="en-US" sz="3200" dirty="0" smtClean="0">
                <a:latin typeface="Arial" charset="0"/>
                <a:cs typeface="Arial" charset="0"/>
              </a:rPr>
              <a:t> 1 Rank </a:t>
            </a:r>
            <a:r>
              <a:rPr lang="en-US" sz="3200" dirty="0" err="1" smtClean="0">
                <a:latin typeface="Arial" charset="0"/>
                <a:cs typeface="Arial" charset="0"/>
              </a:rPr>
              <a:t>Matriks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457200" indent="-457200">
              <a:buNone/>
            </a:pPr>
            <a:r>
              <a:rPr lang="en-US" sz="2400" dirty="0" err="1" smtClean="0"/>
              <a:t>Anggaplah</a:t>
            </a:r>
            <a:r>
              <a:rPr lang="en-US" sz="2400" dirty="0" smtClean="0"/>
              <a:t> 3 </a:t>
            </a:r>
            <a:r>
              <a:rPr lang="en-US" sz="2400" dirty="0" err="1" smtClean="0"/>
              <a:t>vektor</a:t>
            </a:r>
            <a:r>
              <a:rPr lang="en-US" sz="2400" dirty="0" smtClean="0"/>
              <a:t> :</a:t>
            </a: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A1 = [3  0  2  2]</a:t>
            </a:r>
          </a:p>
          <a:p>
            <a:pPr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A2 = [-6  42  24  54]</a:t>
            </a:r>
          </a:p>
          <a:p>
            <a:pPr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A3 = [21  -21  0  -15]</a:t>
            </a: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Adalah </a:t>
            </a:r>
            <a:r>
              <a:rPr lang="en-US" sz="2200" dirty="0" err="1" smtClean="0">
                <a:latin typeface="Arial" charset="0"/>
                <a:cs typeface="Arial" charset="0"/>
              </a:rPr>
              <a:t>liniearly</a:t>
            </a:r>
            <a:r>
              <a:rPr lang="en-US" sz="2200" dirty="0" smtClean="0">
                <a:latin typeface="Arial" charset="0"/>
                <a:cs typeface="Arial" charset="0"/>
              </a:rPr>
              <a:t> dependent </a:t>
            </a:r>
            <a:r>
              <a:rPr lang="en-US" sz="2200" dirty="0" err="1" smtClean="0">
                <a:latin typeface="Arial" charset="0"/>
                <a:cs typeface="Arial" charset="0"/>
              </a:rPr>
              <a:t>karena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</a:p>
          <a:p>
            <a:pPr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6a1 – ½ a2 – a3 = 0</a:t>
            </a: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*</a:t>
            </a:r>
            <a:r>
              <a:rPr lang="en-US" sz="2200" dirty="0" err="1" smtClean="0">
                <a:latin typeface="Arial" charset="0"/>
                <a:cs typeface="Arial" charset="0"/>
              </a:rPr>
              <a:t>dua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pertama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dari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tiga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vektor</a:t>
            </a:r>
            <a:r>
              <a:rPr lang="en-US" sz="2200" dirty="0" smtClean="0">
                <a:latin typeface="Arial" charset="0"/>
                <a:cs typeface="Arial" charset="0"/>
              </a:rPr>
              <a:t> adalah </a:t>
            </a:r>
            <a:r>
              <a:rPr lang="en-US" sz="2200" dirty="0" err="1" smtClean="0">
                <a:latin typeface="Arial" charset="0"/>
                <a:cs typeface="Arial" charset="0"/>
              </a:rPr>
              <a:t>linieary</a:t>
            </a:r>
            <a:r>
              <a:rPr lang="en-US" sz="2200" dirty="0" smtClean="0">
                <a:latin typeface="Arial" charset="0"/>
                <a:cs typeface="Arial" charset="0"/>
              </a:rPr>
              <a:t> independent </a:t>
            </a:r>
            <a:r>
              <a:rPr lang="en-US" sz="2200" dirty="0" err="1" smtClean="0">
                <a:latin typeface="Arial" charset="0"/>
                <a:cs typeface="Arial" charset="0"/>
              </a:rPr>
              <a:t>karena</a:t>
            </a:r>
            <a:r>
              <a:rPr lang="en-US" sz="2200" dirty="0" smtClean="0">
                <a:latin typeface="Arial" charset="0"/>
                <a:cs typeface="Arial" charset="0"/>
              </a:rPr>
              <a:t> c1a1 + ca2 = 0 </a:t>
            </a:r>
            <a:r>
              <a:rPr lang="en-US" sz="2200" dirty="0" err="1" smtClean="0">
                <a:latin typeface="Arial" charset="0"/>
                <a:cs typeface="Arial" charset="0"/>
              </a:rPr>
              <a:t>maka</a:t>
            </a:r>
            <a:r>
              <a:rPr lang="en-US" sz="2200" dirty="0" smtClean="0">
                <a:latin typeface="Arial" charset="0"/>
                <a:cs typeface="Arial" charset="0"/>
              </a:rPr>
              <a:t> c2 = 0 </a:t>
            </a:r>
            <a:r>
              <a:rPr lang="en-US" sz="2200" dirty="0" err="1" smtClean="0">
                <a:latin typeface="Arial" charset="0"/>
                <a:cs typeface="Arial" charset="0"/>
              </a:rPr>
              <a:t>untuk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komponen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kedua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c1 = 0 </a:t>
            </a:r>
            <a:r>
              <a:rPr lang="en-US" sz="2200" dirty="0" err="1" smtClean="0">
                <a:latin typeface="Arial" charset="0"/>
                <a:cs typeface="Arial" charset="0"/>
              </a:rPr>
              <a:t>dari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komponen</a:t>
            </a:r>
            <a:r>
              <a:rPr lang="en-US" sz="2200" dirty="0" smtClean="0">
                <a:latin typeface="Arial" charset="0"/>
                <a:cs typeface="Arial" charset="0"/>
              </a:rPr>
              <a:t> lain </a:t>
            </a:r>
            <a:r>
              <a:rPr lang="en-US" sz="2200" dirty="0" err="1" smtClean="0">
                <a:latin typeface="Arial" charset="0"/>
                <a:cs typeface="Arial" charset="0"/>
              </a:rPr>
              <a:t>dari</a:t>
            </a:r>
            <a:r>
              <a:rPr lang="en-US" sz="2200" dirty="0" smtClean="0">
                <a:latin typeface="Arial" charset="0"/>
                <a:cs typeface="Arial" charset="0"/>
              </a:rPr>
              <a:t> a1</a:t>
            </a:r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Rank </a:t>
            </a:r>
            <a:r>
              <a:rPr lang="en-US" sz="3200" dirty="0" err="1" smtClean="0">
                <a:latin typeface="Arial" charset="0"/>
                <a:cs typeface="Arial" charset="0"/>
              </a:rPr>
              <a:t>Matriks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Rank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Matriks</a:t>
            </a:r>
            <a:r>
              <a:rPr lang="en-US" sz="2400" dirty="0" smtClean="0"/>
              <a:t> A adalah </a:t>
            </a:r>
            <a:r>
              <a:rPr lang="en-US" sz="2400" dirty="0" err="1" smtClean="0"/>
              <a:t>angka</a:t>
            </a:r>
            <a:r>
              <a:rPr lang="en-US" sz="2400" dirty="0" smtClean="0"/>
              <a:t> </a:t>
            </a:r>
            <a:r>
              <a:rPr lang="en-US" sz="2400" dirty="0" err="1" smtClean="0"/>
              <a:t>maksimum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linearly </a:t>
            </a:r>
            <a:r>
              <a:rPr lang="en-US" sz="2400" dirty="0" err="1" smtClean="0"/>
              <a:t>independet</a:t>
            </a:r>
            <a:r>
              <a:rPr lang="en-US" sz="2400" dirty="0" smtClean="0"/>
              <a:t> </a:t>
            </a:r>
            <a:r>
              <a:rPr lang="en-US" sz="2400" dirty="0" err="1" smtClean="0"/>
              <a:t>vektor</a:t>
            </a:r>
            <a:r>
              <a:rPr lang="en-US" sz="2400" dirty="0" smtClean="0"/>
              <a:t> </a:t>
            </a:r>
            <a:r>
              <a:rPr lang="en-US" sz="2400" dirty="0" err="1" smtClean="0"/>
              <a:t>baris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A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dituliskan</a:t>
            </a:r>
            <a:r>
              <a:rPr lang="en-US" sz="2400" dirty="0" smtClean="0"/>
              <a:t> rank A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Contoh</a:t>
            </a:r>
            <a:r>
              <a:rPr lang="en-US" sz="2400" dirty="0" smtClean="0"/>
              <a:t> :</a:t>
            </a:r>
          </a:p>
          <a:p>
            <a:pPr>
              <a:buNone/>
            </a:pPr>
            <a:r>
              <a:rPr lang="en-US" sz="2400" dirty="0" err="1" smtClean="0"/>
              <a:t>Tentukan</a:t>
            </a:r>
            <a:r>
              <a:rPr lang="en-US" sz="2400" dirty="0" smtClean="0"/>
              <a:t> rank </a:t>
            </a:r>
            <a:r>
              <a:rPr lang="en-US" sz="2400" dirty="0" err="1" smtClean="0"/>
              <a:t>matriks</a:t>
            </a:r>
            <a:r>
              <a:rPr lang="en-US" sz="2400" dirty="0" smtClean="0"/>
              <a:t> A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Adalah rank 2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vektor</a:t>
            </a:r>
            <a:r>
              <a:rPr lang="en-US" sz="2400" dirty="0" smtClean="0"/>
              <a:t> </a:t>
            </a:r>
            <a:r>
              <a:rPr lang="en-US" sz="2400" dirty="0" err="1" smtClean="0"/>
              <a:t>baris</a:t>
            </a:r>
            <a:r>
              <a:rPr lang="en-US" sz="2400" dirty="0" smtClean="0"/>
              <a:t> </a:t>
            </a:r>
            <a:r>
              <a:rPr lang="en-US" sz="2400" dirty="0" err="1" smtClean="0"/>
              <a:t>pertama</a:t>
            </a:r>
            <a:r>
              <a:rPr lang="en-US" sz="2400" dirty="0" smtClean="0"/>
              <a:t> adalah </a:t>
            </a:r>
            <a:r>
              <a:rPr lang="en-US" sz="2400" dirty="0" err="1" smtClean="0"/>
              <a:t>lineary</a:t>
            </a:r>
            <a:r>
              <a:rPr lang="en-US" sz="2400" dirty="0" smtClean="0"/>
              <a:t> independent </a:t>
            </a:r>
            <a:r>
              <a:rPr lang="en-US" sz="2400" dirty="0" err="1" smtClean="0"/>
              <a:t>walaupun</a:t>
            </a:r>
            <a:r>
              <a:rPr lang="en-US" sz="2400" dirty="0" smtClean="0"/>
              <a:t> </a:t>
            </a:r>
            <a:r>
              <a:rPr lang="en-US" sz="2400" dirty="0" err="1" smtClean="0"/>
              <a:t>ketiga</a:t>
            </a:r>
            <a:r>
              <a:rPr lang="en-US" sz="2400" dirty="0" smtClean="0"/>
              <a:t> </a:t>
            </a:r>
            <a:r>
              <a:rPr lang="en-US" sz="2400" dirty="0" err="1" smtClean="0"/>
              <a:t>vektor</a:t>
            </a:r>
            <a:r>
              <a:rPr lang="en-US" sz="2400" dirty="0" smtClean="0"/>
              <a:t> </a:t>
            </a:r>
            <a:r>
              <a:rPr lang="en-US" sz="2400" dirty="0" err="1" smtClean="0"/>
              <a:t>baris</a:t>
            </a:r>
            <a:r>
              <a:rPr lang="en-US" sz="2400" dirty="0" smtClean="0"/>
              <a:t> adalah </a:t>
            </a:r>
            <a:r>
              <a:rPr lang="en-US" sz="2400" dirty="0" err="1" smtClean="0"/>
              <a:t>lineary</a:t>
            </a:r>
            <a:r>
              <a:rPr lang="en-US" sz="2400" dirty="0" smtClean="0"/>
              <a:t> dependent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43013" name="Object 5"/>
          <p:cNvGraphicFramePr>
            <a:graphicFrameLocks noChangeAspect="1"/>
          </p:cNvGraphicFramePr>
          <p:nvPr/>
        </p:nvGraphicFramePr>
        <p:xfrm>
          <a:off x="2590800" y="3581400"/>
          <a:ext cx="3510643" cy="1524000"/>
        </p:xfrm>
        <a:graphic>
          <a:graphicData uri="http://schemas.openxmlformats.org/presentationml/2006/ole">
            <p:oleObj spid="_x0000_s43013" name="Equation" r:id="rId5" imgW="1638000" imgH="711000" progId="Equation.DSMT4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>
              <a:buNone/>
            </a:pPr>
            <a:r>
              <a:rPr lang="en-US" sz="2400" dirty="0" err="1" smtClean="0"/>
              <a:t>Lanjut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slide </a:t>
            </a:r>
            <a:r>
              <a:rPr lang="en-US" sz="2400" dirty="0" err="1" smtClean="0"/>
              <a:t>Ruang</a:t>
            </a:r>
            <a:r>
              <a:rPr lang="en-US" sz="2400" dirty="0" smtClean="0"/>
              <a:t> </a:t>
            </a:r>
            <a:r>
              <a:rPr lang="en-US" sz="2400" dirty="0" err="1" smtClean="0"/>
              <a:t>Vektor</a:t>
            </a:r>
            <a:r>
              <a:rPr lang="en-US" sz="2400" dirty="0" smtClean="0"/>
              <a:t> &amp; Inner Product Space …….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What’s next ???????  </a:t>
            </a:r>
          </a:p>
        </p:txBody>
      </p:sp>
      <p:sp>
        <p:nvSpPr>
          <p:cNvPr id="1126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algn="just"/>
            <a:r>
              <a:rPr lang="en-US" sz="2200" dirty="0" err="1" smtClean="0">
                <a:latin typeface="Arial" charset="0"/>
                <a:cs typeface="Arial" charset="0"/>
              </a:rPr>
              <a:t>Nilai</a:t>
            </a:r>
            <a:r>
              <a:rPr lang="en-US" sz="2200" dirty="0" smtClean="0">
                <a:latin typeface="Arial" charset="0"/>
                <a:cs typeface="Arial" charset="0"/>
              </a:rPr>
              <a:t> Eigen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Vektor</a:t>
            </a:r>
            <a:r>
              <a:rPr lang="en-US" sz="2200" dirty="0" smtClean="0">
                <a:latin typeface="Arial" charset="0"/>
                <a:cs typeface="Arial" charset="0"/>
              </a:rPr>
              <a:t> Eigen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lvl="0" algn="just"/>
            <a:r>
              <a:rPr lang="en-US" sz="2200" dirty="0" smtClean="0">
                <a:latin typeface="Arial" charset="0"/>
                <a:cs typeface="Arial" charset="0"/>
              </a:rPr>
              <a:t>Baca </a:t>
            </a:r>
            <a:r>
              <a:rPr lang="en-US" sz="2200" dirty="0" err="1" smtClean="0">
                <a:latin typeface="Arial" charset="0"/>
                <a:cs typeface="Arial" charset="0"/>
              </a:rPr>
              <a:t>Buku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400" dirty="0" err="1" smtClean="0"/>
              <a:t>Kreyszig</a:t>
            </a:r>
            <a:r>
              <a:rPr lang="en-US" sz="2400" dirty="0" smtClean="0"/>
              <a:t>, E. Advanced Engineering Mathematics 9</a:t>
            </a:r>
            <a:r>
              <a:rPr lang="en-US" sz="2400" baseline="30000" dirty="0" smtClean="0"/>
              <a:t>th</a:t>
            </a:r>
            <a:r>
              <a:rPr lang="en-US" sz="2400" i="1" dirty="0" smtClean="0"/>
              <a:t>.</a:t>
            </a:r>
            <a:r>
              <a:rPr lang="en-US" sz="2400" dirty="0" smtClean="0"/>
              <a:t> (Ohio : </a:t>
            </a:r>
            <a:r>
              <a:rPr lang="en-US" sz="2400" dirty="0" err="1" smtClean="0"/>
              <a:t>Jhon</a:t>
            </a:r>
            <a:r>
              <a:rPr lang="en-US" sz="2400" dirty="0" smtClean="0"/>
              <a:t> Wiley &amp; Sons, Inc,) Chap. 7</a:t>
            </a:r>
          </a:p>
          <a:p>
            <a:pPr lvl="0" algn="just"/>
            <a:endParaRPr lang="en-US" sz="2400" dirty="0" smtClean="0"/>
          </a:p>
          <a:p>
            <a:pPr lvl="0" algn="just"/>
            <a:endParaRPr lang="en-US" sz="2400" dirty="0" smtClean="0"/>
          </a:p>
          <a:p>
            <a:pPr lvl="0" algn="just"/>
            <a:endParaRPr lang="en-US" sz="2400" dirty="0" smtClean="0"/>
          </a:p>
          <a:p>
            <a:pPr lvl="0" algn="just"/>
            <a:r>
              <a:rPr lang="en-US" sz="2400" dirty="0" err="1" smtClean="0"/>
              <a:t>Sampai</a:t>
            </a:r>
            <a:r>
              <a:rPr lang="en-US" sz="2400" dirty="0" smtClean="0"/>
              <a:t> </a:t>
            </a:r>
            <a:r>
              <a:rPr lang="en-US" sz="2400" dirty="0" err="1" smtClean="0"/>
              <a:t>Ketemu</a:t>
            </a:r>
            <a:r>
              <a:rPr lang="en-US" sz="2400" dirty="0" smtClean="0"/>
              <a:t> </a:t>
            </a:r>
            <a:r>
              <a:rPr lang="en-US" sz="2400" dirty="0" err="1" smtClean="0"/>
              <a:t>Pekan</a:t>
            </a:r>
            <a:r>
              <a:rPr lang="en-US" sz="2400" dirty="0" smtClean="0"/>
              <a:t> </a:t>
            </a:r>
            <a:r>
              <a:rPr lang="en-US" sz="2400" dirty="0" err="1" smtClean="0"/>
              <a:t>depan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</a:t>
            </a:r>
            <a:endParaRPr lang="en-US" sz="2400" dirty="0" smtClean="0"/>
          </a:p>
          <a:p>
            <a:pPr algn="just"/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4761</TotalTime>
  <Words>193</Words>
  <Application>Microsoft Office PowerPoint</Application>
  <PresentationFormat>On-screen Show (4:3)</PresentationFormat>
  <Paragraphs>53</Paragraphs>
  <Slides>6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Office Theme</vt:lpstr>
      <vt:lpstr>Equation</vt:lpstr>
      <vt:lpstr>MathType 6.0 Equation</vt:lpstr>
      <vt:lpstr>PERTEMUAN - 5</vt:lpstr>
      <vt:lpstr>Rank Matriks</vt:lpstr>
      <vt:lpstr>Contoh 1 Rank Matriks</vt:lpstr>
      <vt:lpstr>Rank Matriks</vt:lpstr>
      <vt:lpstr>Slide 5</vt:lpstr>
      <vt:lpstr>What’s next ???????  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rimba;Septian Rahmat Adnan</dc:creator>
  <cp:lastModifiedBy>Septian</cp:lastModifiedBy>
  <cp:revision>270</cp:revision>
  <dcterms:created xsi:type="dcterms:W3CDTF">2010-08-24T06:47:44Z</dcterms:created>
  <dcterms:modified xsi:type="dcterms:W3CDTF">2018-05-05T02:49:45Z</dcterms:modified>
</cp:coreProperties>
</file>