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65" r:id="rId2"/>
    <p:sldId id="335" r:id="rId3"/>
    <p:sldId id="382" r:id="rId4"/>
    <p:sldId id="380" r:id="rId5"/>
    <p:sldId id="383" r:id="rId6"/>
    <p:sldId id="384" r:id="rId7"/>
    <p:sldId id="385" r:id="rId8"/>
    <p:sldId id="386" r:id="rId9"/>
    <p:sldId id="387" r:id="rId10"/>
    <p:sldId id="388" r:id="rId11"/>
    <p:sldId id="389" r:id="rId12"/>
    <p:sldId id="390" r:id="rId13"/>
    <p:sldId id="391" r:id="rId14"/>
    <p:sldId id="392" r:id="rId15"/>
    <p:sldId id="393" r:id="rId16"/>
    <p:sldId id="394" r:id="rId17"/>
    <p:sldId id="395" r:id="rId18"/>
    <p:sldId id="396" r:id="rId19"/>
    <p:sldId id="397" r:id="rId20"/>
    <p:sldId id="37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13" autoAdjust="0"/>
    <p:restoredTop sz="93191" autoAdjust="0"/>
  </p:normalViewPr>
  <p:slideViewPr>
    <p:cSldViewPr>
      <p:cViewPr>
        <p:scale>
          <a:sx n="60" d="100"/>
          <a:sy n="60" d="100"/>
        </p:scale>
        <p:origin x="-330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E5C844-193A-4E0B-B95D-BDD6CAFABE41}" type="datetimeFigureOut">
              <a:rPr lang="id-ID"/>
              <a:pPr>
                <a:defRPr/>
              </a:pPr>
              <a:t>04/05/2018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26AFB67-E9C2-4BA3-8BF1-B7A6D992293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1C9BFC-1572-4227-B2B7-29862CC41889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64C5D2-6A5B-48FC-8279-31E1BF54365E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46773-0DCC-4F57-87A7-53E518E3AE04}" type="datetime1">
              <a:rPr lang="en-US"/>
              <a:pPr>
                <a:defRPr/>
              </a:pPr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FC915-EB82-472D-8872-853AAA8D7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02774-BA0A-4DFC-BCE5-3A5DE692DA81}" type="datetime1">
              <a:rPr lang="en-US"/>
              <a:pPr>
                <a:defRPr/>
              </a:pPr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9B57E-EDA8-4D72-ACE3-1B3929DDB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C79-0157-43B5-9AE4-60E86C166EE6}" type="datetime1">
              <a:rPr lang="en-US"/>
              <a:pPr>
                <a:defRPr/>
              </a:pPr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B1FF2-5A4C-4471-9C0B-0D91D3A13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1C8D9-7851-48C4-82C7-C05982584DAC}" type="datetime1">
              <a:rPr lang="en-US"/>
              <a:pPr>
                <a:defRPr/>
              </a:pPr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BB00F-B298-473F-A280-34E070626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70D94-6AD1-4972-8F4B-6AA86333CA38}" type="datetime1">
              <a:rPr lang="en-US"/>
              <a:pPr>
                <a:defRPr/>
              </a:pPr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A9A1B-577E-413B-BD4C-BAA953500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98980-B226-4377-A451-0D9AC56B0126}" type="datetime1">
              <a:rPr lang="en-US"/>
              <a:pPr>
                <a:defRPr/>
              </a:pPr>
              <a:t>5/4/2018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48298-CF5D-40F5-8159-EA452C70B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7CA62-FCC4-41B7-A858-28BBB464AE09}" type="datetime1">
              <a:rPr lang="en-US"/>
              <a:pPr>
                <a:defRPr/>
              </a:pPr>
              <a:t>5/4/2018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1704A-1FE3-4792-A121-141E16F06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94769-F2E6-467E-ABCE-C7D893066374}" type="datetime1">
              <a:rPr lang="en-US"/>
              <a:pPr>
                <a:defRPr/>
              </a:pPr>
              <a:t>5/4/2018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A9956-F46F-4D9C-9547-31FD63E00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439C2-B0A8-46C3-808A-F1A2AD208A1B}" type="datetime1">
              <a:rPr lang="en-US"/>
              <a:pPr>
                <a:defRPr/>
              </a:pPr>
              <a:t>5/4/2018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D41D1-BCBB-441D-A54A-20ED1757F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82628-7E50-40DD-BED7-1C376B5B382A}" type="datetime1">
              <a:rPr lang="en-US"/>
              <a:pPr>
                <a:defRPr/>
              </a:pPr>
              <a:t>5/4/2018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7467F-8F81-46AB-8AEA-A47E772DC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7FC03-EA8B-4D29-AED4-AEFB91F86E6C}" type="datetime1">
              <a:rPr lang="en-US"/>
              <a:pPr>
                <a:defRPr/>
              </a:pPr>
              <a:t>5/4/2018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6FDEB-6308-4641-8A02-CD5A68A0D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71FE92-8B86-4497-AD0C-20893246CDFD}" type="datetime1">
              <a:rPr lang="en-US"/>
              <a:pPr>
                <a:defRPr/>
              </a:pPr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DE9D4D2-320D-4501-B946-44CCD7787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7.bin"/><Relationship Id="rId4" Type="http://schemas.openxmlformats.org/officeDocument/2006/relationships/image" Target="../media/image1.jpeg"/><Relationship Id="rId9" Type="http://schemas.openxmlformats.org/officeDocument/2006/relationships/oleObject" Target="../embeddings/oleObject3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image" Target="../media/image1.jpeg"/><Relationship Id="rId9" Type="http://schemas.openxmlformats.org/officeDocument/2006/relationships/oleObject" Target="../embeddings/oleObject4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image" Target="../media/image1.jpeg"/><Relationship Id="rId9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PERTEMUA KE-6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POKOK BAHASAN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Determinan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Nilai</a:t>
            </a:r>
            <a:r>
              <a:rPr lang="en-US" sz="2400" dirty="0" smtClean="0"/>
              <a:t> Eigen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Vektor</a:t>
            </a:r>
            <a:r>
              <a:rPr lang="en-US" sz="2400" dirty="0" smtClean="0"/>
              <a:t> Eigen</a:t>
            </a:r>
          </a:p>
          <a:p>
            <a:endParaRPr lang="en-US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Arial" charset="0"/>
                <a:cs typeface="Arial" charset="0"/>
              </a:rPr>
              <a:t>Contoh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2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(</a:t>
            </a:r>
            <a:r>
              <a:rPr lang="en-US" sz="2800" dirty="0" err="1" smtClean="0">
                <a:latin typeface="Arial" charset="0"/>
                <a:cs typeface="Arial" charset="0"/>
              </a:rPr>
              <a:t>Menentukan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Nilai</a:t>
            </a:r>
            <a:r>
              <a:rPr lang="en-US" sz="2800" dirty="0" smtClean="0">
                <a:latin typeface="Arial" charset="0"/>
                <a:cs typeface="Arial" charset="0"/>
              </a:rPr>
              <a:t> &amp; </a:t>
            </a:r>
            <a:r>
              <a:rPr lang="en-US" sz="2800" dirty="0" err="1" smtClean="0">
                <a:latin typeface="Arial" charset="0"/>
                <a:cs typeface="Arial" charset="0"/>
              </a:rPr>
              <a:t>Vektor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Eigen)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Tentukan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Nilai</a:t>
            </a:r>
            <a:r>
              <a:rPr lang="en-US" sz="2200" dirty="0" smtClean="0">
                <a:latin typeface="Arial" charset="0"/>
                <a:cs typeface="Arial" charset="0"/>
              </a:rPr>
              <a:t> Eigen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Vektor</a:t>
            </a:r>
            <a:r>
              <a:rPr lang="en-US" sz="2200" dirty="0" smtClean="0">
                <a:latin typeface="Arial" charset="0"/>
                <a:cs typeface="Arial" charset="0"/>
              </a:rPr>
              <a:t> Eigen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matriks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bawah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ini</a:t>
            </a:r>
            <a:r>
              <a:rPr lang="en-US" sz="2200" dirty="0" smtClean="0">
                <a:latin typeface="Arial" charset="0"/>
                <a:cs typeface="Arial" charset="0"/>
              </a:rPr>
              <a:t> :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Misalkan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l-GR" sz="2200" dirty="0" smtClean="0">
                <a:latin typeface="Arial" charset="0"/>
                <a:cs typeface="Arial" charset="0"/>
              </a:rPr>
              <a:t>λ</a:t>
            </a:r>
            <a:r>
              <a:rPr lang="en-US" sz="2200" dirty="0" smtClean="0">
                <a:latin typeface="Arial" charset="0"/>
                <a:cs typeface="Arial" charset="0"/>
              </a:rPr>
              <a:t> adalah </a:t>
            </a:r>
            <a:r>
              <a:rPr lang="en-US" sz="2200" dirty="0" err="1" smtClean="0">
                <a:latin typeface="Arial" charset="0"/>
                <a:cs typeface="Arial" charset="0"/>
              </a:rPr>
              <a:t>skalar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X adalah </a:t>
            </a:r>
            <a:r>
              <a:rPr lang="en-US" sz="2200" dirty="0" err="1" smtClean="0">
                <a:latin typeface="Arial" charset="0"/>
                <a:cs typeface="Arial" charset="0"/>
              </a:rPr>
              <a:t>vektor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kolom</a:t>
            </a:r>
            <a:r>
              <a:rPr lang="en-US" sz="2200" dirty="0" smtClean="0">
                <a:latin typeface="Arial" charset="0"/>
                <a:cs typeface="Arial" charset="0"/>
              </a:rPr>
              <a:t>, yang </a:t>
            </a:r>
            <a:r>
              <a:rPr lang="en-US" sz="2200" dirty="0" err="1" smtClean="0">
                <a:latin typeface="Arial" charset="0"/>
                <a:cs typeface="Arial" charset="0"/>
              </a:rPr>
              <a:t>memenuhi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persamaan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karakteristik</a:t>
            </a:r>
            <a:r>
              <a:rPr lang="en-US" sz="2200" dirty="0" smtClean="0">
                <a:latin typeface="Arial" charset="0"/>
                <a:cs typeface="Arial" charset="0"/>
              </a:rPr>
              <a:t> (</a:t>
            </a:r>
            <a:r>
              <a:rPr lang="el-GR" sz="2200" dirty="0" smtClean="0">
                <a:latin typeface="Arial" charset="0"/>
                <a:cs typeface="Arial" charset="0"/>
              </a:rPr>
              <a:t>λ</a:t>
            </a:r>
            <a:r>
              <a:rPr lang="en-US" sz="2200" dirty="0" smtClean="0">
                <a:latin typeface="Arial" charset="0"/>
                <a:cs typeface="Arial" charset="0"/>
              </a:rPr>
              <a:t>X - AX = 0), </a:t>
            </a:r>
            <a:r>
              <a:rPr lang="en-US" sz="2200" dirty="0" err="1" smtClean="0">
                <a:latin typeface="Arial" charset="0"/>
                <a:cs typeface="Arial" charset="0"/>
              </a:rPr>
              <a:t>det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(</a:t>
            </a:r>
            <a:r>
              <a:rPr lang="el-GR" sz="2200" dirty="0" smtClean="0">
                <a:latin typeface="Arial" charset="0"/>
                <a:cs typeface="Arial" charset="0"/>
              </a:rPr>
              <a:t>λ</a:t>
            </a:r>
            <a:r>
              <a:rPr lang="en-US" sz="2200" dirty="0" smtClean="0">
                <a:latin typeface="Arial" charset="0"/>
                <a:cs typeface="Arial" charset="0"/>
              </a:rPr>
              <a:t>X - AX = 0</a:t>
            </a:r>
            <a:r>
              <a:rPr lang="en-US" sz="2200" dirty="0" smtClean="0">
                <a:latin typeface="Arial" charset="0"/>
                <a:cs typeface="Arial" charset="0"/>
              </a:rPr>
              <a:t>)</a:t>
            </a:r>
          </a:p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 : 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				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				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89094" name="Object 6"/>
          <p:cNvGraphicFramePr>
            <a:graphicFrameLocks noChangeAspect="1"/>
          </p:cNvGraphicFramePr>
          <p:nvPr/>
        </p:nvGraphicFramePr>
        <p:xfrm>
          <a:off x="990600" y="2209800"/>
          <a:ext cx="2438400" cy="1330632"/>
        </p:xfrm>
        <a:graphic>
          <a:graphicData uri="http://schemas.openxmlformats.org/presentationml/2006/ole">
            <p:oleObj spid="_x0000_s89094" name="Equation" r:id="rId5" imgW="1180800" imgH="711000" progId="Equation.DSMT4">
              <p:embed/>
            </p:oleObj>
          </a:graphicData>
        </a:graphic>
      </p:graphicFrame>
      <p:graphicFrame>
        <p:nvGraphicFramePr>
          <p:cNvPr id="89095" name="Object 7"/>
          <p:cNvGraphicFramePr>
            <a:graphicFrameLocks noChangeAspect="1"/>
          </p:cNvGraphicFramePr>
          <p:nvPr/>
        </p:nvGraphicFramePr>
        <p:xfrm>
          <a:off x="1905000" y="4876800"/>
          <a:ext cx="3760076" cy="1371600"/>
        </p:xfrm>
        <a:graphic>
          <a:graphicData uri="http://schemas.openxmlformats.org/presentationml/2006/ole">
            <p:oleObj spid="_x0000_s89095" name="Equation" r:id="rId6" imgW="2019240" imgH="73656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Arial" charset="0"/>
                <a:cs typeface="Arial" charset="0"/>
              </a:rPr>
              <a:t>Contoh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2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(</a:t>
            </a:r>
            <a:r>
              <a:rPr lang="en-US" sz="2800" dirty="0" err="1" smtClean="0">
                <a:latin typeface="Arial" charset="0"/>
                <a:cs typeface="Arial" charset="0"/>
              </a:rPr>
              <a:t>Menentukan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Nilai</a:t>
            </a:r>
            <a:r>
              <a:rPr lang="en-US" sz="2800" dirty="0" smtClean="0">
                <a:latin typeface="Arial" charset="0"/>
                <a:cs typeface="Arial" charset="0"/>
              </a:rPr>
              <a:t> &amp; </a:t>
            </a:r>
            <a:r>
              <a:rPr lang="en-US" sz="2800" dirty="0" err="1" smtClean="0">
                <a:latin typeface="Arial" charset="0"/>
                <a:cs typeface="Arial" charset="0"/>
              </a:rPr>
              <a:t>Vektor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Eigen)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Dan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didapatka</a:t>
            </a:r>
            <a:r>
              <a:rPr lang="en-US" sz="2200" dirty="0" err="1" smtClean="0">
                <a:latin typeface="Arial" charset="0"/>
                <a:cs typeface="Arial" charset="0"/>
              </a:rPr>
              <a:t>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				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				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90117" name="Object 5"/>
          <p:cNvGraphicFramePr>
            <a:graphicFrameLocks noChangeAspect="1"/>
          </p:cNvGraphicFramePr>
          <p:nvPr/>
        </p:nvGraphicFramePr>
        <p:xfrm>
          <a:off x="3429000" y="1600200"/>
          <a:ext cx="3054569" cy="1143000"/>
        </p:xfrm>
        <a:graphic>
          <a:graphicData uri="http://schemas.openxmlformats.org/presentationml/2006/ole">
            <p:oleObj spid="_x0000_s90117" name="Equation" r:id="rId5" imgW="1968480" imgH="736560" progId="Equation.DSMT4">
              <p:embed/>
            </p:oleObj>
          </a:graphicData>
        </a:graphic>
      </p:graphicFrame>
      <p:graphicFrame>
        <p:nvGraphicFramePr>
          <p:cNvPr id="90118" name="Object 6"/>
          <p:cNvGraphicFramePr>
            <a:graphicFrameLocks noChangeAspect="1"/>
          </p:cNvGraphicFramePr>
          <p:nvPr/>
        </p:nvGraphicFramePr>
        <p:xfrm>
          <a:off x="2895600" y="3657600"/>
          <a:ext cx="3662362" cy="1242064"/>
        </p:xfrm>
        <a:graphic>
          <a:graphicData uri="http://schemas.openxmlformats.org/presentationml/2006/ole">
            <p:oleObj spid="_x0000_s90118" name="Equation" r:id="rId6" imgW="2171520" imgH="736560" progId="Equation.DSMT4">
              <p:embed/>
            </p:oleObj>
          </a:graphicData>
        </a:graphic>
      </p:graphicFrame>
      <p:graphicFrame>
        <p:nvGraphicFramePr>
          <p:cNvPr id="90119" name="Object 7"/>
          <p:cNvGraphicFramePr>
            <a:graphicFrameLocks noChangeAspect="1"/>
          </p:cNvGraphicFramePr>
          <p:nvPr/>
        </p:nvGraphicFramePr>
        <p:xfrm>
          <a:off x="3581400" y="5105400"/>
          <a:ext cx="2971800" cy="1219200"/>
        </p:xfrm>
        <a:graphic>
          <a:graphicData uri="http://schemas.openxmlformats.org/presentationml/2006/ole">
            <p:oleObj spid="_x0000_s90119" name="Equation" r:id="rId7" imgW="1790640" imgH="6984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Arial" charset="0"/>
                <a:cs typeface="Arial" charset="0"/>
              </a:rPr>
              <a:t>Contoh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2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(</a:t>
            </a:r>
            <a:r>
              <a:rPr lang="en-US" sz="2800" dirty="0" err="1" smtClean="0">
                <a:latin typeface="Arial" charset="0"/>
                <a:cs typeface="Arial" charset="0"/>
              </a:rPr>
              <a:t>Menentukan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Nilai</a:t>
            </a:r>
            <a:r>
              <a:rPr lang="en-US" sz="2800" dirty="0" smtClean="0">
                <a:latin typeface="Arial" charset="0"/>
                <a:cs typeface="Arial" charset="0"/>
              </a:rPr>
              <a:t> &amp; </a:t>
            </a:r>
            <a:r>
              <a:rPr lang="en-US" sz="2800" dirty="0" err="1" smtClean="0">
                <a:latin typeface="Arial" charset="0"/>
                <a:cs typeface="Arial" charset="0"/>
              </a:rPr>
              <a:t>Vektor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Eigen)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didapatkan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nilai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eigen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vektor</a:t>
            </a:r>
            <a:r>
              <a:rPr lang="en-US" sz="2200" dirty="0" smtClean="0">
                <a:latin typeface="Arial" charset="0"/>
                <a:cs typeface="Arial" charset="0"/>
              </a:rPr>
              <a:t> A adalah :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Langkah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selanjutnya</a:t>
            </a:r>
            <a:r>
              <a:rPr lang="en-US" sz="2200" dirty="0" smtClean="0">
                <a:latin typeface="Arial" charset="0"/>
                <a:cs typeface="Arial" charset="0"/>
              </a:rPr>
              <a:t> adalah </a:t>
            </a:r>
            <a:r>
              <a:rPr lang="en-US" sz="2200" dirty="0" err="1" smtClean="0">
                <a:latin typeface="Arial" charset="0"/>
                <a:cs typeface="Arial" charset="0"/>
              </a:rPr>
              <a:t>menentukan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Vektor</a:t>
            </a:r>
            <a:r>
              <a:rPr lang="en-US" sz="2200" dirty="0" smtClean="0">
                <a:latin typeface="Arial" charset="0"/>
                <a:cs typeface="Arial" charset="0"/>
              </a:rPr>
              <a:t> Eigen </a:t>
            </a:r>
          </a:p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mensubtitusikan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nilai</a:t>
            </a:r>
            <a:r>
              <a:rPr lang="en-US" sz="2200" dirty="0" smtClean="0">
                <a:latin typeface="Arial" charset="0"/>
                <a:cs typeface="Arial" charset="0"/>
              </a:rPr>
              <a:t> Eigen </a:t>
            </a:r>
            <a:r>
              <a:rPr lang="el-GR" sz="2200" dirty="0" smtClean="0">
                <a:latin typeface="Arial" charset="0"/>
                <a:cs typeface="Arial" charset="0"/>
              </a:rPr>
              <a:t>λ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persamaan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karakteristik</a:t>
            </a:r>
            <a:r>
              <a:rPr lang="en-US" sz="2200" dirty="0" smtClean="0">
                <a:latin typeface="Arial" charset="0"/>
                <a:cs typeface="Arial" charset="0"/>
              </a:rPr>
              <a:t> (</a:t>
            </a:r>
            <a:r>
              <a:rPr lang="el-GR" sz="2200" dirty="0" smtClean="0">
                <a:latin typeface="Arial" charset="0"/>
                <a:cs typeface="Arial" charset="0"/>
              </a:rPr>
              <a:t>λ</a:t>
            </a:r>
            <a:r>
              <a:rPr lang="en-US" sz="2200" dirty="0" smtClean="0">
                <a:latin typeface="Arial" charset="0"/>
                <a:cs typeface="Arial" charset="0"/>
              </a:rPr>
              <a:t>I – A)X = 0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				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				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91141" name="Object 5"/>
          <p:cNvGraphicFramePr>
            <a:graphicFrameLocks noChangeAspect="1"/>
          </p:cNvGraphicFramePr>
          <p:nvPr/>
        </p:nvGraphicFramePr>
        <p:xfrm>
          <a:off x="2579688" y="881063"/>
          <a:ext cx="4138612" cy="3116262"/>
        </p:xfrm>
        <a:graphic>
          <a:graphicData uri="http://schemas.openxmlformats.org/presentationml/2006/ole">
            <p:oleObj spid="_x0000_s91141" name="Equation" r:id="rId5" imgW="1434960" imgH="1168200" progId="Equation.DSMT4">
              <p:embed/>
            </p:oleObj>
          </a:graphicData>
        </a:graphic>
      </p:graphicFrame>
      <p:graphicFrame>
        <p:nvGraphicFramePr>
          <p:cNvPr id="91142" name="Object 6"/>
          <p:cNvGraphicFramePr>
            <a:graphicFrameLocks noChangeAspect="1"/>
          </p:cNvGraphicFramePr>
          <p:nvPr/>
        </p:nvGraphicFramePr>
        <p:xfrm>
          <a:off x="1524000" y="4648200"/>
          <a:ext cx="1295400" cy="575187"/>
        </p:xfrm>
        <a:graphic>
          <a:graphicData uri="http://schemas.openxmlformats.org/presentationml/2006/ole">
            <p:oleObj spid="_x0000_s91142" name="Equation" r:id="rId6" imgW="393480" imgH="2286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Arial" charset="0"/>
                <a:cs typeface="Arial" charset="0"/>
              </a:rPr>
              <a:t>Contoh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2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(</a:t>
            </a:r>
            <a:r>
              <a:rPr lang="en-US" sz="2800" dirty="0" err="1" smtClean="0">
                <a:latin typeface="Arial" charset="0"/>
                <a:cs typeface="Arial" charset="0"/>
              </a:rPr>
              <a:t>Menentukan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Nilai</a:t>
            </a:r>
            <a:r>
              <a:rPr lang="en-US" sz="2800" dirty="0" smtClean="0">
                <a:latin typeface="Arial" charset="0"/>
                <a:cs typeface="Arial" charset="0"/>
              </a:rPr>
              <a:t> &amp; </a:t>
            </a:r>
            <a:r>
              <a:rPr lang="en-US" sz="2800" dirty="0" err="1" smtClean="0">
                <a:latin typeface="Arial" charset="0"/>
                <a:cs typeface="Arial" charset="0"/>
              </a:rPr>
              <a:t>Vektor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Eigen)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didapatkan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nilai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persamaan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karakteristik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vektor</a:t>
            </a:r>
            <a:r>
              <a:rPr lang="en-US" sz="2200" dirty="0" smtClean="0">
                <a:latin typeface="Arial" charset="0"/>
                <a:cs typeface="Arial" charset="0"/>
              </a:rPr>
              <a:t> A adalah :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Dan </a:t>
            </a: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				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				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2743200" y="2133600"/>
          <a:ext cx="3736975" cy="1371600"/>
        </p:xfrm>
        <a:graphic>
          <a:graphicData uri="http://schemas.openxmlformats.org/presentationml/2006/ole">
            <p:oleObj spid="_x0000_s92164" name="Equation" r:id="rId5" imgW="2006280" imgH="736560" progId="Equation.DSMT4">
              <p:embed/>
            </p:oleObj>
          </a:graphicData>
        </a:graphic>
      </p:graphicFrame>
      <p:graphicFrame>
        <p:nvGraphicFramePr>
          <p:cNvPr id="92165" name="Object 5"/>
          <p:cNvGraphicFramePr>
            <a:graphicFrameLocks noChangeAspect="1"/>
          </p:cNvGraphicFramePr>
          <p:nvPr/>
        </p:nvGraphicFramePr>
        <p:xfrm>
          <a:off x="3124200" y="4191000"/>
          <a:ext cx="3571875" cy="1371600"/>
        </p:xfrm>
        <a:graphic>
          <a:graphicData uri="http://schemas.openxmlformats.org/presentationml/2006/ole">
            <p:oleObj spid="_x0000_s92165" name="Equation" r:id="rId6" imgW="1917360" imgH="73656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Arial" charset="0"/>
                <a:cs typeface="Arial" charset="0"/>
              </a:rPr>
              <a:t>Contoh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2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(</a:t>
            </a:r>
            <a:r>
              <a:rPr lang="en-US" sz="2800" dirty="0" err="1" smtClean="0">
                <a:latin typeface="Arial" charset="0"/>
                <a:cs typeface="Arial" charset="0"/>
              </a:rPr>
              <a:t>Menentukan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Nilai</a:t>
            </a:r>
            <a:r>
              <a:rPr lang="en-US" sz="2800" dirty="0" smtClean="0">
                <a:latin typeface="Arial" charset="0"/>
                <a:cs typeface="Arial" charset="0"/>
              </a:rPr>
              <a:t> &amp; </a:t>
            </a:r>
            <a:r>
              <a:rPr lang="en-US" sz="2800" dirty="0" err="1" smtClean="0">
                <a:latin typeface="Arial" charset="0"/>
                <a:cs typeface="Arial" charset="0"/>
              </a:rPr>
              <a:t>Vektor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Eigen)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Selanjutnya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didapatkan</a:t>
            </a:r>
            <a:r>
              <a:rPr lang="en-US" sz="2200" dirty="0" smtClean="0">
                <a:latin typeface="Arial" charset="0"/>
                <a:cs typeface="Arial" charset="0"/>
              </a:rPr>
              <a:t> : 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Gunakan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eliminasi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mendapatkan</a:t>
            </a:r>
            <a:r>
              <a:rPr lang="en-US" sz="2200" dirty="0" smtClean="0">
                <a:latin typeface="Arial" charset="0"/>
                <a:cs typeface="Arial" charset="0"/>
              </a:rPr>
              <a:t>                , </a:t>
            </a:r>
            <a:r>
              <a:rPr lang="en-US" sz="2200" dirty="0" err="1" smtClean="0">
                <a:latin typeface="Arial" charset="0"/>
                <a:cs typeface="Arial" charset="0"/>
              </a:rPr>
              <a:t>kita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dapatkan</a:t>
            </a:r>
            <a:r>
              <a:rPr lang="en-US" sz="2200" dirty="0" smtClean="0">
                <a:latin typeface="Arial" charset="0"/>
                <a:cs typeface="Arial" charset="0"/>
              </a:rPr>
              <a:t> :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  </a:t>
            </a: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				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				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93188" name="Object 4"/>
          <p:cNvGraphicFramePr>
            <a:graphicFrameLocks noChangeAspect="1"/>
          </p:cNvGraphicFramePr>
          <p:nvPr/>
        </p:nvGraphicFramePr>
        <p:xfrm>
          <a:off x="3657600" y="1981199"/>
          <a:ext cx="2514600" cy="1246173"/>
        </p:xfrm>
        <a:graphic>
          <a:graphicData uri="http://schemas.openxmlformats.org/presentationml/2006/ole">
            <p:oleObj spid="_x0000_s93188" name="Equation" r:id="rId5" imgW="1434960" imgH="711000" progId="Equation.DSMT4">
              <p:embed/>
            </p:oleObj>
          </a:graphicData>
        </a:graphic>
      </p:graphicFrame>
      <p:graphicFrame>
        <p:nvGraphicFramePr>
          <p:cNvPr id="93189" name="Object 5"/>
          <p:cNvGraphicFramePr>
            <a:graphicFrameLocks noChangeAspect="1"/>
          </p:cNvGraphicFramePr>
          <p:nvPr/>
        </p:nvGraphicFramePr>
        <p:xfrm>
          <a:off x="3810000" y="3809999"/>
          <a:ext cx="2209800" cy="874207"/>
        </p:xfrm>
        <a:graphic>
          <a:graphicData uri="http://schemas.openxmlformats.org/presentationml/2006/ole">
            <p:oleObj spid="_x0000_s93189" name="Equation" r:id="rId6" imgW="1155600" imgH="457200" progId="Equation.DSMT4">
              <p:embed/>
            </p:oleObj>
          </a:graphicData>
        </a:graphic>
      </p:graphicFrame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5562600" y="4724400"/>
          <a:ext cx="990600" cy="434898"/>
        </p:xfrm>
        <a:graphic>
          <a:graphicData uri="http://schemas.openxmlformats.org/presentationml/2006/ole">
            <p:oleObj spid="_x0000_s93190" name="Equation" r:id="rId7" imgW="520560" imgH="228600" progId="Equation.DSMT4">
              <p:embed/>
            </p:oleObj>
          </a:graphicData>
        </a:graphic>
      </p:graphicFrame>
      <p:graphicFrame>
        <p:nvGraphicFramePr>
          <p:cNvPr id="93191" name="Object 7"/>
          <p:cNvGraphicFramePr>
            <a:graphicFrameLocks noChangeAspect="1"/>
          </p:cNvGraphicFramePr>
          <p:nvPr/>
        </p:nvGraphicFramePr>
        <p:xfrm>
          <a:off x="1905000" y="5486400"/>
          <a:ext cx="1143000" cy="787400"/>
        </p:xfrm>
        <a:graphic>
          <a:graphicData uri="http://schemas.openxmlformats.org/presentationml/2006/ole">
            <p:oleObj spid="_x0000_s93191" name="Equation" r:id="rId8" imgW="571320" imgH="39348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Arial" charset="0"/>
                <a:cs typeface="Arial" charset="0"/>
              </a:rPr>
              <a:t>Contoh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2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(</a:t>
            </a:r>
            <a:r>
              <a:rPr lang="en-US" sz="2800" dirty="0" err="1" smtClean="0">
                <a:latin typeface="Arial" charset="0"/>
                <a:cs typeface="Arial" charset="0"/>
              </a:rPr>
              <a:t>Menentukan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Nilai</a:t>
            </a:r>
            <a:r>
              <a:rPr lang="en-US" sz="2800" dirty="0" smtClean="0">
                <a:latin typeface="Arial" charset="0"/>
                <a:cs typeface="Arial" charset="0"/>
              </a:rPr>
              <a:t> &amp; </a:t>
            </a:r>
            <a:r>
              <a:rPr lang="en-US" sz="2800" dirty="0" err="1" smtClean="0">
                <a:latin typeface="Arial" charset="0"/>
                <a:cs typeface="Arial" charset="0"/>
              </a:rPr>
              <a:t>Vektor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Eigen)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Selanjutnya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didapatkan</a:t>
            </a:r>
            <a:r>
              <a:rPr lang="en-US" sz="2200" dirty="0" smtClean="0">
                <a:latin typeface="Arial" charset="0"/>
                <a:cs typeface="Arial" charset="0"/>
              </a:rPr>
              <a:t> : 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Gunakan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eliminasi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mendapatkan</a:t>
            </a:r>
            <a:r>
              <a:rPr lang="en-US" sz="2200" dirty="0" smtClean="0">
                <a:latin typeface="Arial" charset="0"/>
                <a:cs typeface="Arial" charset="0"/>
              </a:rPr>
              <a:t>                , </a:t>
            </a:r>
            <a:r>
              <a:rPr lang="en-US" sz="2200" dirty="0" err="1" smtClean="0">
                <a:latin typeface="Arial" charset="0"/>
                <a:cs typeface="Arial" charset="0"/>
              </a:rPr>
              <a:t>kita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dapatkan</a:t>
            </a:r>
            <a:r>
              <a:rPr lang="en-US" sz="2200" dirty="0" smtClean="0">
                <a:latin typeface="Arial" charset="0"/>
                <a:cs typeface="Arial" charset="0"/>
              </a:rPr>
              <a:t> :</a:t>
            </a: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			</a:t>
            </a:r>
            <a:r>
              <a:rPr lang="en-US" sz="2200" dirty="0" smtClean="0">
                <a:latin typeface="Arial" charset="0"/>
                <a:cs typeface="Arial" charset="0"/>
              </a:rPr>
              <a:t>	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l-GR" sz="2200" dirty="0" smtClean="0">
                <a:latin typeface="Arial" charset="0"/>
                <a:cs typeface="Arial" charset="0"/>
              </a:rPr>
              <a:t>α</a:t>
            </a:r>
            <a:r>
              <a:rPr lang="en-US" sz="2200" dirty="0" smtClean="0">
                <a:latin typeface="Arial" charset="0"/>
                <a:cs typeface="Arial" charset="0"/>
              </a:rPr>
              <a:t> : parameter, </a:t>
            </a: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: 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  </a:t>
            </a: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				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				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93188" name="Object 4"/>
          <p:cNvGraphicFramePr>
            <a:graphicFrameLocks noChangeAspect="1"/>
          </p:cNvGraphicFramePr>
          <p:nvPr/>
        </p:nvGraphicFramePr>
        <p:xfrm>
          <a:off x="3657600" y="1981199"/>
          <a:ext cx="2514600" cy="1246173"/>
        </p:xfrm>
        <a:graphic>
          <a:graphicData uri="http://schemas.openxmlformats.org/presentationml/2006/ole">
            <p:oleObj spid="_x0000_s94210" name="Equation" r:id="rId5" imgW="1434960" imgH="711000" progId="Equation.DSMT4">
              <p:embed/>
            </p:oleObj>
          </a:graphicData>
        </a:graphic>
      </p:graphicFrame>
      <p:graphicFrame>
        <p:nvGraphicFramePr>
          <p:cNvPr id="93189" name="Object 5"/>
          <p:cNvGraphicFramePr>
            <a:graphicFrameLocks noChangeAspect="1"/>
          </p:cNvGraphicFramePr>
          <p:nvPr/>
        </p:nvGraphicFramePr>
        <p:xfrm>
          <a:off x="3810000" y="3809999"/>
          <a:ext cx="2209800" cy="874207"/>
        </p:xfrm>
        <a:graphic>
          <a:graphicData uri="http://schemas.openxmlformats.org/presentationml/2006/ole">
            <p:oleObj spid="_x0000_s94211" name="Equation" r:id="rId6" imgW="1155600" imgH="457200" progId="Equation.DSMT4">
              <p:embed/>
            </p:oleObj>
          </a:graphicData>
        </a:graphic>
      </p:graphicFrame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5562600" y="4724400"/>
          <a:ext cx="990600" cy="434898"/>
        </p:xfrm>
        <a:graphic>
          <a:graphicData uri="http://schemas.openxmlformats.org/presentationml/2006/ole">
            <p:oleObj spid="_x0000_s94212" name="Equation" r:id="rId7" imgW="520560" imgH="228600" progId="Equation.DSMT4">
              <p:embed/>
            </p:oleObj>
          </a:graphicData>
        </a:graphic>
      </p:graphicFrame>
      <p:graphicFrame>
        <p:nvGraphicFramePr>
          <p:cNvPr id="93191" name="Object 7"/>
          <p:cNvGraphicFramePr>
            <a:graphicFrameLocks noChangeAspect="1"/>
          </p:cNvGraphicFramePr>
          <p:nvPr/>
        </p:nvGraphicFramePr>
        <p:xfrm>
          <a:off x="1905000" y="5486400"/>
          <a:ext cx="1143000" cy="787400"/>
        </p:xfrm>
        <a:graphic>
          <a:graphicData uri="http://schemas.openxmlformats.org/presentationml/2006/ole">
            <p:oleObj spid="_x0000_s94213" name="Equation" r:id="rId8" imgW="571320" imgH="393480" progId="Equation.DSMT4">
              <p:embed/>
            </p:oleObj>
          </a:graphicData>
        </a:graphic>
      </p:graphicFrame>
      <p:graphicFrame>
        <p:nvGraphicFramePr>
          <p:cNvPr id="94214" name="Object 6"/>
          <p:cNvGraphicFramePr>
            <a:graphicFrameLocks noChangeAspect="1"/>
          </p:cNvGraphicFramePr>
          <p:nvPr/>
        </p:nvGraphicFramePr>
        <p:xfrm>
          <a:off x="6934200" y="5295900"/>
          <a:ext cx="2209800" cy="1066800"/>
        </p:xfrm>
        <a:graphic>
          <a:graphicData uri="http://schemas.openxmlformats.org/presentationml/2006/ole">
            <p:oleObj spid="_x0000_s94214" name="Equation" r:id="rId9" imgW="1028520" imgH="457200" progId="Equation.DSMT4">
              <p:embed/>
            </p:oleObj>
          </a:graphicData>
        </a:graphic>
      </p:graphicFrame>
      <p:graphicFrame>
        <p:nvGraphicFramePr>
          <p:cNvPr id="94215" name="Object 7"/>
          <p:cNvGraphicFramePr>
            <a:graphicFrameLocks noChangeAspect="1"/>
          </p:cNvGraphicFramePr>
          <p:nvPr/>
        </p:nvGraphicFramePr>
        <p:xfrm>
          <a:off x="228600" y="5638800"/>
          <a:ext cx="1386840" cy="533400"/>
        </p:xfrm>
        <a:graphic>
          <a:graphicData uri="http://schemas.openxmlformats.org/presentationml/2006/ole">
            <p:oleObj spid="_x0000_s94215" name="Equation" r:id="rId10" imgW="647640" imgH="2286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Arial" charset="0"/>
                <a:cs typeface="Arial" charset="0"/>
              </a:rPr>
              <a:t>Contoh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2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(</a:t>
            </a:r>
            <a:r>
              <a:rPr lang="en-US" sz="2800" dirty="0" err="1" smtClean="0">
                <a:latin typeface="Arial" charset="0"/>
                <a:cs typeface="Arial" charset="0"/>
              </a:rPr>
              <a:t>Menentukan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Nilai</a:t>
            </a:r>
            <a:r>
              <a:rPr lang="en-US" sz="2800" dirty="0" smtClean="0">
                <a:latin typeface="Arial" charset="0"/>
                <a:cs typeface="Arial" charset="0"/>
              </a:rPr>
              <a:t> &amp; </a:t>
            </a:r>
            <a:r>
              <a:rPr lang="en-US" sz="2800" dirty="0" err="1" smtClean="0">
                <a:latin typeface="Arial" charset="0"/>
                <a:cs typeface="Arial" charset="0"/>
              </a:rPr>
              <a:t>Vektor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Eigen)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				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				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95241" name="Object 9"/>
          <p:cNvGraphicFramePr>
            <a:graphicFrameLocks noChangeAspect="1"/>
          </p:cNvGraphicFramePr>
          <p:nvPr/>
        </p:nvGraphicFramePr>
        <p:xfrm>
          <a:off x="1447800" y="1524000"/>
          <a:ext cx="838200" cy="471488"/>
        </p:xfrm>
        <a:graphic>
          <a:graphicData uri="http://schemas.openxmlformats.org/presentationml/2006/ole">
            <p:oleObj spid="_x0000_s95241" name="Equation" r:id="rId5" imgW="406080" imgH="228600" progId="Equation.DSMT4">
              <p:embed/>
            </p:oleObj>
          </a:graphicData>
        </a:graphic>
      </p:graphicFrame>
      <p:graphicFrame>
        <p:nvGraphicFramePr>
          <p:cNvPr id="95242" name="Object 10"/>
          <p:cNvGraphicFramePr>
            <a:graphicFrameLocks noChangeAspect="1"/>
          </p:cNvGraphicFramePr>
          <p:nvPr/>
        </p:nvGraphicFramePr>
        <p:xfrm>
          <a:off x="2743200" y="1905000"/>
          <a:ext cx="4114800" cy="4067175"/>
        </p:xfrm>
        <a:graphic>
          <a:graphicData uri="http://schemas.openxmlformats.org/presentationml/2006/ole">
            <p:oleObj spid="_x0000_s95242" name="Equation" r:id="rId6" imgW="1993680" imgH="218412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Arial" charset="0"/>
                <a:cs typeface="Arial" charset="0"/>
              </a:rPr>
              <a:t>Contoh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2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(</a:t>
            </a:r>
            <a:r>
              <a:rPr lang="en-US" sz="2800" dirty="0" err="1" smtClean="0">
                <a:latin typeface="Arial" charset="0"/>
                <a:cs typeface="Arial" charset="0"/>
              </a:rPr>
              <a:t>Menentukan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Nilai</a:t>
            </a:r>
            <a:r>
              <a:rPr lang="en-US" sz="2800" dirty="0" smtClean="0">
                <a:latin typeface="Arial" charset="0"/>
                <a:cs typeface="Arial" charset="0"/>
              </a:rPr>
              <a:t> &amp; </a:t>
            </a:r>
            <a:r>
              <a:rPr lang="en-US" sz="2800" dirty="0" err="1" smtClean="0">
                <a:latin typeface="Arial" charset="0"/>
                <a:cs typeface="Arial" charset="0"/>
              </a:rPr>
              <a:t>Vektor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Eigen)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didapatkan</a:t>
            </a:r>
            <a:r>
              <a:rPr lang="en-US" sz="2200" dirty="0" smtClean="0">
                <a:latin typeface="Arial" charset="0"/>
                <a:cs typeface="Arial" charset="0"/>
              </a:rPr>
              <a:t> 3 </a:t>
            </a:r>
            <a:r>
              <a:rPr lang="en-US" sz="2200" dirty="0" err="1" smtClean="0">
                <a:latin typeface="Arial" charset="0"/>
                <a:cs typeface="Arial" charset="0"/>
              </a:rPr>
              <a:t>persamaan</a:t>
            </a:r>
            <a:r>
              <a:rPr lang="en-US" sz="2200" dirty="0" smtClean="0">
                <a:latin typeface="Arial" charset="0"/>
                <a:cs typeface="Arial" charset="0"/>
              </a:rPr>
              <a:t> linier :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subtitusi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         , </a:t>
            </a: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didapatkan</a:t>
            </a:r>
            <a:r>
              <a:rPr lang="en-US" sz="2200" dirty="0" smtClean="0">
                <a:latin typeface="Arial" charset="0"/>
                <a:cs typeface="Arial" charset="0"/>
              </a:rPr>
              <a:t> :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Karena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kedua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persamaan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sama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diambil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satu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	</a:t>
            </a:r>
            <a:r>
              <a:rPr lang="en-US" sz="2200" dirty="0" smtClean="0">
                <a:latin typeface="Arial" charset="0"/>
                <a:cs typeface="Arial" charset="0"/>
              </a:rPr>
              <a:t>		  </a:t>
            </a: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 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				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				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96260" name="Object 4"/>
          <p:cNvGraphicFramePr>
            <a:graphicFrameLocks noChangeAspect="1"/>
          </p:cNvGraphicFramePr>
          <p:nvPr/>
        </p:nvGraphicFramePr>
        <p:xfrm>
          <a:off x="2749550" y="360363"/>
          <a:ext cx="2963863" cy="5451475"/>
        </p:xfrm>
        <a:graphic>
          <a:graphicData uri="http://schemas.openxmlformats.org/presentationml/2006/ole">
            <p:oleObj spid="_x0000_s96260" name="Equation" r:id="rId5" imgW="1269720" imgH="2336760" progId="Equation.DSMT4">
              <p:embed/>
            </p:oleObj>
          </a:graphicData>
        </a:graphic>
      </p:graphicFrame>
      <p:graphicFrame>
        <p:nvGraphicFramePr>
          <p:cNvPr id="96261" name="Object 5"/>
          <p:cNvGraphicFramePr>
            <a:graphicFrameLocks noChangeAspect="1"/>
          </p:cNvGraphicFramePr>
          <p:nvPr/>
        </p:nvGraphicFramePr>
        <p:xfrm>
          <a:off x="2840038" y="4044950"/>
          <a:ext cx="2786062" cy="1806575"/>
        </p:xfrm>
        <a:graphic>
          <a:graphicData uri="http://schemas.openxmlformats.org/presentationml/2006/ole">
            <p:oleObj spid="_x0000_s96261" name="Equation" r:id="rId6" imgW="1409400" imgH="914400" progId="Equation.DSMT4">
              <p:embed/>
            </p:oleObj>
          </a:graphicData>
        </a:graphic>
      </p:graphicFrame>
      <p:graphicFrame>
        <p:nvGraphicFramePr>
          <p:cNvPr id="96262" name="Object 6"/>
          <p:cNvGraphicFramePr>
            <a:graphicFrameLocks noChangeAspect="1"/>
          </p:cNvGraphicFramePr>
          <p:nvPr/>
        </p:nvGraphicFramePr>
        <p:xfrm>
          <a:off x="2819400" y="3962400"/>
          <a:ext cx="990600" cy="457200"/>
        </p:xfrm>
        <a:graphic>
          <a:graphicData uri="http://schemas.openxmlformats.org/presentationml/2006/ole">
            <p:oleObj spid="_x0000_s96262" name="Equation" r:id="rId7" imgW="495000" imgH="228600" progId="Equation.DSMT4">
              <p:embed/>
            </p:oleObj>
          </a:graphicData>
        </a:graphic>
      </p:graphicFrame>
      <p:graphicFrame>
        <p:nvGraphicFramePr>
          <p:cNvPr id="96263" name="Object 7"/>
          <p:cNvGraphicFramePr>
            <a:graphicFrameLocks noChangeAspect="1"/>
          </p:cNvGraphicFramePr>
          <p:nvPr/>
        </p:nvGraphicFramePr>
        <p:xfrm>
          <a:off x="1050925" y="6019800"/>
          <a:ext cx="1173163" cy="457200"/>
        </p:xfrm>
        <a:graphic>
          <a:graphicData uri="http://schemas.openxmlformats.org/presentationml/2006/ole">
            <p:oleObj spid="_x0000_s96263" name="Equation" r:id="rId8" imgW="596880" imgH="228600" progId="Equation.DSMT4">
              <p:embed/>
            </p:oleObj>
          </a:graphicData>
        </a:graphic>
      </p:graphicFrame>
      <p:graphicFrame>
        <p:nvGraphicFramePr>
          <p:cNvPr id="96264" name="Object 8"/>
          <p:cNvGraphicFramePr>
            <a:graphicFrameLocks noChangeAspect="1"/>
          </p:cNvGraphicFramePr>
          <p:nvPr/>
        </p:nvGraphicFramePr>
        <p:xfrm>
          <a:off x="3729567" y="6019800"/>
          <a:ext cx="994833" cy="381000"/>
        </p:xfrm>
        <a:graphic>
          <a:graphicData uri="http://schemas.openxmlformats.org/presentationml/2006/ole">
            <p:oleObj spid="_x0000_s96264" name="Equation" r:id="rId9" imgW="596880" imgH="2286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Arial" charset="0"/>
                <a:cs typeface="Arial" charset="0"/>
              </a:rPr>
              <a:t>Contoh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2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(</a:t>
            </a:r>
            <a:r>
              <a:rPr lang="en-US" sz="2800" dirty="0" err="1" smtClean="0">
                <a:latin typeface="Arial" charset="0"/>
                <a:cs typeface="Arial" charset="0"/>
              </a:rPr>
              <a:t>Menentukan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Nilai</a:t>
            </a:r>
            <a:r>
              <a:rPr lang="en-US" sz="2800" dirty="0" smtClean="0">
                <a:latin typeface="Arial" charset="0"/>
                <a:cs typeface="Arial" charset="0"/>
              </a:rPr>
              <a:t> &amp; </a:t>
            </a:r>
            <a:r>
              <a:rPr lang="en-US" sz="2800" dirty="0" err="1" smtClean="0">
                <a:latin typeface="Arial" charset="0"/>
                <a:cs typeface="Arial" charset="0"/>
              </a:rPr>
              <a:t>Vektor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Eigen)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Misal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didapatkan</a:t>
            </a:r>
            <a:r>
              <a:rPr lang="en-US" sz="2200" dirty="0" smtClean="0">
                <a:latin typeface="Arial" charset="0"/>
                <a:cs typeface="Arial" charset="0"/>
              </a:rPr>
              <a:t> 3 </a:t>
            </a:r>
            <a:r>
              <a:rPr lang="en-US" sz="2200" dirty="0" err="1" smtClean="0">
                <a:latin typeface="Arial" charset="0"/>
                <a:cs typeface="Arial" charset="0"/>
              </a:rPr>
              <a:t>persamaan</a:t>
            </a:r>
            <a:r>
              <a:rPr lang="en-US" sz="2200" dirty="0" smtClean="0">
                <a:latin typeface="Arial" charset="0"/>
                <a:cs typeface="Arial" charset="0"/>
              </a:rPr>
              <a:t> linier :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Vektor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Eigennya</a:t>
            </a:r>
            <a:r>
              <a:rPr lang="en-US" sz="2200" dirty="0" smtClean="0">
                <a:latin typeface="Arial" charset="0"/>
                <a:cs typeface="Arial" charset="0"/>
              </a:rPr>
              <a:t> adalah 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Silahkan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cari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vektor</a:t>
            </a:r>
            <a:r>
              <a:rPr lang="en-US" sz="2200" dirty="0" smtClean="0">
                <a:latin typeface="Arial" charset="0"/>
                <a:cs typeface="Arial" charset="0"/>
              </a:rPr>
              <a:t> Eigen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				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				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97287" name="Object 7"/>
          <p:cNvGraphicFramePr>
            <a:graphicFrameLocks noChangeAspect="1"/>
          </p:cNvGraphicFramePr>
          <p:nvPr/>
        </p:nvGraphicFramePr>
        <p:xfrm>
          <a:off x="3048000" y="2057400"/>
          <a:ext cx="2349500" cy="762000"/>
        </p:xfrm>
        <a:graphic>
          <a:graphicData uri="http://schemas.openxmlformats.org/presentationml/2006/ole">
            <p:oleObj spid="_x0000_s97287" name="Equation" r:id="rId5" imgW="1409400" imgH="457200" progId="Equation.DSMT4">
              <p:embed/>
            </p:oleObj>
          </a:graphicData>
        </a:graphic>
      </p:graphicFrame>
      <p:graphicFrame>
        <p:nvGraphicFramePr>
          <p:cNvPr id="97288" name="Object 8"/>
          <p:cNvGraphicFramePr>
            <a:graphicFrameLocks noChangeAspect="1"/>
          </p:cNvGraphicFramePr>
          <p:nvPr/>
        </p:nvGraphicFramePr>
        <p:xfrm>
          <a:off x="3505200" y="3810000"/>
          <a:ext cx="2057400" cy="1645920"/>
        </p:xfrm>
        <a:graphic>
          <a:graphicData uri="http://schemas.openxmlformats.org/presentationml/2006/ole">
            <p:oleObj spid="_x0000_s97288" name="Equation" r:id="rId6" imgW="888840" imgH="711000" progId="Equation.DSMT4">
              <p:embed/>
            </p:oleObj>
          </a:graphicData>
        </a:graphic>
      </p:graphicFrame>
      <p:graphicFrame>
        <p:nvGraphicFramePr>
          <p:cNvPr id="97289" name="Object 9"/>
          <p:cNvGraphicFramePr>
            <a:graphicFrameLocks noChangeAspect="1"/>
          </p:cNvGraphicFramePr>
          <p:nvPr/>
        </p:nvGraphicFramePr>
        <p:xfrm>
          <a:off x="4800600" y="5562600"/>
          <a:ext cx="990600" cy="457200"/>
        </p:xfrm>
        <a:graphic>
          <a:graphicData uri="http://schemas.openxmlformats.org/presentationml/2006/ole">
            <p:oleObj spid="_x0000_s97289" name="Equation" r:id="rId7" imgW="495000" imgH="2286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Arial" charset="0"/>
                <a:cs typeface="Arial" charset="0"/>
              </a:rPr>
              <a:t>Latihan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Soal</a:t>
            </a:r>
            <a:endParaRPr 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Tentukan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Nilai</a:t>
            </a:r>
            <a:r>
              <a:rPr lang="en-US" sz="2200" dirty="0" smtClean="0">
                <a:latin typeface="Arial" charset="0"/>
                <a:cs typeface="Arial" charset="0"/>
              </a:rPr>
              <a:t> Eigen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vektor</a:t>
            </a:r>
            <a:r>
              <a:rPr lang="en-US" sz="2200" dirty="0" smtClean="0">
                <a:latin typeface="Arial" charset="0"/>
                <a:cs typeface="Arial" charset="0"/>
              </a:rPr>
              <a:t> Eigen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matriks</a:t>
            </a:r>
            <a:r>
              <a:rPr lang="en-US" sz="2200" dirty="0" smtClean="0">
                <a:latin typeface="Arial" charset="0"/>
                <a:cs typeface="Arial" charset="0"/>
              </a:rPr>
              <a:t> :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err="1" smtClean="0">
                <a:latin typeface="Arial" charset="0"/>
                <a:cs typeface="Arial" charset="0"/>
              </a:rPr>
              <a:t>Matriks</a:t>
            </a:r>
            <a:r>
              <a:rPr lang="en-US" sz="2200" dirty="0" smtClean="0">
                <a:latin typeface="Arial" charset="0"/>
                <a:cs typeface="Arial" charset="0"/>
              </a:rPr>
              <a:t>  A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Matriks</a:t>
            </a:r>
            <a:r>
              <a:rPr lang="en-US" sz="2200" dirty="0" smtClean="0">
                <a:latin typeface="Arial" charset="0"/>
                <a:cs typeface="Arial" charset="0"/>
              </a:rPr>
              <a:t> B 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				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				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98310" name="Object 6"/>
          <p:cNvGraphicFramePr>
            <a:graphicFrameLocks noChangeAspect="1"/>
          </p:cNvGraphicFramePr>
          <p:nvPr/>
        </p:nvGraphicFramePr>
        <p:xfrm>
          <a:off x="2286000" y="2133600"/>
          <a:ext cx="1581150" cy="914400"/>
        </p:xfrm>
        <a:graphic>
          <a:graphicData uri="http://schemas.openxmlformats.org/presentationml/2006/ole">
            <p:oleObj spid="_x0000_s98310" name="Equation" r:id="rId5" imgW="736560" imgH="457200" progId="Equation.DSMT4">
              <p:embed/>
            </p:oleObj>
          </a:graphicData>
        </a:graphic>
      </p:graphicFrame>
      <p:graphicFrame>
        <p:nvGraphicFramePr>
          <p:cNvPr id="98311" name="Object 7"/>
          <p:cNvGraphicFramePr>
            <a:graphicFrameLocks noChangeAspect="1"/>
          </p:cNvGraphicFramePr>
          <p:nvPr/>
        </p:nvGraphicFramePr>
        <p:xfrm>
          <a:off x="2743200" y="3429000"/>
          <a:ext cx="2133600" cy="1194816"/>
        </p:xfrm>
        <a:graphic>
          <a:graphicData uri="http://schemas.openxmlformats.org/presentationml/2006/ole">
            <p:oleObj spid="_x0000_s98311" name="Equation" r:id="rId6" imgW="1269720" imgH="7110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DEFINISI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 smtClean="0">
                <a:latin typeface="Arial" charset="0"/>
                <a:cs typeface="Arial" charset="0"/>
              </a:rPr>
              <a:t>Misalkan A matriks bujursangkar, </a:t>
            </a:r>
            <a:r>
              <a:rPr lang="el-GR" sz="2200" dirty="0" smtClean="0">
                <a:latin typeface="Arial" charset="0"/>
                <a:cs typeface="Arial" charset="0"/>
              </a:rPr>
              <a:t>λ</a:t>
            </a:r>
            <a:r>
              <a:rPr lang="id-ID" sz="2200" dirty="0" smtClean="0">
                <a:latin typeface="Arial" charset="0"/>
                <a:cs typeface="Arial" charset="0"/>
              </a:rPr>
              <a:t> adalah s</a:t>
            </a:r>
            <a:r>
              <a:rPr lang="en-US" sz="2200" dirty="0" smtClean="0">
                <a:latin typeface="Arial" charset="0"/>
                <a:cs typeface="Arial" charset="0"/>
              </a:rPr>
              <a:t>k</a:t>
            </a:r>
            <a:r>
              <a:rPr lang="id-ID" sz="2200" dirty="0" smtClean="0">
                <a:latin typeface="Arial" charset="0"/>
                <a:cs typeface="Arial" charset="0"/>
              </a:rPr>
              <a:t>alar dan X vector </a:t>
            </a:r>
          </a:p>
          <a:p>
            <a:pPr>
              <a:buNone/>
            </a:pPr>
            <a:r>
              <a:rPr lang="id-ID" sz="2200" dirty="0" smtClean="0">
                <a:latin typeface="Arial" charset="0"/>
                <a:cs typeface="Arial" charset="0"/>
              </a:rPr>
              <a:t>kolom  X ≠ 0 yang memenuhi persamaan </a:t>
            </a:r>
            <a:r>
              <a:rPr lang="el-GR" sz="2200" dirty="0" smtClean="0">
                <a:latin typeface="Arial" charset="0"/>
                <a:cs typeface="Arial" charset="0"/>
              </a:rPr>
              <a:t>λ</a:t>
            </a:r>
            <a:r>
              <a:rPr lang="id-ID" sz="2200" dirty="0" smtClean="0">
                <a:latin typeface="Arial" charset="0"/>
                <a:cs typeface="Arial" charset="0"/>
              </a:rPr>
              <a:t> X – A X = 0 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id-ID" sz="2200" dirty="0" smtClean="0">
                <a:latin typeface="Arial" charset="0"/>
                <a:cs typeface="Arial" charset="0"/>
              </a:rPr>
              <a:t>Maka </a:t>
            </a:r>
            <a:r>
              <a:rPr lang="en-US" sz="2200" dirty="0" smtClean="0">
                <a:latin typeface="Arial" charset="0"/>
                <a:cs typeface="Arial" charset="0"/>
              </a:rPr>
              <a:t>,</a:t>
            </a:r>
            <a:r>
              <a:rPr lang="el-GR" sz="2200" dirty="0" smtClean="0">
                <a:latin typeface="Arial" charset="0"/>
                <a:cs typeface="Arial" charset="0"/>
              </a:rPr>
              <a:t>λ</a:t>
            </a:r>
            <a:r>
              <a:rPr lang="id-ID" sz="2200" dirty="0" smtClean="0">
                <a:latin typeface="Arial" charset="0"/>
                <a:cs typeface="Arial" charset="0"/>
              </a:rPr>
              <a:t> disebut nilai eigen ( akar karakteristik) dan X disebut ve</a:t>
            </a:r>
            <a:r>
              <a:rPr lang="en-US" sz="2200" dirty="0" smtClean="0">
                <a:latin typeface="Arial" charset="0"/>
                <a:cs typeface="Arial" charset="0"/>
              </a:rPr>
              <a:t>k</a:t>
            </a:r>
            <a:r>
              <a:rPr lang="id-ID" sz="2200" dirty="0" smtClean="0">
                <a:latin typeface="Arial" charset="0"/>
                <a:cs typeface="Arial" charset="0"/>
              </a:rPr>
              <a:t>tor eigen ( ve</a:t>
            </a:r>
            <a:r>
              <a:rPr lang="en-US" sz="2200" dirty="0" smtClean="0">
                <a:latin typeface="Arial" charset="0"/>
                <a:cs typeface="Arial" charset="0"/>
              </a:rPr>
              <a:t>k</a:t>
            </a:r>
            <a:r>
              <a:rPr lang="id-ID" sz="2200" dirty="0" smtClean="0">
                <a:latin typeface="Arial" charset="0"/>
                <a:cs typeface="Arial" charset="0"/>
              </a:rPr>
              <a:t>tor karakteristik) dari matriks A.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What’s next ???????  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/>
            <a:r>
              <a:rPr lang="en-US" sz="2200" dirty="0" err="1" smtClean="0">
                <a:latin typeface="Arial" charset="0"/>
                <a:cs typeface="Arial" charset="0"/>
              </a:rPr>
              <a:t>Sistem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Persamaan</a:t>
            </a:r>
            <a:r>
              <a:rPr lang="en-US" sz="2200" dirty="0" smtClean="0">
                <a:latin typeface="Arial" charset="0"/>
                <a:cs typeface="Arial" charset="0"/>
              </a:rPr>
              <a:t> Linier, </a:t>
            </a:r>
            <a:r>
              <a:rPr lang="en-US" sz="2200" dirty="0" err="1" smtClean="0">
                <a:latin typeface="Arial" charset="0"/>
                <a:cs typeface="Arial" charset="0"/>
              </a:rPr>
              <a:t>Eliminasi</a:t>
            </a:r>
            <a:r>
              <a:rPr lang="en-US" sz="2200" dirty="0" smtClean="0">
                <a:latin typeface="Arial" charset="0"/>
                <a:cs typeface="Arial" charset="0"/>
              </a:rPr>
              <a:t> Gauss, </a:t>
            </a:r>
            <a:r>
              <a:rPr lang="en-US" sz="2200" dirty="0" err="1" smtClean="0">
                <a:latin typeface="Arial" charset="0"/>
                <a:cs typeface="Arial" charset="0"/>
              </a:rPr>
              <a:t>Ruang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Vektor</a:t>
            </a:r>
            <a:r>
              <a:rPr lang="en-US" sz="2200" dirty="0" smtClean="0">
                <a:latin typeface="Arial" charset="0"/>
                <a:cs typeface="Arial" charset="0"/>
              </a:rPr>
              <a:t>, Rank </a:t>
            </a:r>
            <a:r>
              <a:rPr lang="en-US" sz="2200" dirty="0" err="1" smtClean="0">
                <a:latin typeface="Arial" charset="0"/>
                <a:cs typeface="Arial" charset="0"/>
              </a:rPr>
              <a:t>Matriks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Nulity</a:t>
            </a:r>
            <a:r>
              <a:rPr lang="en-US" sz="2200" dirty="0" smtClean="0">
                <a:latin typeface="Arial" charset="0"/>
                <a:cs typeface="Arial" charset="0"/>
              </a:rPr>
              <a:t>.</a:t>
            </a:r>
          </a:p>
          <a:p>
            <a:pPr lvl="0" algn="just"/>
            <a:r>
              <a:rPr lang="en-US" sz="2200" dirty="0" smtClean="0">
                <a:latin typeface="Arial" charset="0"/>
                <a:cs typeface="Arial" charset="0"/>
              </a:rPr>
              <a:t>Baca </a:t>
            </a:r>
            <a:r>
              <a:rPr lang="en-US" sz="2200" dirty="0" err="1" smtClean="0">
                <a:latin typeface="Arial" charset="0"/>
                <a:cs typeface="Arial" charset="0"/>
              </a:rPr>
              <a:t>Buku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/>
              <a:t>Kreyszig</a:t>
            </a:r>
            <a:r>
              <a:rPr lang="en-US" sz="2400" dirty="0" smtClean="0"/>
              <a:t>, E. Advanced Engineering Mathematics 9</a:t>
            </a:r>
            <a:r>
              <a:rPr lang="en-US" sz="2400" baseline="30000" dirty="0" smtClean="0"/>
              <a:t>th</a:t>
            </a:r>
            <a:r>
              <a:rPr lang="en-US" sz="2400" i="1" dirty="0" smtClean="0"/>
              <a:t>.</a:t>
            </a:r>
            <a:r>
              <a:rPr lang="en-US" sz="2400" dirty="0" smtClean="0"/>
              <a:t> (Ohio : </a:t>
            </a:r>
            <a:r>
              <a:rPr lang="en-US" sz="2400" dirty="0" err="1" smtClean="0"/>
              <a:t>Jhon</a:t>
            </a:r>
            <a:r>
              <a:rPr lang="en-US" sz="2400" dirty="0" smtClean="0"/>
              <a:t> Wiley &amp; Sons, Inc,) Chap. 7</a:t>
            </a:r>
          </a:p>
          <a:p>
            <a:pPr lvl="0" algn="just"/>
            <a:endParaRPr lang="en-US" sz="2400" dirty="0" smtClean="0"/>
          </a:p>
          <a:p>
            <a:pPr lvl="0" algn="just"/>
            <a:r>
              <a:rPr lang="en-US" sz="2400" dirty="0" err="1" smtClean="0"/>
              <a:t>Kofaktor</a:t>
            </a:r>
            <a:r>
              <a:rPr lang="en-US" sz="2400" dirty="0" smtClean="0"/>
              <a:t>, Minor, </a:t>
            </a:r>
            <a:r>
              <a:rPr lang="en-US" sz="2400" dirty="0" err="1" smtClean="0"/>
              <a:t>Determinan</a:t>
            </a:r>
            <a:r>
              <a:rPr lang="en-US" sz="2400" dirty="0" smtClean="0"/>
              <a:t>,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Linier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Gauss Jordan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Cramer</a:t>
            </a:r>
          </a:p>
          <a:p>
            <a:pPr lvl="0" algn="just"/>
            <a:endParaRPr lang="en-US" sz="2400" dirty="0" smtClean="0"/>
          </a:p>
          <a:p>
            <a:pPr lvl="0" algn="just"/>
            <a:endParaRPr lang="en-US" sz="2400" dirty="0" smtClean="0"/>
          </a:p>
          <a:p>
            <a:pPr lvl="0" algn="just"/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Ketemu</a:t>
            </a:r>
            <a:r>
              <a:rPr lang="en-US" sz="2400" dirty="0" smtClean="0"/>
              <a:t> </a:t>
            </a:r>
            <a:r>
              <a:rPr lang="en-US" sz="2400" dirty="0" err="1" smtClean="0"/>
              <a:t>Pekan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</a:t>
            </a:r>
            <a:endParaRPr lang="en-US" sz="2400" dirty="0" smtClean="0"/>
          </a:p>
          <a:p>
            <a:pPr algn="just"/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Arial" charset="0"/>
                <a:cs typeface="Arial" charset="0"/>
              </a:rPr>
              <a:t>CARA MENENTUKAN NILAI EIGEN DAN VEKTOR EIGEN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Dari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  </a:t>
            </a:r>
            <a:r>
              <a:rPr lang="el-GR" sz="2400" dirty="0" smtClean="0"/>
              <a:t>λ</a:t>
            </a:r>
            <a:r>
              <a:rPr lang="en-US" sz="2400" dirty="0" smtClean="0"/>
              <a:t>X – A X = 0 </a:t>
            </a:r>
          </a:p>
          <a:p>
            <a:pPr>
              <a:buNone/>
            </a:pPr>
            <a:r>
              <a:rPr lang="en-US" sz="2400" dirty="0" err="1" smtClean="0"/>
              <a:t>Atau</a:t>
            </a:r>
            <a:r>
              <a:rPr lang="en-US" sz="2400" dirty="0" smtClean="0"/>
              <a:t> (</a:t>
            </a:r>
            <a:r>
              <a:rPr lang="el-GR" sz="2400" dirty="0" smtClean="0"/>
              <a:t>λ </a:t>
            </a:r>
            <a:r>
              <a:rPr lang="en-US" sz="2400" dirty="0" smtClean="0"/>
              <a:t>I – A) X= 0 , </a:t>
            </a:r>
            <a:r>
              <a:rPr lang="en-US" sz="2400" dirty="0" err="1" smtClean="0"/>
              <a:t>det</a:t>
            </a:r>
            <a:r>
              <a:rPr lang="en-US" sz="2400" dirty="0" smtClean="0"/>
              <a:t> (</a:t>
            </a:r>
            <a:r>
              <a:rPr lang="el-GR" sz="2400" dirty="0" smtClean="0"/>
              <a:t>λ </a:t>
            </a:r>
            <a:r>
              <a:rPr lang="en-US" sz="2400" dirty="0" smtClean="0"/>
              <a:t>I – A) = 0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. </a:t>
            </a:r>
          </a:p>
          <a:p>
            <a:pPr>
              <a:buNone/>
            </a:pPr>
            <a:r>
              <a:rPr lang="en-US" sz="2400" dirty="0" smtClean="0"/>
              <a:t>Dari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 </a:t>
            </a:r>
            <a:r>
              <a:rPr lang="en-US" sz="2400" dirty="0" err="1" smtClean="0"/>
              <a:t>det</a:t>
            </a:r>
            <a:r>
              <a:rPr lang="en-US" sz="2400" dirty="0" smtClean="0"/>
              <a:t> (</a:t>
            </a:r>
            <a:r>
              <a:rPr lang="el-GR" sz="2400" dirty="0" smtClean="0"/>
              <a:t>λ </a:t>
            </a:r>
            <a:r>
              <a:rPr lang="en-US" sz="2400" dirty="0" smtClean="0"/>
              <a:t>I – A) = 0, </a:t>
            </a:r>
            <a:r>
              <a:rPr lang="el-GR" sz="2400" dirty="0" smtClean="0"/>
              <a:t>λ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 </a:t>
            </a:r>
            <a:r>
              <a:rPr lang="en-US" sz="2400" dirty="0" err="1" smtClean="0"/>
              <a:t>nilai</a:t>
            </a:r>
            <a:r>
              <a:rPr lang="en-US" sz="2400" dirty="0" smtClean="0"/>
              <a:t> –</a:t>
            </a:r>
          </a:p>
          <a:p>
            <a:pPr>
              <a:buNone/>
            </a:pP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eigen</a:t>
            </a:r>
            <a:r>
              <a:rPr lang="en-US" sz="2400" dirty="0" smtClean="0"/>
              <a:t> ( </a:t>
            </a:r>
            <a:r>
              <a:rPr lang="en-US" sz="2400" dirty="0" err="1" smtClean="0"/>
              <a:t>akar</a:t>
            </a:r>
            <a:r>
              <a:rPr lang="en-US" sz="2400" dirty="0" smtClean="0"/>
              <a:t> </a:t>
            </a:r>
            <a:r>
              <a:rPr lang="en-US" sz="2400" dirty="0" err="1" smtClean="0"/>
              <a:t>akar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) : . </a:t>
            </a:r>
          </a:p>
          <a:p>
            <a:pPr>
              <a:buNone/>
            </a:pP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mensubtitusikan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eigen</a:t>
            </a:r>
            <a:r>
              <a:rPr lang="en-US" sz="2400" dirty="0" smtClean="0"/>
              <a:t> 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 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l-GR" sz="2400" dirty="0" smtClean="0"/>
              <a:t>λ </a:t>
            </a:r>
            <a:r>
              <a:rPr lang="en-US" sz="2400" dirty="0" smtClean="0"/>
              <a:t>I – A) X= 0 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vektor</a:t>
            </a:r>
            <a:r>
              <a:rPr lang="en-US" sz="2400" dirty="0" smtClean="0"/>
              <a:t> </a:t>
            </a:r>
            <a:r>
              <a:rPr lang="en-US" sz="2400" dirty="0" err="1" smtClean="0"/>
              <a:t>eigen</a:t>
            </a:r>
            <a:r>
              <a:rPr lang="en-US" sz="2400" dirty="0" smtClean="0"/>
              <a:t>  X.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Contoh</a:t>
            </a:r>
            <a:r>
              <a:rPr lang="en-US" sz="3200" dirty="0" smtClean="0">
                <a:latin typeface="Arial" charset="0"/>
                <a:cs typeface="Arial" charset="0"/>
              </a:rPr>
              <a:t> 1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nl-NL" sz="2400" dirty="0" smtClean="0"/>
              <a:t>Tentukan nilai eigen dan vector eigen dari matriks :</a:t>
            </a:r>
          </a:p>
          <a:p>
            <a:pPr>
              <a:buNone/>
            </a:pPr>
            <a:endParaRPr lang="nl-NL" sz="2400" dirty="0" smtClean="0"/>
          </a:p>
          <a:p>
            <a:pPr>
              <a:buNone/>
            </a:pPr>
            <a:endParaRPr lang="nl-NL" sz="2400" dirty="0" smtClean="0"/>
          </a:p>
          <a:p>
            <a:pPr>
              <a:buNone/>
            </a:pPr>
            <a:endParaRPr lang="nl-NL" sz="2400" dirty="0" smtClean="0"/>
          </a:p>
          <a:p>
            <a:pPr>
              <a:buNone/>
            </a:pPr>
            <a:r>
              <a:rPr lang="en-US" sz="2400" dirty="0" err="1" smtClean="0"/>
              <a:t>Jawab</a:t>
            </a:r>
            <a:r>
              <a:rPr lang="en-US" sz="2400" dirty="0" smtClean="0"/>
              <a:t> : </a:t>
            </a:r>
          </a:p>
          <a:p>
            <a:pPr>
              <a:buNone/>
            </a:pPr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l-GR" sz="2400" dirty="0" smtClean="0"/>
              <a:t>λ</a:t>
            </a:r>
            <a:r>
              <a:rPr lang="en-US" sz="2400" dirty="0" smtClean="0"/>
              <a:t> adalah scalar </a:t>
            </a:r>
            <a:r>
              <a:rPr lang="en-US" sz="2400" dirty="0" err="1" smtClean="0"/>
              <a:t>dan</a:t>
            </a:r>
            <a:r>
              <a:rPr lang="en-US" sz="2400" dirty="0" smtClean="0"/>
              <a:t>                 </a:t>
            </a:r>
            <a:r>
              <a:rPr lang="en-US" sz="2400" dirty="0" err="1" smtClean="0"/>
              <a:t>vektor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 </a:t>
            </a:r>
          </a:p>
          <a:p>
            <a:pPr>
              <a:buNone/>
            </a:pPr>
            <a:r>
              <a:rPr lang="el-GR" sz="2400" dirty="0" smtClean="0"/>
              <a:t>λ</a:t>
            </a:r>
            <a:r>
              <a:rPr lang="en-US" sz="2400" dirty="0" smtClean="0"/>
              <a:t> X – A X = 0. </a:t>
            </a:r>
            <a:r>
              <a:rPr lang="en-US" sz="2400" dirty="0" err="1" smtClean="0"/>
              <a:t>det</a:t>
            </a:r>
            <a:r>
              <a:rPr lang="en-US" sz="2400" dirty="0" smtClean="0"/>
              <a:t> (</a:t>
            </a:r>
            <a:r>
              <a:rPr lang="el-GR" sz="2400" dirty="0" smtClean="0"/>
              <a:t>λ</a:t>
            </a:r>
            <a:r>
              <a:rPr lang="en-US" sz="2400" dirty="0" smtClean="0"/>
              <a:t>I – A) = 0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2819400" y="2209800"/>
          <a:ext cx="1828800" cy="1155032"/>
        </p:xfrm>
        <a:graphic>
          <a:graphicData uri="http://schemas.openxmlformats.org/presentationml/2006/ole">
            <p:oleObj spid="_x0000_s43013" name="Equation" r:id="rId5" imgW="723600" imgH="457200" progId="Equation.DSMT4">
              <p:embed/>
            </p:oleObj>
          </a:graphicData>
        </a:graphic>
      </p:graphicFrame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4114800" y="3505200"/>
          <a:ext cx="914400" cy="990600"/>
        </p:xfrm>
        <a:graphic>
          <a:graphicData uri="http://schemas.openxmlformats.org/presentationml/2006/ole">
            <p:oleObj spid="_x0000_s43014" name="Equation" r:id="rId6" imgW="596880" imgH="482400" progId="Equation.DSMT4">
              <p:embed/>
            </p:oleObj>
          </a:graphicData>
        </a:graphic>
      </p:graphicFrame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685799" y="5029200"/>
          <a:ext cx="3180347" cy="990600"/>
        </p:xfrm>
        <a:graphic>
          <a:graphicData uri="http://schemas.openxmlformats.org/presentationml/2006/ole">
            <p:oleObj spid="_x0000_s43015" name="Equation" r:id="rId7" imgW="1549080" imgH="4824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Lanjutan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Contoh</a:t>
            </a:r>
            <a:r>
              <a:rPr lang="en-US" sz="3200" dirty="0" smtClean="0">
                <a:latin typeface="Arial" charset="0"/>
                <a:cs typeface="Arial" charset="0"/>
              </a:rPr>
              <a:t> 1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(</a:t>
            </a:r>
            <a:r>
              <a:rPr lang="el-GR" sz="2200" dirty="0" smtClean="0">
                <a:latin typeface="Arial" charset="0"/>
                <a:cs typeface="Arial" charset="0"/>
              </a:rPr>
              <a:t>λ</a:t>
            </a:r>
            <a:r>
              <a:rPr lang="en-US" sz="2200" dirty="0" smtClean="0">
                <a:latin typeface="Arial" charset="0"/>
                <a:cs typeface="Arial" charset="0"/>
              </a:rPr>
              <a:t> – 1)(</a:t>
            </a:r>
            <a:r>
              <a:rPr lang="el-GR" sz="2200" dirty="0" smtClean="0">
                <a:latin typeface="Arial" charset="0"/>
                <a:cs typeface="Arial" charset="0"/>
              </a:rPr>
              <a:t>λ</a:t>
            </a:r>
            <a:r>
              <a:rPr lang="en-US" sz="2200" dirty="0" smtClean="0">
                <a:latin typeface="Arial" charset="0"/>
                <a:cs typeface="Arial" charset="0"/>
              </a:rPr>
              <a:t> - 2) – 6 = 0 </a:t>
            </a:r>
            <a:r>
              <a:rPr lang="en-US" sz="2200" dirty="0" smtClean="0">
                <a:latin typeface="Arial" charset="0"/>
                <a:cs typeface="Arial" charset="0"/>
                <a:sym typeface="Wingdings" pitchFamily="2" charset="2"/>
              </a:rPr>
              <a:t> </a:t>
            </a:r>
            <a:r>
              <a:rPr lang="el-GR" sz="2200" dirty="0" smtClean="0">
                <a:latin typeface="Arial" charset="0"/>
                <a:cs typeface="Arial" charset="0"/>
              </a:rPr>
              <a:t>λ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1143000" y="1905000"/>
          <a:ext cx="5029200" cy="919042"/>
        </p:xfrm>
        <a:graphic>
          <a:graphicData uri="http://schemas.openxmlformats.org/presentationml/2006/ole">
            <p:oleObj spid="_x0000_s50178" name="Equation" r:id="rId5" imgW="2501640" imgH="457200" progId="Equation.DSMT4">
              <p:embed/>
            </p:oleObj>
          </a:graphicData>
        </a:graphic>
      </p:graphicFrame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533400" y="3886200"/>
          <a:ext cx="6705600" cy="1371600"/>
        </p:xfrm>
        <a:graphic>
          <a:graphicData uri="http://schemas.openxmlformats.org/presentationml/2006/ole">
            <p:oleObj spid="_x0000_s50180" name="Equation" r:id="rId6" imgW="2374560" imgH="4572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Arial" charset="0"/>
                <a:cs typeface="Arial" charset="0"/>
              </a:rPr>
              <a:t>Lanjutan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Contoh</a:t>
            </a:r>
            <a:r>
              <a:rPr lang="en-US" sz="2800" dirty="0" smtClean="0">
                <a:latin typeface="Arial" charset="0"/>
                <a:cs typeface="Arial" charset="0"/>
              </a:rPr>
              <a:t> 1 (</a:t>
            </a:r>
            <a:r>
              <a:rPr lang="en-US" sz="2800" dirty="0" err="1" smtClean="0">
                <a:latin typeface="Arial" charset="0"/>
                <a:cs typeface="Arial" charset="0"/>
              </a:rPr>
              <a:t>Menentukan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Vektor</a:t>
            </a:r>
            <a:r>
              <a:rPr lang="en-US" sz="2800" dirty="0" smtClean="0">
                <a:latin typeface="Arial" charset="0"/>
                <a:cs typeface="Arial" charset="0"/>
              </a:rPr>
              <a:t> Eigen)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Menentukan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Vektor</a:t>
            </a:r>
            <a:r>
              <a:rPr lang="en-US" sz="2200" dirty="0" smtClean="0">
                <a:latin typeface="Arial" charset="0"/>
                <a:cs typeface="Arial" charset="0"/>
              </a:rPr>
              <a:t> Eigen :</a:t>
            </a:r>
          </a:p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mensubtitusikan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nilai</a:t>
            </a:r>
            <a:r>
              <a:rPr lang="en-US" sz="2200" dirty="0" smtClean="0">
                <a:latin typeface="Arial" charset="0"/>
                <a:cs typeface="Arial" charset="0"/>
              </a:rPr>
              <a:t> Eigen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persamaan</a:t>
            </a:r>
            <a:r>
              <a:rPr lang="en-US" sz="2200" dirty="0" smtClean="0">
                <a:latin typeface="Arial" charset="0"/>
                <a:cs typeface="Arial" charset="0"/>
              </a:rPr>
              <a:t> :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l-GR" sz="2200" dirty="0" smtClean="0">
                <a:latin typeface="Arial" charset="0"/>
                <a:cs typeface="Arial" charset="0"/>
              </a:rPr>
              <a:t>λ</a:t>
            </a:r>
            <a:r>
              <a:rPr lang="en-US" sz="2200" dirty="0" smtClean="0">
                <a:latin typeface="Arial" charset="0"/>
                <a:cs typeface="Arial" charset="0"/>
              </a:rPr>
              <a:t> = 4 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838200" y="2514599"/>
          <a:ext cx="2362200" cy="524933"/>
        </p:xfrm>
        <a:graphic>
          <a:graphicData uri="http://schemas.openxmlformats.org/presentationml/2006/ole">
            <p:oleObj spid="_x0000_s83972" name="Equation" r:id="rId5" imgW="914400" imgH="203040" progId="Equation.DSMT4">
              <p:embed/>
            </p:oleObj>
          </a:graphicData>
        </a:graphic>
      </p:graphicFrame>
      <p:graphicFrame>
        <p:nvGraphicFramePr>
          <p:cNvPr id="83973" name="Object 5"/>
          <p:cNvGraphicFramePr>
            <a:graphicFrameLocks noChangeAspect="1"/>
          </p:cNvGraphicFramePr>
          <p:nvPr/>
        </p:nvGraphicFramePr>
        <p:xfrm>
          <a:off x="1295400" y="3657600"/>
          <a:ext cx="6096000" cy="2716384"/>
        </p:xfrm>
        <a:graphic>
          <a:graphicData uri="http://schemas.openxmlformats.org/presentationml/2006/ole">
            <p:oleObj spid="_x0000_s83973" name="Equation" r:id="rId6" imgW="1752480" imgH="149832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Arial" charset="0"/>
                <a:cs typeface="Arial" charset="0"/>
              </a:rPr>
              <a:t>Lanjutan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Contoh</a:t>
            </a:r>
            <a:r>
              <a:rPr lang="en-US" sz="2800" dirty="0" smtClean="0">
                <a:latin typeface="Arial" charset="0"/>
                <a:cs typeface="Arial" charset="0"/>
              </a:rPr>
              <a:t> 1 (</a:t>
            </a:r>
            <a:r>
              <a:rPr lang="en-US" sz="2800" dirty="0" err="1" smtClean="0">
                <a:latin typeface="Arial" charset="0"/>
                <a:cs typeface="Arial" charset="0"/>
              </a:rPr>
              <a:t>Menentukan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Vektor</a:t>
            </a:r>
            <a:r>
              <a:rPr lang="en-US" sz="2800" dirty="0" smtClean="0">
                <a:latin typeface="Arial" charset="0"/>
                <a:cs typeface="Arial" charset="0"/>
              </a:rPr>
              <a:t> Eigen)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didapatkan</a:t>
            </a:r>
            <a:r>
              <a:rPr lang="en-US" sz="2200" dirty="0" smtClean="0">
                <a:latin typeface="Arial" charset="0"/>
                <a:cs typeface="Arial" charset="0"/>
              </a:rPr>
              <a:t> :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				</a:t>
            </a:r>
            <a:r>
              <a:rPr lang="en-US" sz="2200" dirty="0" err="1" smtClean="0">
                <a:latin typeface="Arial" charset="0"/>
                <a:cs typeface="Arial" charset="0"/>
              </a:rPr>
              <a:t>Kedua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Persamaan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Ekivalen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diambil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	</a:t>
            </a:r>
            <a:r>
              <a:rPr lang="en-US" sz="2200" dirty="0" smtClean="0">
                <a:latin typeface="Arial" charset="0"/>
                <a:cs typeface="Arial" charset="0"/>
              </a:rPr>
              <a:t>			</a:t>
            </a:r>
            <a:r>
              <a:rPr lang="en-US" sz="2200" dirty="0" err="1" smtClean="0">
                <a:latin typeface="Arial" charset="0"/>
                <a:cs typeface="Arial" charset="0"/>
              </a:rPr>
              <a:t>salah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satu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pesamaan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Ambil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pesamaan</a:t>
            </a:r>
            <a:r>
              <a:rPr lang="en-US" sz="2200" dirty="0" smtClean="0">
                <a:latin typeface="Arial" charset="0"/>
                <a:cs typeface="Arial" charset="0"/>
              </a:rPr>
              <a:t> 			</a:t>
            </a: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Misalkan</a:t>
            </a:r>
            <a:r>
              <a:rPr lang="en-US" sz="2200" dirty="0" smtClean="0">
                <a:latin typeface="Arial" charset="0"/>
                <a:cs typeface="Arial" charset="0"/>
              </a:rPr>
              <a:t> 			 (</a:t>
            </a:r>
            <a:r>
              <a:rPr lang="el-GR" sz="2200" dirty="0" smtClean="0">
                <a:latin typeface="Arial" charset="0"/>
                <a:cs typeface="Arial" charset="0"/>
              </a:rPr>
              <a:t>α</a:t>
            </a:r>
            <a:r>
              <a:rPr lang="en-US" sz="2200" dirty="0" smtClean="0">
                <a:latin typeface="Arial" charset="0"/>
                <a:cs typeface="Arial" charset="0"/>
              </a:rPr>
              <a:t> = parameter)</a:t>
            </a:r>
          </a:p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Vektor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Eigennya</a:t>
            </a:r>
            <a:r>
              <a:rPr lang="en-US" sz="2200" dirty="0" smtClean="0">
                <a:latin typeface="Arial" charset="0"/>
                <a:cs typeface="Arial" charset="0"/>
              </a:rPr>
              <a:t> adalah </a:t>
            </a: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	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609600" y="2133600"/>
          <a:ext cx="2103967" cy="1066800"/>
        </p:xfrm>
        <a:graphic>
          <a:graphicData uri="http://schemas.openxmlformats.org/presentationml/2006/ole">
            <p:oleObj spid="_x0000_s86020" name="Equation" r:id="rId5" imgW="901440" imgH="457200" progId="Equation.DSMT4">
              <p:embed/>
            </p:oleObj>
          </a:graphicData>
        </a:graphic>
      </p:graphicFrame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2819400" y="3505200"/>
          <a:ext cx="1981200" cy="533400"/>
        </p:xfrm>
        <a:graphic>
          <a:graphicData uri="http://schemas.openxmlformats.org/presentationml/2006/ole">
            <p:oleObj spid="_x0000_s86021" name="Equation" r:id="rId6" imgW="812520" imgH="228600" progId="Equation.DSMT4">
              <p:embed/>
            </p:oleObj>
          </a:graphicData>
        </a:graphic>
      </p:graphicFrame>
      <p:graphicFrame>
        <p:nvGraphicFramePr>
          <p:cNvPr id="86022" name="Object 6"/>
          <p:cNvGraphicFramePr>
            <a:graphicFrameLocks noChangeAspect="1"/>
          </p:cNvGraphicFramePr>
          <p:nvPr/>
        </p:nvGraphicFramePr>
        <p:xfrm>
          <a:off x="6172200" y="3505200"/>
          <a:ext cx="1219200" cy="477078"/>
        </p:xfrm>
        <a:graphic>
          <a:graphicData uri="http://schemas.openxmlformats.org/presentationml/2006/ole">
            <p:oleObj spid="_x0000_s86022" name="Equation" r:id="rId7" imgW="583920" imgH="228600" progId="Equation.DSMT4">
              <p:embed/>
            </p:oleObj>
          </a:graphicData>
        </a:graphic>
      </p:graphicFrame>
      <p:graphicFrame>
        <p:nvGraphicFramePr>
          <p:cNvPr id="86023" name="Object 7"/>
          <p:cNvGraphicFramePr>
            <a:graphicFrameLocks noChangeAspect="1"/>
          </p:cNvGraphicFramePr>
          <p:nvPr/>
        </p:nvGraphicFramePr>
        <p:xfrm>
          <a:off x="1905000" y="4267200"/>
          <a:ext cx="2286000" cy="609600"/>
        </p:xfrm>
        <a:graphic>
          <a:graphicData uri="http://schemas.openxmlformats.org/presentationml/2006/ole">
            <p:oleObj spid="_x0000_s86023" name="Equation" r:id="rId8" imgW="1015920" imgH="228600" progId="Equation.DSMT4">
              <p:embed/>
            </p:oleObj>
          </a:graphicData>
        </a:graphic>
      </p:graphicFrame>
      <p:graphicFrame>
        <p:nvGraphicFramePr>
          <p:cNvPr id="86024" name="Object 8"/>
          <p:cNvGraphicFramePr>
            <a:graphicFrameLocks noChangeAspect="1"/>
          </p:cNvGraphicFramePr>
          <p:nvPr/>
        </p:nvGraphicFramePr>
        <p:xfrm>
          <a:off x="3733799" y="5257800"/>
          <a:ext cx="1668379" cy="990600"/>
        </p:xfrm>
        <a:graphic>
          <a:graphicData uri="http://schemas.openxmlformats.org/presentationml/2006/ole">
            <p:oleObj spid="_x0000_s86024" name="Equation" r:id="rId9" imgW="812520" imgH="4824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Arial" charset="0"/>
                <a:cs typeface="Arial" charset="0"/>
              </a:rPr>
              <a:t>Lanjutan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Contoh</a:t>
            </a:r>
            <a:r>
              <a:rPr lang="en-US" sz="2800" dirty="0" smtClean="0">
                <a:latin typeface="Arial" charset="0"/>
                <a:cs typeface="Arial" charset="0"/>
              </a:rPr>
              <a:t> 1 (</a:t>
            </a:r>
            <a:r>
              <a:rPr lang="en-US" sz="2800" dirty="0" err="1" smtClean="0">
                <a:latin typeface="Arial" charset="0"/>
                <a:cs typeface="Arial" charset="0"/>
              </a:rPr>
              <a:t>Menentukan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Vektor</a:t>
            </a:r>
            <a:r>
              <a:rPr lang="en-US" sz="2800" dirty="0" smtClean="0">
                <a:latin typeface="Arial" charset="0"/>
                <a:cs typeface="Arial" charset="0"/>
              </a:rPr>
              <a:t> Eigen)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l-GR" sz="2200" dirty="0" smtClean="0">
                <a:latin typeface="Arial" charset="0"/>
                <a:cs typeface="Arial" charset="0"/>
              </a:rPr>
              <a:t>λ</a:t>
            </a:r>
            <a:r>
              <a:rPr lang="en-US" sz="2200" dirty="0" smtClean="0">
                <a:latin typeface="Arial" charset="0"/>
                <a:cs typeface="Arial" charset="0"/>
              </a:rPr>
              <a:t> = -1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didapatkan</a:t>
            </a:r>
            <a:r>
              <a:rPr lang="en-US" sz="2200" dirty="0" smtClean="0">
                <a:latin typeface="Arial" charset="0"/>
                <a:cs typeface="Arial" charset="0"/>
              </a:rPr>
              <a:t> :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				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87048" name="Object 8"/>
          <p:cNvGraphicFramePr>
            <a:graphicFrameLocks noChangeAspect="1"/>
          </p:cNvGraphicFramePr>
          <p:nvPr/>
        </p:nvGraphicFramePr>
        <p:xfrm>
          <a:off x="477838" y="2057400"/>
          <a:ext cx="6361112" cy="2716213"/>
        </p:xfrm>
        <a:graphic>
          <a:graphicData uri="http://schemas.openxmlformats.org/presentationml/2006/ole">
            <p:oleObj spid="_x0000_s87048" name="Equation" r:id="rId5" imgW="1828800" imgH="1498320" progId="Equation.DSMT4">
              <p:embed/>
            </p:oleObj>
          </a:graphicData>
        </a:graphic>
      </p:graphicFrame>
      <p:graphicFrame>
        <p:nvGraphicFramePr>
          <p:cNvPr id="87049" name="Object 9"/>
          <p:cNvGraphicFramePr>
            <a:graphicFrameLocks noChangeAspect="1"/>
          </p:cNvGraphicFramePr>
          <p:nvPr/>
        </p:nvGraphicFramePr>
        <p:xfrm>
          <a:off x="685800" y="5257800"/>
          <a:ext cx="2254250" cy="1143000"/>
        </p:xfrm>
        <a:graphic>
          <a:graphicData uri="http://schemas.openxmlformats.org/presentationml/2006/ole">
            <p:oleObj spid="_x0000_s87049" name="Equation" r:id="rId6" imgW="901440" imgH="4572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Arial" charset="0"/>
                <a:cs typeface="Arial" charset="0"/>
              </a:rPr>
              <a:t>Lanjutan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Contoh</a:t>
            </a:r>
            <a:r>
              <a:rPr lang="en-US" sz="2800" dirty="0" smtClean="0">
                <a:latin typeface="Arial" charset="0"/>
                <a:cs typeface="Arial" charset="0"/>
              </a:rPr>
              <a:t> 1 (</a:t>
            </a:r>
            <a:r>
              <a:rPr lang="en-US" sz="2800" dirty="0" err="1" smtClean="0">
                <a:latin typeface="Arial" charset="0"/>
                <a:cs typeface="Arial" charset="0"/>
              </a:rPr>
              <a:t>Menentukan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Vektor</a:t>
            </a:r>
            <a:r>
              <a:rPr lang="en-US" sz="2800" dirty="0" smtClean="0">
                <a:latin typeface="Arial" charset="0"/>
                <a:cs typeface="Arial" charset="0"/>
              </a:rPr>
              <a:t> Eigen)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Kedua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persamaan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ekivalen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diambil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salahsatu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persamaan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				</a:t>
            </a: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Misalkan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b="1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vektor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eigennya</a:t>
            </a:r>
            <a:r>
              <a:rPr lang="en-US" sz="2200" dirty="0" smtClean="0">
                <a:latin typeface="Arial" charset="0"/>
                <a:cs typeface="Arial" charset="0"/>
              </a:rPr>
              <a:t> adalah : </a:t>
            </a: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				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88068" name="Object 4"/>
          <p:cNvGraphicFramePr>
            <a:graphicFrameLocks noChangeAspect="1"/>
          </p:cNvGraphicFramePr>
          <p:nvPr/>
        </p:nvGraphicFramePr>
        <p:xfrm>
          <a:off x="609600" y="2362200"/>
          <a:ext cx="2103967" cy="533400"/>
        </p:xfrm>
        <a:graphic>
          <a:graphicData uri="http://schemas.openxmlformats.org/presentationml/2006/ole">
            <p:oleObj spid="_x0000_s88068" name="Equation" r:id="rId5" imgW="901440" imgH="228600" progId="Equation.DSMT4">
              <p:embed/>
            </p:oleObj>
          </a:graphicData>
        </a:graphic>
      </p:graphicFrame>
      <p:graphicFrame>
        <p:nvGraphicFramePr>
          <p:cNvPr id="88069" name="Object 5"/>
          <p:cNvGraphicFramePr>
            <a:graphicFrameLocks noChangeAspect="1"/>
          </p:cNvGraphicFramePr>
          <p:nvPr/>
        </p:nvGraphicFramePr>
        <p:xfrm>
          <a:off x="4648200" y="2209800"/>
          <a:ext cx="1447800" cy="685800"/>
        </p:xfrm>
        <a:graphic>
          <a:graphicData uri="http://schemas.openxmlformats.org/presentationml/2006/ole">
            <p:oleObj spid="_x0000_s88069" name="Equation" r:id="rId6" imgW="520560" imgH="228600" progId="Equation.DSMT4">
              <p:embed/>
            </p:oleObj>
          </a:graphicData>
        </a:graphic>
      </p:graphicFrame>
      <p:graphicFrame>
        <p:nvGraphicFramePr>
          <p:cNvPr id="88071" name="Object 7"/>
          <p:cNvGraphicFramePr>
            <a:graphicFrameLocks noChangeAspect="1"/>
          </p:cNvGraphicFramePr>
          <p:nvPr/>
        </p:nvGraphicFramePr>
        <p:xfrm>
          <a:off x="1962150" y="3048000"/>
          <a:ext cx="2171700" cy="609600"/>
        </p:xfrm>
        <a:graphic>
          <a:graphicData uri="http://schemas.openxmlformats.org/presentationml/2006/ole">
            <p:oleObj spid="_x0000_s88071" name="Equation" r:id="rId7" imgW="965160" imgH="228600" progId="Equation.DSMT4">
              <p:embed/>
            </p:oleObj>
          </a:graphicData>
        </a:graphic>
      </p:graphicFrame>
      <p:graphicFrame>
        <p:nvGraphicFramePr>
          <p:cNvPr id="88073" name="Object 9"/>
          <p:cNvGraphicFramePr>
            <a:graphicFrameLocks noChangeAspect="1"/>
          </p:cNvGraphicFramePr>
          <p:nvPr/>
        </p:nvGraphicFramePr>
        <p:xfrm>
          <a:off x="688975" y="4572000"/>
          <a:ext cx="1825625" cy="990600"/>
        </p:xfrm>
        <a:graphic>
          <a:graphicData uri="http://schemas.openxmlformats.org/presentationml/2006/ole">
            <p:oleObj spid="_x0000_s88073" name="Equation" r:id="rId8" imgW="888840" imgH="4824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5374</TotalTime>
  <Words>618</Words>
  <Application>Microsoft Office PowerPoint</Application>
  <PresentationFormat>On-screen Show (4:3)</PresentationFormat>
  <Paragraphs>386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Equation</vt:lpstr>
      <vt:lpstr>MathType 6.0 Equation</vt:lpstr>
      <vt:lpstr>PERTEMUA KE-6</vt:lpstr>
      <vt:lpstr>DEFINISI</vt:lpstr>
      <vt:lpstr>CARA MENENTUKAN NILAI EIGEN DAN VEKTOR EIGEN</vt:lpstr>
      <vt:lpstr>Contoh 1</vt:lpstr>
      <vt:lpstr>Lanjutan Contoh 1</vt:lpstr>
      <vt:lpstr>Lanjutan Contoh 1 (Menentukan Vektor Eigen)</vt:lpstr>
      <vt:lpstr>Lanjutan Contoh 1 (Menentukan Vektor Eigen)</vt:lpstr>
      <vt:lpstr>Lanjutan Contoh 1 (Menentukan Vektor Eigen)</vt:lpstr>
      <vt:lpstr>Lanjutan Contoh 1 (Menentukan Vektor Eigen)</vt:lpstr>
      <vt:lpstr>Contoh 2 (Menentukan Nilai &amp; Vektor Eigen)</vt:lpstr>
      <vt:lpstr>Contoh 2 (Menentukan Nilai &amp; Vektor Eigen)</vt:lpstr>
      <vt:lpstr>Contoh 2 (Menentukan Nilai &amp; Vektor Eigen)</vt:lpstr>
      <vt:lpstr>Contoh 2 (Menentukan Nilai &amp; Vektor Eigen)</vt:lpstr>
      <vt:lpstr>Contoh 2 (Menentukan Nilai &amp; Vektor Eigen)</vt:lpstr>
      <vt:lpstr>Contoh 2 (Menentukan Nilai &amp; Vektor Eigen)</vt:lpstr>
      <vt:lpstr>Contoh 2 (Menentukan Nilai &amp; Vektor Eigen)</vt:lpstr>
      <vt:lpstr>Contoh 2 (Menentukan Nilai &amp; Vektor Eigen)</vt:lpstr>
      <vt:lpstr>Contoh 2 (Menentukan Nilai &amp; Vektor Eigen)</vt:lpstr>
      <vt:lpstr>Latihan Soal</vt:lpstr>
      <vt:lpstr>What’s next ???????  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rimba;Septian Rahmat Adnan</dc:creator>
  <cp:lastModifiedBy>Septian</cp:lastModifiedBy>
  <cp:revision>303</cp:revision>
  <dcterms:created xsi:type="dcterms:W3CDTF">2010-08-24T06:47:44Z</dcterms:created>
  <dcterms:modified xsi:type="dcterms:W3CDTF">2018-05-04T07:28:10Z</dcterms:modified>
</cp:coreProperties>
</file>