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80" r:id="rId7"/>
    <p:sldId id="278" r:id="rId8"/>
    <p:sldId id="262" r:id="rId9"/>
    <p:sldId id="279" r:id="rId10"/>
    <p:sldId id="281" r:id="rId11"/>
    <p:sldId id="282" r:id="rId12"/>
    <p:sldId id="283" r:id="rId13"/>
    <p:sldId id="264" r:id="rId14"/>
    <p:sldId id="267" r:id="rId15"/>
    <p:sldId id="268" r:id="rId16"/>
    <p:sldId id="284" r:id="rId17"/>
    <p:sldId id="269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238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C2FA0-D12A-465B-A1CF-1CAA74707F30}" type="datetimeFigureOut">
              <a:rPr lang="en-US"/>
              <a:pPr>
                <a:defRPr/>
              </a:pPr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DD04A-0D5E-43DD-9DC9-37893C446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A00F-0C75-41B7-B475-4B0FD2F3C8C3}" type="datetimeFigureOut">
              <a:rPr lang="en-US"/>
              <a:pPr>
                <a:defRPr/>
              </a:pPr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1A579-E71B-4061-907C-EB4246447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63974-A47B-4AAC-9E58-770348F4FD81}" type="datetimeFigureOut">
              <a:rPr lang="en-US"/>
              <a:pPr>
                <a:defRPr/>
              </a:pPr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4AA9C-09BF-4456-8C4E-314DAB204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24" y="609044"/>
            <a:ext cx="7773353" cy="1144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324" y="1980882"/>
            <a:ext cx="3829467" cy="41155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209" y="1980882"/>
            <a:ext cx="3829468" cy="41155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A362FB-4AB3-4FFD-A046-D244AFAC0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FD03-1BF5-42D3-BC44-A6BEA3929130}" type="datetimeFigureOut">
              <a:rPr lang="en-US"/>
              <a:pPr>
                <a:defRPr/>
              </a:pPr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60C01-6DD4-43F9-BE09-7D1F2007D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9E161-A3DB-42F7-9DC9-3CFFC3D8246D}" type="datetimeFigureOut">
              <a:rPr lang="en-US"/>
              <a:pPr>
                <a:defRPr/>
              </a:pPr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63974-F429-48FA-9786-A110969B4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87CF1-E64E-4A8F-86B2-EA310332C458}" type="datetimeFigureOut">
              <a:rPr lang="en-US"/>
              <a:pPr>
                <a:defRPr/>
              </a:pPr>
              <a:t>10/22/2017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1143D-1D2A-4E99-8F57-35ABA24AF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1A0F4-AE15-437A-AD5B-54D45CA08FFA}" type="datetimeFigureOut">
              <a:rPr lang="en-US"/>
              <a:pPr>
                <a:defRPr/>
              </a:pPr>
              <a:t>10/22/2017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4E391-CECA-4490-B55E-60A808350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106B3-283E-4636-A04D-5BB8016B24C5}" type="datetimeFigureOut">
              <a:rPr lang="en-US"/>
              <a:pPr>
                <a:defRPr/>
              </a:pPr>
              <a:t>10/22/2017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F3F08-D0F8-4D0E-A341-B5CB4CB3F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3D04E-CC1C-4B44-ACAF-DED058A46208}" type="datetimeFigureOut">
              <a:rPr lang="en-US"/>
              <a:pPr>
                <a:defRPr/>
              </a:pPr>
              <a:t>10/22/2017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9FFA7-8EB1-4D30-8D25-464113E14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A0E39-6C31-45CF-86EC-4C0A4DE50609}" type="datetimeFigureOut">
              <a:rPr lang="en-US"/>
              <a:pPr>
                <a:defRPr/>
              </a:pPr>
              <a:t>10/22/2017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74167-16D1-4CF1-958A-385A13558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B50A9-609F-4D90-A4FA-A8EB8FA99AAA}" type="datetimeFigureOut">
              <a:rPr lang="en-US"/>
              <a:pPr>
                <a:defRPr/>
              </a:pPr>
              <a:t>10/22/2017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4630-CB68-4458-ABC1-1EDEA4AF8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3708E1-DFD4-4185-A685-109B8825DE1B}" type="datetimeFigureOut">
              <a:rPr lang="en-US"/>
              <a:pPr>
                <a:defRPr/>
              </a:pPr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FB88B5-2C09-4FED-BA9C-33B4EB5C1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slide" Target="slide1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7.emf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62000" y="28194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5400" dirty="0" err="1" smtClean="0">
                <a:solidFill>
                  <a:schemeClr val="bg1"/>
                </a:solidFill>
                <a:latin typeface="Action Man" pitchFamily="2" charset="0"/>
              </a:rPr>
              <a:t>Fisiologi</a:t>
            </a:r>
            <a:r>
              <a:rPr lang="en-US" sz="5400" dirty="0" smtClean="0">
                <a:solidFill>
                  <a:schemeClr val="bg1"/>
                </a:solidFill>
                <a:latin typeface="Action M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ction Man" pitchFamily="2" charset="0"/>
              </a:rPr>
              <a:t>Tubuh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19050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04800"/>
            <a:ext cx="19050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73543">
              <a:defRPr/>
            </a:pPr>
            <a:fld id="{5EF6E313-BE0B-4EC1-981A-3204C79B2FB6}" type="slidenum">
              <a:rPr lang="en-US">
                <a:latin typeface="+mn-lt"/>
              </a:rPr>
              <a:pPr defTabSz="873543">
                <a:defRPr/>
              </a:pPr>
              <a:t>10</a:t>
            </a:fld>
            <a:endParaRPr lang="en-US" dirty="0">
              <a:latin typeface="+mn-lt"/>
            </a:endParaRPr>
          </a:p>
        </p:txBody>
      </p:sp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9829"/>
            <a:ext cx="9144000" cy="60058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647" y="0"/>
            <a:ext cx="7773353" cy="529189"/>
          </a:xfrm>
        </p:spPr>
        <p:txBody>
          <a:bodyPr/>
          <a:lstStyle/>
          <a:p>
            <a:pPr algn="r" eaLnBrk="1" hangingPunct="1"/>
            <a:r>
              <a:rPr lang="en-US" sz="3200" b="1" dirty="0" err="1" smtClean="0">
                <a:latin typeface="Berlin Sans FB" pitchFamily="34" charset="0"/>
              </a:rPr>
              <a:t>Macam</a:t>
            </a:r>
            <a:r>
              <a:rPr lang="en-US" sz="3200" b="1" dirty="0" smtClean="0">
                <a:latin typeface="Berlin Sans FB" pitchFamily="34" charset="0"/>
              </a:rPr>
              <a:t> </a:t>
            </a:r>
            <a:r>
              <a:rPr lang="en-US" sz="3200" b="1" dirty="0" err="1" smtClean="0">
                <a:latin typeface="Berlin Sans FB" pitchFamily="34" charset="0"/>
              </a:rPr>
              <a:t>Kebutuhan</a:t>
            </a:r>
            <a:r>
              <a:rPr lang="en-US" sz="3200" b="1" dirty="0" smtClean="0">
                <a:latin typeface="Berlin Sans FB" pitchFamily="34" charset="0"/>
              </a:rPr>
              <a:t> </a:t>
            </a:r>
            <a:r>
              <a:rPr lang="en-US" sz="3200" b="1" dirty="0" err="1" smtClean="0">
                <a:latin typeface="Berlin Sans FB" pitchFamily="34" charset="0"/>
              </a:rPr>
              <a:t>Energi</a:t>
            </a:r>
            <a:endParaRPr lang="en-US" sz="3200" b="1" dirty="0" smtClean="0">
              <a:latin typeface="Berlin Sans FB" pitchFamily="34" charset="0"/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324" y="1197826"/>
            <a:ext cx="8016494" cy="5091654"/>
          </a:xfrm>
          <a:solidFill>
            <a:srgbClr val="FF9900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err="1" smtClean="0">
                <a:latin typeface="Calibri" pitchFamily="34" charset="0"/>
                <a:cs typeface="Lucida Sans Unicode" pitchFamily="34" charset="0"/>
              </a:rPr>
              <a:t>Konsumsi</a:t>
            </a:r>
            <a:r>
              <a:rPr lang="en-US" sz="2800" dirty="0" smtClean="0">
                <a:latin typeface="Calibri" pitchFamily="34" charset="0"/>
                <a:cs typeface="Lucida Sans Unicode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Lucida Sans Unicode" pitchFamily="34" charset="0"/>
              </a:rPr>
              <a:t>energi</a:t>
            </a:r>
            <a:r>
              <a:rPr lang="en-US" sz="2800" dirty="0" smtClean="0">
                <a:latin typeface="Calibri" pitchFamily="34" charset="0"/>
                <a:cs typeface="Lucida Sans Unicode" pitchFamily="34" charset="0"/>
              </a:rPr>
              <a:t> total </a:t>
            </a:r>
            <a:r>
              <a:rPr lang="en-US" sz="2800" dirty="0" err="1" smtClean="0">
                <a:latin typeface="Calibri" pitchFamily="34" charset="0"/>
                <a:cs typeface="Lucida Sans Unicode" pitchFamily="34" charset="0"/>
              </a:rPr>
              <a:t>terdiri</a:t>
            </a:r>
            <a:r>
              <a:rPr lang="en-US" sz="2800" dirty="0" smtClean="0">
                <a:latin typeface="Calibri" pitchFamily="34" charset="0"/>
                <a:cs typeface="Lucida Sans Unicode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Lucida Sans Unicode" pitchFamily="34" charset="0"/>
              </a:rPr>
              <a:t>atas</a:t>
            </a:r>
            <a:r>
              <a:rPr lang="en-US" sz="2800" dirty="0" smtClean="0">
                <a:latin typeface="Calibri" pitchFamily="34" charset="0"/>
                <a:cs typeface="Lucida Sans Unicode" pitchFamily="34" charset="0"/>
              </a:rPr>
              <a:t> 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err="1" smtClean="0">
                <a:latin typeface="Calibri" pitchFamily="34" charset="0"/>
                <a:cs typeface="Lucida Sans Unicode" pitchFamily="34" charset="0"/>
              </a:rPr>
              <a:t>Metabolisme</a:t>
            </a:r>
            <a:r>
              <a:rPr lang="en-US" sz="2400" dirty="0" smtClean="0">
                <a:latin typeface="Calibri" pitchFamily="34" charset="0"/>
                <a:cs typeface="Lucida Sans Unicode" pitchFamily="34" charset="0"/>
              </a:rPr>
              <a:t> basal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err="1" smtClean="0">
                <a:latin typeface="Calibri" pitchFamily="34" charset="0"/>
                <a:cs typeface="Lucida Sans Unicode" pitchFamily="34" charset="0"/>
              </a:rPr>
              <a:t>Kalori</a:t>
            </a:r>
            <a:r>
              <a:rPr lang="en-US" sz="2400" dirty="0" smtClean="0">
                <a:latin typeface="Calibri" pitchFamily="34" charset="0"/>
                <a:cs typeface="Lucida Sans Unicode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Lucida Sans Unicode" pitchFamily="34" charset="0"/>
              </a:rPr>
              <a:t>untuk</a:t>
            </a:r>
            <a:r>
              <a:rPr lang="en-US" sz="2400" dirty="0" smtClean="0">
                <a:latin typeface="Calibri" pitchFamily="34" charset="0"/>
                <a:cs typeface="Lucida Sans Unicode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Lucida Sans Unicode" pitchFamily="34" charset="0"/>
              </a:rPr>
              <a:t>bersantai</a:t>
            </a:r>
            <a:endParaRPr lang="en-US" sz="2400" dirty="0" smtClean="0">
              <a:latin typeface="Calibri" pitchFamily="34" charset="0"/>
              <a:cs typeface="Lucida Sans Unicode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err="1" smtClean="0">
                <a:latin typeface="Calibri" pitchFamily="34" charset="0"/>
                <a:cs typeface="Lucida Sans Unicode" pitchFamily="34" charset="0"/>
              </a:rPr>
              <a:t>Kalori</a:t>
            </a:r>
            <a:r>
              <a:rPr lang="en-US" sz="2400" dirty="0" smtClean="0">
                <a:latin typeface="Calibri" pitchFamily="34" charset="0"/>
                <a:cs typeface="Lucida Sans Unicode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Lucida Sans Unicode" pitchFamily="34" charset="0"/>
              </a:rPr>
              <a:t>untuk</a:t>
            </a:r>
            <a:r>
              <a:rPr lang="en-US" sz="2400" dirty="0" smtClean="0">
                <a:latin typeface="Calibri" pitchFamily="34" charset="0"/>
                <a:cs typeface="Lucida Sans Unicode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Lucida Sans Unicode" pitchFamily="34" charset="0"/>
              </a:rPr>
              <a:t>bekerja</a:t>
            </a:r>
            <a:r>
              <a:rPr lang="en-US" sz="2600" dirty="0" smtClean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err="1" smtClean="0">
                <a:latin typeface="Calibri" pitchFamily="34" charset="0"/>
              </a:rPr>
              <a:t>Kebutuhan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energi</a:t>
            </a:r>
            <a:r>
              <a:rPr lang="en-US" dirty="0" smtClean="0">
                <a:latin typeface="Calibri" pitchFamily="34" charset="0"/>
              </a:rPr>
              <a:t> 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600" dirty="0" err="1" smtClean="0">
                <a:latin typeface="Calibri" pitchFamily="34" charset="0"/>
              </a:rPr>
              <a:t>Metabolisme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dasar</a:t>
            </a:r>
            <a:r>
              <a:rPr lang="en-US" sz="2600" dirty="0" smtClean="0">
                <a:latin typeface="Calibri" pitchFamily="34" charset="0"/>
              </a:rPr>
              <a:t> (</a:t>
            </a:r>
            <a:r>
              <a:rPr lang="en-US" sz="2600" dirty="0" err="1" smtClean="0">
                <a:latin typeface="Calibri" pitchFamily="34" charset="0"/>
              </a:rPr>
              <a:t>tubuh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sedang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istirahat</a:t>
            </a:r>
            <a:r>
              <a:rPr lang="en-US" sz="2600" dirty="0" smtClean="0">
                <a:latin typeface="Calibri" pitchFamily="34" charset="0"/>
              </a:rPr>
              <a:t>)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200" dirty="0" smtClean="0">
                <a:latin typeface="Calibri" pitchFamily="34" charset="0"/>
              </a:rPr>
              <a:t>25 </a:t>
            </a:r>
            <a:r>
              <a:rPr lang="en-US" sz="2200" dirty="0" err="1" smtClean="0">
                <a:latin typeface="Calibri" pitchFamily="34" charset="0"/>
              </a:rPr>
              <a:t>kalori</a:t>
            </a:r>
            <a:r>
              <a:rPr lang="en-US" sz="2200" dirty="0" smtClean="0">
                <a:latin typeface="Calibri" pitchFamily="34" charset="0"/>
              </a:rPr>
              <a:t>/kg </a:t>
            </a:r>
            <a:r>
              <a:rPr lang="en-US" sz="2200" dirty="0" err="1" smtClean="0">
                <a:latin typeface="Calibri" pitchFamily="34" charset="0"/>
              </a:rPr>
              <a:t>berat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badan</a:t>
            </a:r>
            <a:r>
              <a:rPr lang="en-US" sz="2200" dirty="0" smtClean="0">
                <a:latin typeface="Calibri" pitchFamily="34" charset="0"/>
              </a:rPr>
              <a:t> (</a:t>
            </a:r>
            <a:r>
              <a:rPr lang="en-US" sz="2200" dirty="0" err="1" smtClean="0">
                <a:latin typeface="Calibri" pitchFamily="34" charset="0"/>
              </a:rPr>
              <a:t>wanita</a:t>
            </a:r>
            <a:r>
              <a:rPr lang="en-US" sz="2200" dirty="0" smtClean="0">
                <a:latin typeface="Calibri" pitchFamily="34" charset="0"/>
              </a:rPr>
              <a:t>)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200" dirty="0" smtClean="0">
                <a:latin typeface="Calibri" pitchFamily="34" charset="0"/>
              </a:rPr>
              <a:t>30 </a:t>
            </a:r>
            <a:r>
              <a:rPr lang="en-US" sz="2200" dirty="0" err="1" smtClean="0">
                <a:latin typeface="Calibri" pitchFamily="34" charset="0"/>
              </a:rPr>
              <a:t>kalori</a:t>
            </a:r>
            <a:r>
              <a:rPr lang="en-US" sz="2200" dirty="0" smtClean="0">
                <a:latin typeface="Calibri" pitchFamily="34" charset="0"/>
              </a:rPr>
              <a:t>/kg </a:t>
            </a:r>
            <a:r>
              <a:rPr lang="en-US" sz="2200" dirty="0" err="1" smtClean="0">
                <a:latin typeface="Calibri" pitchFamily="34" charset="0"/>
              </a:rPr>
              <a:t>berat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badan</a:t>
            </a:r>
            <a:r>
              <a:rPr lang="en-US" sz="2200" dirty="0" smtClean="0">
                <a:latin typeface="Calibri" pitchFamily="34" charset="0"/>
              </a:rPr>
              <a:t> (</a:t>
            </a:r>
            <a:r>
              <a:rPr lang="en-US" sz="2200" dirty="0" err="1" smtClean="0">
                <a:latin typeface="Calibri" pitchFamily="34" charset="0"/>
              </a:rPr>
              <a:t>pria</a:t>
            </a:r>
            <a:r>
              <a:rPr lang="en-US" sz="2200" dirty="0" smtClean="0">
                <a:latin typeface="Calibri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600" dirty="0" err="1" smtClean="0">
                <a:latin typeface="Calibri" pitchFamily="34" charset="0"/>
              </a:rPr>
              <a:t>Aktivitas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ringan</a:t>
            </a:r>
            <a:r>
              <a:rPr lang="en-US" sz="2600" dirty="0" smtClean="0">
                <a:latin typeface="Calibri" pitchFamily="34" charset="0"/>
              </a:rPr>
              <a:t> = (1+0.5) </a:t>
            </a:r>
            <a:r>
              <a:rPr lang="en-US" sz="2600" dirty="0" err="1" smtClean="0">
                <a:latin typeface="Calibri" pitchFamily="34" charset="0"/>
              </a:rPr>
              <a:t>metabolisme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dasar</a:t>
            </a:r>
            <a:r>
              <a:rPr lang="en-US" sz="2600" dirty="0" smtClean="0">
                <a:latin typeface="Calibri" pitchFamily="34" charset="0"/>
              </a:rPr>
              <a:t>/kg </a:t>
            </a:r>
            <a:r>
              <a:rPr lang="en-US" sz="2600" dirty="0" err="1" smtClean="0">
                <a:latin typeface="Calibri" pitchFamily="34" charset="0"/>
              </a:rPr>
              <a:t>berat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badan</a:t>
            </a:r>
            <a:endParaRPr lang="en-US" sz="2600" dirty="0" smtClean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600" dirty="0" err="1" smtClean="0">
                <a:latin typeface="Calibri" pitchFamily="34" charset="0"/>
              </a:rPr>
              <a:t>Aktivitas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berat</a:t>
            </a:r>
            <a:r>
              <a:rPr lang="en-US" sz="2600" dirty="0" smtClean="0">
                <a:latin typeface="Calibri" pitchFamily="34" charset="0"/>
              </a:rPr>
              <a:t> = (1+1) </a:t>
            </a:r>
            <a:r>
              <a:rPr lang="en-US" sz="2600" dirty="0" err="1" smtClean="0">
                <a:latin typeface="Calibri" pitchFamily="34" charset="0"/>
              </a:rPr>
              <a:t>metabolisme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dasar</a:t>
            </a:r>
            <a:r>
              <a:rPr lang="en-US" sz="2600" dirty="0" smtClean="0">
                <a:latin typeface="Calibri" pitchFamily="34" charset="0"/>
              </a:rPr>
              <a:t>/kg </a:t>
            </a:r>
            <a:r>
              <a:rPr lang="en-US" sz="2600" dirty="0" err="1" smtClean="0">
                <a:latin typeface="Calibri" pitchFamily="34" charset="0"/>
              </a:rPr>
              <a:t>berat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badan</a:t>
            </a:r>
            <a:endParaRPr lang="en-US" sz="2400" dirty="0" smtClean="0">
              <a:latin typeface="Calibri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500" dirty="0" smtClean="0">
              <a:latin typeface="Calibri" pitchFamily="34" charset="0"/>
              <a:cs typeface="Lucida Sans Unicode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100" dirty="0" smtClean="0">
              <a:latin typeface="Calibri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5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6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6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46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  <p:bldP spid="14643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73543">
              <a:defRPr/>
            </a:pPr>
            <a:fld id="{21E77AC8-E17E-4E31-AD82-71643A6E757C}" type="slidenum">
              <a:rPr lang="en-US">
                <a:latin typeface="+mn-lt"/>
              </a:rPr>
              <a:pPr defTabSz="873543">
                <a:defRPr/>
              </a:pPr>
              <a:t>11</a:t>
            </a:fld>
            <a:endParaRPr lang="en-US" dirty="0">
              <a:latin typeface="+mn-lt"/>
            </a:endParaRPr>
          </a:p>
        </p:txBody>
      </p:sp>
      <p:graphicFrame>
        <p:nvGraphicFramePr>
          <p:cNvPr id="191724" name="Group 236"/>
          <p:cNvGraphicFramePr>
            <a:graphicFrameLocks noGrp="1"/>
          </p:cNvGraphicFramePr>
          <p:nvPr/>
        </p:nvGraphicFramePr>
        <p:xfrm>
          <a:off x="224071" y="282473"/>
          <a:ext cx="8753069" cy="5404145"/>
        </p:xfrm>
        <a:graphic>
          <a:graphicData uri="http://schemas.openxmlformats.org/drawingml/2006/table">
            <a:tbl>
              <a:tblPr/>
              <a:tblGrid>
                <a:gridCol w="1507712"/>
                <a:gridCol w="1368263"/>
                <a:gridCol w="1631665"/>
                <a:gridCol w="1507712"/>
                <a:gridCol w="1368263"/>
                <a:gridCol w="1369454"/>
              </a:tblGrid>
              <a:tr h="714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ENERGI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Kkal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menit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7.5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4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Denyut Nadi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(per menit)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OKSIGEN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(liter/menit)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hlinkClick r:id="rId2" action="ppaction://hlinksldjump"/>
                        </a:rPr>
                        <a:t>0.2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marR="0" lvl="0" indent="0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Metabolis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 basal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Kerja ringan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Jalan (6.5kph)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Kerja berat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Naik Pohon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980907">
                <a:tc>
                  <a:txBody>
                    <a:bodyPr/>
                    <a:lstStyle/>
                    <a:p>
                      <a:pPr marL="0" marR="0" lvl="0" indent="0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Istirahat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Duduk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Angkat roda 100 kg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Membuat tungku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marL="0" marR="0" lvl="0" indent="0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Tidur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Mengendarai Mobil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Bekerja ditambang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Jalan di Bulan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73543">
              <a:defRPr/>
            </a:pPr>
            <a:fld id="{893FB1E5-C940-40DD-A8E7-2D6DF6A7A599}" type="slidenum">
              <a:rPr lang="en-US">
                <a:latin typeface="+mn-lt"/>
              </a:rPr>
              <a:pPr defTabSz="873543">
                <a:defRPr/>
              </a:pPr>
              <a:t>12</a:t>
            </a:fld>
            <a:endParaRPr lang="en-US" dirty="0">
              <a:latin typeface="+mn-lt"/>
            </a:endParaRPr>
          </a:p>
        </p:txBody>
      </p:sp>
      <p:graphicFrame>
        <p:nvGraphicFramePr>
          <p:cNvPr id="192766" name="Group 254"/>
          <p:cNvGraphicFramePr>
            <a:graphicFrameLocks noGrp="1"/>
          </p:cNvGraphicFramePr>
          <p:nvPr/>
        </p:nvGraphicFramePr>
        <p:xfrm>
          <a:off x="281281" y="568521"/>
          <a:ext cx="8524230" cy="5434916"/>
        </p:xfrm>
        <a:graphic>
          <a:graphicData uri="http://schemas.openxmlformats.org/drawingml/2006/table">
            <a:tbl>
              <a:tblPr/>
              <a:tblGrid>
                <a:gridCol w="1821172"/>
                <a:gridCol w="1541084"/>
                <a:gridCol w="1673381"/>
                <a:gridCol w="1818788"/>
                <a:gridCol w="1669805"/>
              </a:tblGrid>
              <a:tr h="96183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Tingkat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Pekerjaan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Energy Expenditure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Detak Jantung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Konsumsi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Oksigen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961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Kkal / menit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Kkal / 8jam</a:t>
                      </a:r>
                      <a:endParaRPr kumimoji="0" lang="en-US" sz="21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Detak / menit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Liter / menit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585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Undully Heavy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&gt;12.5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&gt;6000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&gt;175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&gt;2.5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Very Heavy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10.0 – 12.5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4800 – 6000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150 – 175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2.0 – 2.5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Heavy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7.5 – 10.0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3600 – 4800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125 – 150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1.5 –2.0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Moderate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5.0 – 7.5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2400 – 3600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 – 125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 – 1.5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Light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2.5 – 5.0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1200 – 2400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 – 100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0.5 – 1.0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Very Light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&lt; 2.5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&lt; 1200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&lt; 60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&lt; 0.5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3732" marR="73732" marT="36866" marB="3686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49A66-9D7B-4462-B22C-3D124C3EEAF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4513" y="3771900"/>
            <a:ext cx="2632075" cy="2632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73688" y="635000"/>
            <a:ext cx="3375025" cy="2690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3888" y="168275"/>
            <a:ext cx="2822575" cy="2917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54075" y="225425"/>
            <a:ext cx="8289925" cy="528638"/>
          </a:xfrm>
          <a:solidFill>
            <a:srgbClr val="FF0000">
              <a:alpha val="47058"/>
            </a:srgbClr>
          </a:solidFill>
        </p:spPr>
        <p:txBody>
          <a:bodyPr/>
          <a:lstStyle/>
          <a:p>
            <a:pPr algn="r" eaLnBrk="1" hangingPunct="1"/>
            <a:r>
              <a:rPr lang="en-US" sz="2700" b="1" smtClean="0">
                <a:latin typeface="Berlin Sans FB" pitchFamily="34" charset="0"/>
              </a:rPr>
              <a:t>Pengukuran </a:t>
            </a:r>
            <a:r>
              <a:rPr lang="en-US" sz="2700" b="1" i="1" smtClean="0">
                <a:latin typeface="Berlin Sans FB" pitchFamily="34" charset="0"/>
              </a:rPr>
              <a:t>‘Physiological Cost of Work’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3888" y="968375"/>
            <a:ext cx="8016875" cy="5710238"/>
          </a:xfrm>
          <a:solidFill>
            <a:srgbClr val="FF99CC">
              <a:alpha val="59999"/>
            </a:srgbClr>
          </a:solidFill>
        </p:spPr>
        <p:txBody>
          <a:bodyPr/>
          <a:lstStyle/>
          <a:p>
            <a:pPr eaLnBrk="1" hangingPunct="1">
              <a:buFont typeface="Wingdings" pitchFamily="2" charset="2"/>
              <a:buChar char="F"/>
            </a:pPr>
            <a:r>
              <a:rPr lang="en-US" sz="2700" smtClean="0"/>
              <a:t>Secara Langsung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smtClean="0"/>
              <a:t>	melalui pengukuran konsumsi oksigen</a:t>
            </a:r>
          </a:p>
          <a:p>
            <a:pPr lvl="1" eaLnBrk="1" hangingPunct="1">
              <a:buFont typeface="Wingdings" pitchFamily="2" charset="2"/>
              <a:buChar char="F"/>
            </a:pPr>
            <a:r>
              <a:rPr lang="en-US" sz="2300" smtClean="0"/>
              <a:t>Douglas bag</a:t>
            </a:r>
          </a:p>
          <a:p>
            <a:pPr lvl="1" eaLnBrk="1" hangingPunct="1">
              <a:buFont typeface="Wingdings" pitchFamily="2" charset="2"/>
              <a:buChar char="F"/>
            </a:pPr>
            <a:r>
              <a:rPr lang="en-US" sz="2300" smtClean="0"/>
              <a:t>oxylog</a:t>
            </a:r>
          </a:p>
          <a:p>
            <a:pPr eaLnBrk="1" hangingPunct="1">
              <a:buFont typeface="Wingdings" pitchFamily="2" charset="2"/>
              <a:buChar char="F"/>
            </a:pPr>
            <a:r>
              <a:rPr lang="en-US" sz="2700" smtClean="0"/>
              <a:t>Tidak Langsung</a:t>
            </a:r>
          </a:p>
          <a:p>
            <a:pPr lvl="1" eaLnBrk="1" hangingPunct="1">
              <a:buFont typeface="Wingdings" pitchFamily="2" charset="2"/>
              <a:buChar char="F"/>
            </a:pPr>
            <a:r>
              <a:rPr lang="en-US" sz="2100" smtClean="0">
                <a:cs typeface="Lucida Sans Unicode" pitchFamily="34" charset="0"/>
              </a:rPr>
              <a:t>Pengukuran denyut nadi yang akan dikonversikan ke bentuk energi</a:t>
            </a:r>
            <a:r>
              <a:rPr lang="en-US" sz="2000" smtClean="0">
                <a:cs typeface="Lucida Sans Unicode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2700" smtClean="0"/>
              <a:t>		Y = 1.80411 – 0.0229038 (X) + 4.71733(X</a:t>
            </a:r>
            <a:r>
              <a:rPr lang="fi-FI" sz="2700" baseline="30000" smtClean="0"/>
              <a:t>2</a:t>
            </a:r>
            <a:r>
              <a:rPr lang="fi-FI" sz="2700" smtClean="0"/>
              <a:t>)(10</a:t>
            </a:r>
            <a:r>
              <a:rPr lang="fi-FI" sz="2700" baseline="30000" smtClean="0"/>
              <a:t>-4</a:t>
            </a:r>
            <a:r>
              <a:rPr lang="fi-FI" sz="2700" smtClean="0"/>
              <a:t>)</a:t>
            </a:r>
          </a:p>
          <a:p>
            <a:pPr lvl="1" eaLnBrk="1" hangingPunct="1">
              <a:buFontTx/>
              <a:buNone/>
            </a:pPr>
            <a:r>
              <a:rPr lang="fi-FI" sz="2300" smtClean="0"/>
              <a:t>		</a:t>
            </a:r>
            <a:r>
              <a:rPr lang="fi-FI" sz="2100" smtClean="0"/>
              <a:t>Y = energi yang dikeluarkan (kkal/menit)</a:t>
            </a:r>
          </a:p>
          <a:p>
            <a:pPr eaLnBrk="1" hangingPunct="1">
              <a:buFontTx/>
              <a:buNone/>
            </a:pPr>
            <a:r>
              <a:rPr lang="fi-FI" sz="2100" smtClean="0"/>
              <a:t>		X = kecepatan denyut nadi (denyut/menit)</a:t>
            </a:r>
          </a:p>
          <a:p>
            <a:pPr lvl="1" eaLnBrk="1" hangingPunct="1">
              <a:buFont typeface="Wingdings" pitchFamily="2" charset="2"/>
              <a:buChar char="F"/>
            </a:pPr>
            <a:r>
              <a:rPr lang="en-US" sz="2100" smtClean="0">
                <a:cs typeface="Lucida Sans Unicode" pitchFamily="34" charset="0"/>
              </a:rPr>
              <a:t>Denyut nadi maksimum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100" smtClean="0">
                <a:cs typeface="Lucida Sans Unicode" pitchFamily="34" charset="0"/>
              </a:rPr>
              <a:t>	Maks denyut nadi = 200-0.65 x usia (dalam tahun)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z="2100" smtClean="0">
              <a:latin typeface="Lucida Sans Unicode" pitchFamily="34" charset="0"/>
              <a:cs typeface="Lucida Sans Unicode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500" smtClean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66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nimBg="1"/>
      <p:bldP spid="15667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AA6BD-3EAD-4AEE-9683-EF35B23E1EBE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25525"/>
            <a:ext cx="8977313" cy="5832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3988" cy="1143000"/>
          </a:xfrm>
        </p:spPr>
        <p:txBody>
          <a:bodyPr/>
          <a:lstStyle/>
          <a:p>
            <a:pPr algn="l" eaLnBrk="1" hangingPunct="1"/>
            <a:r>
              <a:rPr lang="en-US" sz="3800" smtClean="0">
                <a:latin typeface="Berlin Sans FB" pitchFamily="34" charset="0"/>
              </a:rPr>
              <a:t>Standar untuk Energi Kerja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8563"/>
            <a:ext cx="7772400" cy="4897437"/>
          </a:xfrm>
          <a:solidFill>
            <a:srgbClr val="00FF00">
              <a:alpha val="45882"/>
            </a:srgbClr>
          </a:solidFill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Maksimum energi yang dikonsumsi untuk melaksanakan kerja fisik berat secara terus menerus = 5,2 Kkal/menit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Dapat pula dikonversikan dalam bentuk:</a:t>
            </a:r>
          </a:p>
          <a:p>
            <a:pPr lvl="1" eaLnBrk="1" hangingPunct="1"/>
            <a:r>
              <a:rPr lang="en-US" smtClean="0"/>
              <a:t>Konsumsi oksigen = 1,08 liter Oksigen/menit</a:t>
            </a:r>
          </a:p>
          <a:p>
            <a:pPr lvl="1" eaLnBrk="1" hangingPunct="1"/>
            <a:r>
              <a:rPr lang="en-US" smtClean="0"/>
              <a:t>Tenaga/Daya = 21,84 KJ/menit = 364 watt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94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/>
      <p:bldP spid="18944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AD4C1-4142-4982-804E-354A59D557F4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3188"/>
            <a:ext cx="9144000" cy="6651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54075" y="225425"/>
            <a:ext cx="8289925" cy="528638"/>
          </a:xfrm>
          <a:solidFill>
            <a:srgbClr val="FFFF00">
              <a:alpha val="65097"/>
            </a:srgbClr>
          </a:solidFill>
        </p:spPr>
        <p:txBody>
          <a:bodyPr/>
          <a:lstStyle/>
          <a:p>
            <a:pPr algn="r" eaLnBrk="1" hangingPunct="1"/>
            <a:r>
              <a:rPr lang="en-US" sz="2700" b="1" smtClean="0">
                <a:latin typeface="Berlin Sans FB" pitchFamily="34" charset="0"/>
              </a:rPr>
              <a:t>Pengukuran Periode Istirahat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3888" y="968375"/>
            <a:ext cx="8016875" cy="5710238"/>
          </a:xfrm>
          <a:solidFill>
            <a:srgbClr val="FFFF00">
              <a:alpha val="61176"/>
            </a:srgbClr>
          </a:solidFill>
        </p:spPr>
        <p:txBody>
          <a:bodyPr/>
          <a:lstStyle/>
          <a:p>
            <a:pPr eaLnBrk="1" hangingPunct="1">
              <a:buFont typeface="Wingdings" pitchFamily="2" charset="2"/>
              <a:buChar char="F"/>
            </a:pPr>
            <a:r>
              <a:rPr lang="en-US" sz="2700" dirty="0" err="1" smtClean="0"/>
              <a:t>Murrel</a:t>
            </a:r>
            <a:r>
              <a:rPr lang="en-US" sz="2700" dirty="0" smtClean="0"/>
              <a:t> (1965), </a:t>
            </a:r>
            <a:r>
              <a:rPr lang="en-US" sz="2700" dirty="0" err="1" smtClean="0"/>
              <a:t>tubuh</a:t>
            </a:r>
            <a:r>
              <a:rPr lang="en-US" sz="2700" dirty="0" smtClean="0"/>
              <a:t> </a:t>
            </a:r>
            <a:r>
              <a:rPr lang="en-US" sz="2700" dirty="0" err="1" smtClean="0"/>
              <a:t>masih</a:t>
            </a:r>
            <a:r>
              <a:rPr lang="en-US" sz="2700" dirty="0" smtClean="0"/>
              <a:t> </a:t>
            </a:r>
            <a:r>
              <a:rPr lang="en-US" sz="2700" dirty="0" err="1" smtClean="0"/>
              <a:t>punya</a:t>
            </a:r>
            <a:r>
              <a:rPr lang="en-US" sz="2700" dirty="0" smtClean="0"/>
              <a:t> </a:t>
            </a:r>
            <a:r>
              <a:rPr lang="en-US" sz="2700" dirty="0" err="1" smtClean="0"/>
              <a:t>cadangan</a:t>
            </a:r>
            <a:r>
              <a:rPr lang="en-US" sz="2700" dirty="0" smtClean="0"/>
              <a:t> 25kcal </a:t>
            </a:r>
            <a:r>
              <a:rPr lang="en-US" sz="2700" dirty="0" err="1" smtClean="0"/>
              <a:t>sebelum</a:t>
            </a:r>
            <a:r>
              <a:rPr lang="en-US" sz="2700" dirty="0" smtClean="0"/>
              <a:t> </a:t>
            </a:r>
            <a:r>
              <a:rPr lang="en-US" sz="2700" dirty="0" err="1" smtClean="0"/>
              <a:t>muncul</a:t>
            </a:r>
            <a:r>
              <a:rPr lang="en-US" sz="2700" dirty="0" smtClean="0"/>
              <a:t> </a:t>
            </a:r>
            <a:r>
              <a:rPr lang="en-US" sz="2700" dirty="0" err="1" smtClean="0"/>
              <a:t>asam</a:t>
            </a:r>
            <a:r>
              <a:rPr lang="en-US" sz="2700" dirty="0" smtClean="0"/>
              <a:t> </a:t>
            </a:r>
            <a:r>
              <a:rPr lang="en-US" sz="2700" dirty="0" err="1" smtClean="0"/>
              <a:t>laktat</a:t>
            </a:r>
            <a:endParaRPr lang="en-US" sz="2700" dirty="0" smtClean="0"/>
          </a:p>
          <a:p>
            <a:pPr eaLnBrk="1" hangingPunct="1">
              <a:buFont typeface="Wingdings" pitchFamily="2" charset="2"/>
              <a:buChar char="F"/>
            </a:pPr>
            <a:r>
              <a:rPr lang="en-US" sz="2700" dirty="0" err="1" smtClean="0"/>
              <a:t>Jika</a:t>
            </a:r>
            <a:r>
              <a:rPr lang="en-US" sz="2700" dirty="0" smtClean="0"/>
              <a:t> </a:t>
            </a:r>
            <a:r>
              <a:rPr lang="en-US" sz="2700" dirty="0" err="1" smtClean="0"/>
              <a:t>bekerja</a:t>
            </a:r>
            <a:r>
              <a:rPr lang="en-US" sz="2700" dirty="0" smtClean="0"/>
              <a:t> &gt;5,2 kcal/</a:t>
            </a:r>
            <a:r>
              <a:rPr lang="en-US" sz="2700" dirty="0" err="1" smtClean="0"/>
              <a:t>menit</a:t>
            </a:r>
            <a:r>
              <a:rPr lang="en-US" sz="2700" dirty="0" smtClean="0"/>
              <a:t> </a:t>
            </a:r>
            <a:r>
              <a:rPr lang="en-US" sz="2700" dirty="0" err="1" smtClean="0"/>
              <a:t>cadangan</a:t>
            </a:r>
            <a:r>
              <a:rPr lang="en-US" sz="2700" dirty="0" smtClean="0"/>
              <a:t> </a:t>
            </a:r>
            <a:r>
              <a:rPr lang="en-US" sz="2700" dirty="0" err="1" smtClean="0"/>
              <a:t>energi</a:t>
            </a:r>
            <a:r>
              <a:rPr lang="en-US" sz="2700" dirty="0" smtClean="0"/>
              <a:t> </a:t>
            </a:r>
            <a:r>
              <a:rPr lang="en-US" sz="2700" dirty="0" err="1" smtClean="0"/>
              <a:t>akan</a:t>
            </a:r>
            <a:r>
              <a:rPr lang="en-US" sz="2700" dirty="0" smtClean="0"/>
              <a:t> </a:t>
            </a:r>
            <a:r>
              <a:rPr lang="en-US" sz="2700" dirty="0" err="1" smtClean="0"/>
              <a:t>hilang</a:t>
            </a:r>
            <a:endParaRPr lang="en-US" sz="2700" dirty="0" smtClean="0"/>
          </a:p>
          <a:p>
            <a:pPr eaLnBrk="1" hangingPunct="1">
              <a:buFont typeface="Wingdings" pitchFamily="2" charset="2"/>
              <a:buChar char="F"/>
            </a:pPr>
            <a:r>
              <a:rPr lang="en-US" sz="2700" dirty="0" smtClean="0"/>
              <a:t>1 L </a:t>
            </a:r>
            <a:r>
              <a:rPr lang="en-US" sz="2700" dirty="0" err="1" smtClean="0"/>
              <a:t>oksigen</a:t>
            </a:r>
            <a:r>
              <a:rPr lang="en-US" sz="2700" dirty="0" smtClean="0"/>
              <a:t> </a:t>
            </a:r>
            <a:r>
              <a:rPr lang="en-US" sz="2700" dirty="0" err="1" smtClean="0"/>
              <a:t>setara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4,8 kcal</a:t>
            </a:r>
          </a:p>
          <a:p>
            <a:pPr eaLnBrk="1" hangingPunct="1">
              <a:buFont typeface="Wingdings" pitchFamily="2" charset="2"/>
              <a:buChar char="F"/>
            </a:pPr>
            <a:r>
              <a:rPr lang="en-US" sz="2700" dirty="0" err="1" smtClean="0"/>
              <a:t>Berdasarkan</a:t>
            </a:r>
            <a:r>
              <a:rPr lang="en-US" sz="2700" dirty="0" smtClean="0"/>
              <a:t> </a:t>
            </a:r>
            <a:r>
              <a:rPr lang="en-US" sz="2700" dirty="0" err="1" smtClean="0"/>
              <a:t>kapasitas</a:t>
            </a:r>
            <a:r>
              <a:rPr lang="en-US" sz="2700" dirty="0" smtClean="0"/>
              <a:t> </a:t>
            </a:r>
            <a:r>
              <a:rPr lang="en-US" sz="2700" dirty="0" err="1" smtClean="0"/>
              <a:t>oksigen</a:t>
            </a:r>
            <a:r>
              <a:rPr lang="en-US" sz="2700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b="1" i="1" dirty="0" smtClean="0"/>
              <a:t>	</a:t>
            </a:r>
            <a:r>
              <a:rPr lang="en-US" sz="2700" b="1" dirty="0" smtClean="0"/>
              <a:t>R</a:t>
            </a:r>
            <a:r>
              <a:rPr lang="en-US" sz="2700" b="1" i="1" dirty="0" smtClean="0"/>
              <a:t>= </a:t>
            </a:r>
            <a:r>
              <a:rPr lang="en-US" sz="2700" b="1" dirty="0" smtClean="0"/>
              <a:t>T(b-s)/(b-0.3)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b="1" i="1" dirty="0" smtClean="0"/>
              <a:t>	</a:t>
            </a:r>
            <a:r>
              <a:rPr lang="en-US" sz="2700" b="1" dirty="0" smtClean="0"/>
              <a:t>R</a:t>
            </a:r>
            <a:r>
              <a:rPr lang="en-US" sz="2700" b="1" i="1" dirty="0" smtClean="0"/>
              <a:t>= </a:t>
            </a:r>
            <a:r>
              <a:rPr lang="en-US" sz="2700" b="1" dirty="0" err="1" smtClean="0"/>
              <a:t>istirahat</a:t>
            </a:r>
            <a:r>
              <a:rPr lang="en-US" sz="2700" b="1" dirty="0" smtClean="0"/>
              <a:t> yang </a:t>
            </a:r>
            <a:r>
              <a:rPr lang="en-US" sz="2700" b="1" dirty="0" err="1" smtClean="0"/>
              <a:t>dibutuhkan</a:t>
            </a:r>
            <a:r>
              <a:rPr lang="en-US" sz="2700" b="1" dirty="0" smtClean="0"/>
              <a:t> (</a:t>
            </a:r>
            <a:r>
              <a:rPr lang="en-US" sz="2700" b="1" dirty="0" err="1" smtClean="0"/>
              <a:t>menit</a:t>
            </a:r>
            <a:r>
              <a:rPr lang="en-US" sz="2700" b="1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700" b="1" i="1" dirty="0" smtClean="0"/>
              <a:t>	</a:t>
            </a:r>
            <a:r>
              <a:rPr lang="en-US" sz="2400" b="1" dirty="0" smtClean="0"/>
              <a:t>T= </a:t>
            </a:r>
            <a:r>
              <a:rPr lang="en-US" sz="2400" b="1" dirty="0" err="1" smtClean="0"/>
              <a:t>panjang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periode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menit</a:t>
            </a:r>
            <a:r>
              <a:rPr lang="en-US" sz="2400" b="1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	b= </a:t>
            </a:r>
            <a:r>
              <a:rPr lang="en-US" sz="2400" b="1" dirty="0" err="1" smtClean="0"/>
              <a:t>kapasitas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oksigen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</a:t>
            </a:r>
            <a:r>
              <a:rPr lang="en-US" sz="2400" b="1" dirty="0" smtClean="0"/>
              <a:t>(L/min)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	s= </a:t>
            </a:r>
            <a:r>
              <a:rPr lang="en-US" sz="2400" b="1" dirty="0" err="1" smtClean="0"/>
              <a:t>kapasitas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oksigen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istirahat</a:t>
            </a:r>
            <a:r>
              <a:rPr lang="en-US" sz="2400" b="1" dirty="0" smtClean="0"/>
              <a:t> (L/min)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100" dirty="0" smtClean="0">
              <a:cs typeface="Lucida Sans Unicode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7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animBg="1"/>
      <p:bldP spid="157699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Case Study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67200" y="1371600"/>
            <a:ext cx="4040188" cy="395128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R</a:t>
            </a:r>
            <a:r>
              <a:rPr lang="en-US" sz="4000" b="1" i="1" dirty="0" smtClean="0">
                <a:solidFill>
                  <a:schemeClr val="bg1"/>
                </a:solidFill>
              </a:rPr>
              <a:t>= </a:t>
            </a:r>
            <a:r>
              <a:rPr lang="en-US" sz="4000" b="1" dirty="0" smtClean="0">
                <a:solidFill>
                  <a:schemeClr val="bg1"/>
                </a:solidFill>
              </a:rPr>
              <a:t>T(b-s)/(b-0.3)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hlinkClick r:id="rId2" action="ppaction://hlinksldjump"/>
              </a:rPr>
              <a:t>s=0.2 L/</a:t>
            </a:r>
            <a:r>
              <a:rPr lang="en-US" b="1" dirty="0" err="1" smtClean="0">
                <a:solidFill>
                  <a:schemeClr val="bg1"/>
                </a:solidFill>
                <a:hlinkClick r:id="rId2" action="ppaction://hlinksldjump"/>
              </a:rPr>
              <a:t>menit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b=2.4 L/</a:t>
            </a:r>
            <a:r>
              <a:rPr lang="en-US" b="1" dirty="0" err="1" smtClean="0">
                <a:solidFill>
                  <a:schemeClr val="bg1"/>
                </a:solidFill>
              </a:rPr>
              <a:t>menit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T= 480 </a:t>
            </a:r>
            <a:r>
              <a:rPr lang="en-US" b="1" dirty="0" err="1" smtClean="0">
                <a:solidFill>
                  <a:schemeClr val="bg1"/>
                </a:solidFill>
              </a:rPr>
              <a:t>menit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R=503 </a:t>
            </a:r>
            <a:r>
              <a:rPr lang="en-US" b="1" dirty="0" err="1" smtClean="0">
                <a:solidFill>
                  <a:schemeClr val="bg1"/>
                </a:solidFill>
              </a:rPr>
              <a:t>menit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81000" y="4038600"/>
            <a:ext cx="2659626" cy="2576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9" name="Oval Callout 8"/>
          <p:cNvSpPr/>
          <p:nvPr/>
        </p:nvSpPr>
        <p:spPr>
          <a:xfrm>
            <a:off x="838200" y="533400"/>
            <a:ext cx="3429000" cy="32766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Hitung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istirahat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480 </a:t>
            </a:r>
            <a:r>
              <a:rPr lang="en-US" sz="2000" dirty="0" err="1" smtClean="0"/>
              <a:t>menit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konsumsi</a:t>
            </a:r>
            <a:r>
              <a:rPr lang="en-US" sz="2000" dirty="0" smtClean="0"/>
              <a:t> </a:t>
            </a:r>
            <a:r>
              <a:rPr lang="en-US" sz="2000" dirty="0" err="1" smtClean="0"/>
              <a:t>oksigen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2.4 L/</a:t>
            </a:r>
            <a:r>
              <a:rPr lang="en-US" sz="2000" dirty="0" err="1" smtClean="0"/>
              <a:t>menit</a:t>
            </a:r>
            <a:endParaRPr lang="en-US" sz="20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233B0-5A87-4028-966A-99E20ECA1515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pic>
        <p:nvPicPr>
          <p:cNvPr id="102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8763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0" y="0"/>
            <a:ext cx="57023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6172" tIns="58085" rIns="116172" bIns="58085" anchor="ctr"/>
          <a:lstStyle/>
          <a:p>
            <a:pPr defTabSz="873125"/>
            <a:r>
              <a:rPr lang="en-US" sz="2800" b="1">
                <a:solidFill>
                  <a:schemeClr val="tx2"/>
                </a:solidFill>
                <a:latin typeface="Berlin Sans FB" pitchFamily="34" charset="0"/>
              </a:rPr>
              <a:t>Pengukuran Periode Istirahat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0" y="682625"/>
            <a:ext cx="49530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6172" tIns="58085" rIns="116172" bIns="58085"/>
          <a:lstStyle/>
          <a:p>
            <a:pPr marL="708025" lvl="1" indent="-271463" defTabSz="873125">
              <a:buClr>
                <a:schemeClr val="tx1"/>
              </a:buClr>
            </a:pPr>
            <a:r>
              <a:rPr lang="en-US">
                <a:cs typeface="Lucida Sans Unicode" pitchFamily="34" charset="0"/>
              </a:rPr>
              <a:t>LAMANYA WAKTU KERJA(T</a:t>
            </a:r>
            <a:r>
              <a:rPr lang="en-US" baseline="-25000">
                <a:cs typeface="Lucida Sans Unicode" pitchFamily="34" charset="0"/>
              </a:rPr>
              <a:t>W</a:t>
            </a:r>
            <a:r>
              <a:rPr lang="en-US">
                <a:cs typeface="Lucida Sans Unicode" pitchFamily="34" charset="0"/>
              </a:rPr>
              <a:t>)</a:t>
            </a:r>
          </a:p>
          <a:p>
            <a:pPr marL="708025" lvl="1" indent="-271463" defTabSz="873125">
              <a:buClr>
                <a:schemeClr val="tx1"/>
              </a:buClr>
            </a:pPr>
            <a:endParaRPr lang="en-US">
              <a:cs typeface="Lucida Sans Unicode" pitchFamily="34" charset="0"/>
            </a:endParaRPr>
          </a:p>
          <a:p>
            <a:pPr marL="708025" lvl="1" indent="-271463" defTabSz="873125">
              <a:buClr>
                <a:schemeClr val="tx1"/>
              </a:buClr>
            </a:pPr>
            <a:endParaRPr lang="en-US">
              <a:cs typeface="Lucida Sans Unicode" pitchFamily="34" charset="0"/>
            </a:endParaRPr>
          </a:p>
          <a:p>
            <a:pPr marL="708025" lvl="1" indent="-271463" defTabSz="873125">
              <a:buClr>
                <a:schemeClr val="tx1"/>
              </a:buClr>
            </a:pPr>
            <a:endParaRPr lang="en-US">
              <a:cs typeface="Lucida Sans Unicode" pitchFamily="34" charset="0"/>
            </a:endParaRPr>
          </a:p>
          <a:p>
            <a:pPr marL="708025" lvl="1" indent="-271463" defTabSz="873125">
              <a:buClr>
                <a:schemeClr val="tx1"/>
              </a:buClr>
            </a:pPr>
            <a:endParaRPr lang="en-US">
              <a:cs typeface="Lucida Sans Unicode" pitchFamily="34" charset="0"/>
            </a:endParaRPr>
          </a:p>
          <a:p>
            <a:pPr marL="708025" lvl="1" indent="-271463" defTabSz="873125">
              <a:buClr>
                <a:schemeClr val="tx1"/>
              </a:buClr>
            </a:pPr>
            <a:endParaRPr lang="en-US">
              <a:cs typeface="Lucida Sans Unicode" pitchFamily="34" charset="0"/>
            </a:endParaRPr>
          </a:p>
          <a:p>
            <a:pPr marL="327025" indent="-327025" defTabSz="873125">
              <a:buClr>
                <a:schemeClr val="tx1"/>
              </a:buClr>
            </a:pPr>
            <a:endParaRPr lang="en-US" sz="2500"/>
          </a:p>
        </p:txBody>
      </p:sp>
      <p:graphicFrame>
        <p:nvGraphicFramePr>
          <p:cNvPr id="176132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665163" y="1312863"/>
          <a:ext cx="322738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091880" imgH="393480" progId="Equation.3">
                  <p:embed/>
                </p:oleObj>
              </mc:Choice>
              <mc:Fallback>
                <p:oleObj name="Equation" r:id="rId4" imgW="10918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1312863"/>
                        <a:ext cx="3227387" cy="1162050"/>
                      </a:xfrm>
                      <a:prstGeom prst="rect">
                        <a:avLst/>
                      </a:prstGeom>
                      <a:solidFill>
                        <a:srgbClr val="FFCC99">
                          <a:alpha val="7100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4267200" y="1198563"/>
            <a:ext cx="4495800" cy="2468562"/>
          </a:xfrm>
          <a:prstGeom prst="rect">
            <a:avLst/>
          </a:prstGeom>
          <a:solidFill>
            <a:srgbClr val="FFFF00">
              <a:alpha val="50980"/>
            </a:srgbClr>
          </a:solidFill>
          <a:ln w="9525" algn="ctr">
            <a:noFill/>
            <a:miter lim="800000"/>
            <a:headEnd/>
            <a:tailEnd/>
          </a:ln>
        </p:spPr>
        <p:txBody>
          <a:bodyPr lIns="98193" tIns="49096" rIns="98193" bIns="49096">
            <a:spAutoFit/>
          </a:bodyPr>
          <a:lstStyle/>
          <a:p>
            <a:pPr marL="674688" indent="-674688" defTabSz="1162050">
              <a:spcBef>
                <a:spcPct val="50000"/>
              </a:spcBef>
            </a:pPr>
            <a:r>
              <a:rPr lang="en-US" sz="2200">
                <a:latin typeface="Calibri" pitchFamily="34" charset="0"/>
              </a:rPr>
              <a:t>K= konsumsi energi selama pekerjaan berlangsung (kkal/mnt)</a:t>
            </a:r>
          </a:p>
          <a:p>
            <a:pPr marL="674688" indent="-674688" defTabSz="1162050">
              <a:spcBef>
                <a:spcPct val="50000"/>
              </a:spcBef>
            </a:pPr>
            <a:r>
              <a:rPr lang="en-US" sz="2200">
                <a:latin typeface="Calibri" pitchFamily="34" charset="0"/>
              </a:rPr>
              <a:t>(K-5)= habisnya cadangan energi (kkal/mnt)</a:t>
            </a:r>
          </a:p>
          <a:p>
            <a:pPr marL="674688" indent="-674688" defTabSz="1162050">
              <a:spcBef>
                <a:spcPct val="50000"/>
              </a:spcBef>
            </a:pPr>
            <a:r>
              <a:rPr lang="en-US" sz="2200">
                <a:latin typeface="Calibri" pitchFamily="34" charset="0"/>
              </a:rPr>
              <a:t>Tw= waktu kerja (working time), (menit)</a:t>
            </a: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-152400" y="3657600"/>
            <a:ext cx="647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6172" tIns="58085" rIns="116172" bIns="58085"/>
          <a:lstStyle/>
          <a:p>
            <a:pPr marL="708025" lvl="1" indent="-271463" defTabSz="873125">
              <a:buClr>
                <a:schemeClr val="tx1"/>
              </a:buClr>
            </a:pPr>
            <a:r>
              <a:rPr lang="en-US">
                <a:cs typeface="Lucida Sans Unicode" pitchFamily="34" charset="0"/>
              </a:rPr>
              <a:t>LAMANYA WAKTU ISTIRAHAT (T</a:t>
            </a:r>
            <a:r>
              <a:rPr lang="en-US" baseline="-25000">
                <a:cs typeface="Lucida Sans Unicode" pitchFamily="34" charset="0"/>
              </a:rPr>
              <a:t>R</a:t>
            </a:r>
            <a:r>
              <a:rPr lang="en-US">
                <a:cs typeface="Lucida Sans Unicode" pitchFamily="34" charset="0"/>
              </a:rPr>
              <a:t>)</a:t>
            </a:r>
          </a:p>
          <a:p>
            <a:pPr marL="327025" indent="-327025" defTabSz="873125">
              <a:buClr>
                <a:schemeClr val="tx1"/>
              </a:buClr>
            </a:pPr>
            <a:endParaRPr lang="en-US" sz="2500"/>
          </a:p>
        </p:txBody>
      </p:sp>
      <p:graphicFrame>
        <p:nvGraphicFramePr>
          <p:cNvPr id="176135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796925" y="4344988"/>
          <a:ext cx="26670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965200" imgH="393700" progId="Equation.3">
                  <p:embed/>
                </p:oleObj>
              </mc:Choice>
              <mc:Fallback>
                <p:oleObj name="Equation" r:id="rId6" imgW="9652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4344988"/>
                        <a:ext cx="2667000" cy="1089025"/>
                      </a:xfrm>
                      <a:prstGeom prst="rect">
                        <a:avLst/>
                      </a:prstGeom>
                      <a:solidFill>
                        <a:srgbClr val="FFCC99">
                          <a:alpha val="7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6" name="Text Box 8"/>
          <p:cNvSpPr txBox="1">
            <a:spLocks noChangeArrowheads="1"/>
          </p:cNvSpPr>
          <p:nvPr/>
        </p:nvSpPr>
        <p:spPr bwMode="auto">
          <a:xfrm>
            <a:off x="4229100" y="4230688"/>
            <a:ext cx="4495800" cy="2468562"/>
          </a:xfrm>
          <a:prstGeom prst="rect">
            <a:avLst/>
          </a:prstGeom>
          <a:solidFill>
            <a:srgbClr val="FFFF00">
              <a:alpha val="58823"/>
            </a:srgbClr>
          </a:solidFill>
          <a:ln w="9525" algn="ctr">
            <a:noFill/>
            <a:miter lim="800000"/>
            <a:headEnd/>
            <a:tailEnd/>
          </a:ln>
        </p:spPr>
        <p:txBody>
          <a:bodyPr lIns="98193" tIns="49096" rIns="98193" bIns="49096">
            <a:spAutoFit/>
          </a:bodyPr>
          <a:lstStyle/>
          <a:p>
            <a:pPr marL="674688" indent="-674688" defTabSz="1162050">
              <a:spcBef>
                <a:spcPct val="50000"/>
              </a:spcBef>
            </a:pPr>
            <a:r>
              <a:rPr lang="en-US" sz="2200">
                <a:latin typeface="Calibri" pitchFamily="34" charset="0"/>
              </a:rPr>
              <a:t>T= total waktu kerja (menit)</a:t>
            </a:r>
          </a:p>
          <a:p>
            <a:pPr marL="674688" indent="-674688" defTabSz="1162050">
              <a:spcBef>
                <a:spcPct val="50000"/>
              </a:spcBef>
            </a:pPr>
            <a:r>
              <a:rPr lang="en-US" sz="2200">
                <a:latin typeface="Calibri" pitchFamily="34" charset="0"/>
              </a:rPr>
              <a:t>K= konsumsi energi rata-rata (kkal/menit)</a:t>
            </a:r>
          </a:p>
          <a:p>
            <a:pPr marL="674688" indent="-674688" defTabSz="1162050">
              <a:spcBef>
                <a:spcPct val="50000"/>
              </a:spcBef>
            </a:pPr>
            <a:r>
              <a:rPr lang="en-US" sz="2200">
                <a:latin typeface="Calibri" pitchFamily="34" charset="0"/>
              </a:rPr>
              <a:t>S=pengeluaran energi rata-rata yang direkomendasikan (biasanya 4 atau 5 kkal/menit)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17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1000"/>
                                        <p:tgtEl>
                                          <p:spTgt spid="17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/>
      <p:bldP spid="176131" grpId="0"/>
      <p:bldP spid="176133" grpId="0" animBg="1"/>
      <p:bldP spid="176134" grpId="0"/>
      <p:bldP spid="1761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6EAE2-1C98-42C1-9FB5-68D4F0FE5665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pic>
        <p:nvPicPr>
          <p:cNvPr id="19459" name="Picture 6" descr="G0406570"/>
          <p:cNvPicPr>
            <a:picLocks noChangeAspect="1" noChangeArrowheads="1"/>
          </p:cNvPicPr>
          <p:nvPr/>
        </p:nvPicPr>
        <p:blipFill>
          <a:blip r:embed="rId2">
            <a:lum bright="66000"/>
          </a:blip>
          <a:srcRect/>
          <a:stretch>
            <a:fillRect/>
          </a:stretch>
        </p:blipFill>
        <p:spPr bwMode="auto">
          <a:xfrm>
            <a:off x="6769100" y="4287838"/>
            <a:ext cx="2265363" cy="257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7" descr="G0406569"/>
          <p:cNvPicPr>
            <a:picLocks noChangeAspect="1" noChangeArrowheads="1"/>
          </p:cNvPicPr>
          <p:nvPr/>
        </p:nvPicPr>
        <p:blipFill>
          <a:blip r:embed="rId3">
            <a:lum bright="68000"/>
          </a:blip>
          <a:srcRect/>
          <a:stretch>
            <a:fillRect/>
          </a:stretch>
        </p:blipFill>
        <p:spPr bwMode="auto">
          <a:xfrm>
            <a:off x="0" y="0"/>
            <a:ext cx="1722438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13" y="111125"/>
            <a:ext cx="7519987" cy="10541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Berlin Sans FB" pitchFamily="34" charset="0"/>
              </a:rPr>
              <a:t>CASE STUDY 2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8" y="1427163"/>
            <a:ext cx="8231187" cy="4800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.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1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pengukur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.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pengeboran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balok</a:t>
            </a:r>
            <a:r>
              <a:rPr lang="en-US" dirty="0" smtClean="0"/>
              <a:t> </a:t>
            </a:r>
            <a:r>
              <a:rPr lang="en-US" dirty="0" err="1" smtClean="0"/>
              <a:t>kayu</a:t>
            </a:r>
            <a:r>
              <a:rPr lang="en-US" dirty="0" smtClean="0"/>
              <a:t>.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30 </a:t>
            </a:r>
            <a:r>
              <a:rPr lang="en-US" dirty="0" err="1" smtClean="0"/>
              <a:t>menit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istirahat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A44E0-75DD-4231-AAD6-FA8275B04F7C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graphicFrame>
        <p:nvGraphicFramePr>
          <p:cNvPr id="180334" name="Group 110"/>
          <p:cNvGraphicFramePr>
            <a:graphicFrameLocks noGrp="1"/>
          </p:cNvGraphicFramePr>
          <p:nvPr/>
        </p:nvGraphicFramePr>
        <p:xfrm>
          <a:off x="685800" y="228600"/>
          <a:ext cx="3352720" cy="5856672"/>
        </p:xfrm>
        <a:graphic>
          <a:graphicData uri="http://schemas.openxmlformats.org/drawingml/2006/table">
            <a:tbl>
              <a:tblPr/>
              <a:tblGrid>
                <a:gridCol w="1219279"/>
                <a:gridCol w="2133441"/>
              </a:tblGrid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Menit ke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Denyut Nadi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335" name="Group 111"/>
          <p:cNvGraphicFramePr>
            <a:graphicFrameLocks noGrp="1"/>
          </p:cNvGraphicFramePr>
          <p:nvPr/>
        </p:nvGraphicFramePr>
        <p:xfrm>
          <a:off x="5181600" y="228600"/>
          <a:ext cx="3353912" cy="5856672"/>
        </p:xfrm>
        <a:graphic>
          <a:graphicData uri="http://schemas.openxmlformats.org/drawingml/2006/table">
            <a:tbl>
              <a:tblPr/>
              <a:tblGrid>
                <a:gridCol w="1398059"/>
                <a:gridCol w="1955853"/>
              </a:tblGrid>
              <a:tr h="366042">
                <a:tc>
                  <a:txBody>
                    <a:bodyPr/>
                    <a:lstStyle/>
                    <a:p>
                      <a:pPr marL="436563" marR="0" lvl="0" indent="-436563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Menit ke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Denyut Nadi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120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121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123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121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121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129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112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118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128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128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116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114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125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73293">
              <a:defRPr/>
            </a:pPr>
            <a:fld id="{BEF10578-C418-4A68-94D8-BD61438164A4}" type="slidenum">
              <a:rPr lang="en-US"/>
              <a:pPr defTabSz="873293">
                <a:defRPr/>
              </a:pPr>
              <a:t>2</a:t>
            </a:fld>
            <a:endParaRPr lang="en-US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309563"/>
            <a:ext cx="7775575" cy="784225"/>
          </a:xfrm>
        </p:spPr>
        <p:txBody>
          <a:bodyPr>
            <a:spAutoFit/>
          </a:bodyPr>
          <a:lstStyle/>
          <a:p>
            <a:pPr algn="l" eaLnBrk="1" hangingPunct="1"/>
            <a:r>
              <a:rPr lang="en-US" smtClean="0">
                <a:latin typeface="Tempus Sans ITC" pitchFamily="82" charset="0"/>
              </a:rPr>
              <a:t>Mind-Map Perkuliahan</a:t>
            </a:r>
          </a:p>
        </p:txBody>
      </p:sp>
      <p:pic>
        <p:nvPicPr>
          <p:cNvPr id="8196" name="Picture 7" descr="mindmap-kuliah fiske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8" y="1689100"/>
            <a:ext cx="9064625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791200" y="4191000"/>
            <a:ext cx="1752600" cy="533400"/>
          </a:xfrm>
          <a:prstGeom prst="rect">
            <a:avLst/>
          </a:prstGeom>
          <a:solidFill>
            <a:srgbClr val="FF00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CDECE-7062-48C8-BC25-EB1AF777DDD7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graphicFrame>
        <p:nvGraphicFramePr>
          <p:cNvPr id="181392" name="Group 144"/>
          <p:cNvGraphicFramePr>
            <a:graphicFrameLocks noGrp="1"/>
          </p:cNvGraphicFramePr>
          <p:nvPr/>
        </p:nvGraphicFramePr>
        <p:xfrm>
          <a:off x="636588" y="304800"/>
          <a:ext cx="3782984" cy="5856672"/>
        </p:xfrm>
        <a:graphic>
          <a:graphicData uri="http://schemas.openxmlformats.org/drawingml/2006/table">
            <a:tbl>
              <a:tblPr/>
              <a:tblGrid>
                <a:gridCol w="1143000"/>
                <a:gridCol w="1961812"/>
                <a:gridCol w="678172"/>
              </a:tblGrid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Menit ke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Denyut Jantung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5.76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5.85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5.67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5.76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5.76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5.94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1393" name="Group 145"/>
          <p:cNvGraphicFramePr>
            <a:graphicFrameLocks noGrp="1"/>
          </p:cNvGraphicFramePr>
          <p:nvPr/>
        </p:nvGraphicFramePr>
        <p:xfrm>
          <a:off x="4686300" y="304800"/>
          <a:ext cx="3923625" cy="5856672"/>
        </p:xfrm>
        <a:graphic>
          <a:graphicData uri="http://schemas.openxmlformats.org/drawingml/2006/table">
            <a:tbl>
              <a:tblPr/>
              <a:tblGrid>
                <a:gridCol w="1206169"/>
                <a:gridCol w="1968964"/>
                <a:gridCol w="748492"/>
              </a:tblGrid>
              <a:tr h="366042">
                <a:tc>
                  <a:txBody>
                    <a:bodyPr/>
                    <a:lstStyle/>
                    <a:p>
                      <a:pPr marL="436563" marR="0" lvl="0" indent="-436563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Menit ke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Denyut Jantung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120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5.85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121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5.94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123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6.12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121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5.94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121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5.94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6.03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129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6.7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4.99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112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5.16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118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5.67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128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6.6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128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6.6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116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5.49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114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5.32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42"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125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36563" marR="0" lvl="0" indent="-436563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6.31</a:t>
                      </a:r>
                    </a:p>
                  </a:txBody>
                  <a:tcPr marL="91437" marR="91437" marT="45718" marB="4571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79AE8-A633-4BAE-BEB4-D56725971E51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pic>
        <p:nvPicPr>
          <p:cNvPr id="205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688" y="1058863"/>
            <a:ext cx="8066087" cy="5221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168275"/>
            <a:ext cx="9034462" cy="987425"/>
          </a:xfrm>
          <a:noFill/>
        </p:spPr>
        <p:txBody>
          <a:bodyPr/>
          <a:lstStyle/>
          <a:p>
            <a:pPr algn="l" eaLnBrk="1" hangingPunct="1"/>
            <a:r>
              <a:rPr lang="en-US" smtClean="0">
                <a:latin typeface="Berlin Sans FB" pitchFamily="34" charset="0"/>
              </a:rPr>
              <a:t>Perhitungan Jam Kerja Fisik Operator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087813"/>
          </a:xfrm>
          <a:solidFill>
            <a:srgbClr val="FF9900">
              <a:alpha val="61176"/>
            </a:srgbClr>
          </a:solidFill>
        </p:spPr>
        <p:txBody>
          <a:bodyPr/>
          <a:lstStyle/>
          <a:p>
            <a:pPr eaLnBrk="1" hangingPunct="1"/>
            <a:r>
              <a:rPr lang="en-US" smtClean="0"/>
              <a:t>Menghitung nilai K yaitu konsumsi energi selama pekerjaan berlangsung (kkal/menit)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Menghitung waktu kerja (Tw)</a:t>
            </a:r>
          </a:p>
        </p:txBody>
      </p:sp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0" y="3081338"/>
            <a:ext cx="1381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644" tIns="34322" rIns="68644" bIns="34322" anchor="ctr">
            <a:spAutoFit/>
          </a:bodyPr>
          <a:lstStyle/>
          <a:p>
            <a:endParaRPr lang="en-US"/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0" y="3081338"/>
            <a:ext cx="1381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644" tIns="34322" rIns="68644" bIns="34322" anchor="ctr">
            <a:spAutoFit/>
          </a:bodyPr>
          <a:lstStyle/>
          <a:p>
            <a:endParaRPr lang="en-US"/>
          </a:p>
        </p:txBody>
      </p:sp>
      <p:graphicFrame>
        <p:nvGraphicFramePr>
          <p:cNvPr id="182278" name="Object 2"/>
          <p:cNvGraphicFramePr>
            <a:graphicFrameLocks noChangeAspect="1"/>
          </p:cNvGraphicFramePr>
          <p:nvPr/>
        </p:nvGraphicFramePr>
        <p:xfrm>
          <a:off x="1852613" y="2743200"/>
          <a:ext cx="4903787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2552400" imgH="698400" progId="Equation.3">
                  <p:embed/>
                </p:oleObj>
              </mc:Choice>
              <mc:Fallback>
                <p:oleObj name="Equation" r:id="rId4" imgW="2552400" imgH="698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3" y="2743200"/>
                        <a:ext cx="4903787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7"/>
          <p:cNvSpPr>
            <a:spLocks noChangeArrowheads="1"/>
          </p:cNvSpPr>
          <p:nvPr/>
        </p:nvSpPr>
        <p:spPr bwMode="auto">
          <a:xfrm>
            <a:off x="0" y="3233738"/>
            <a:ext cx="1381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644" tIns="34322" rIns="68644" bIns="34322" anchor="ctr">
            <a:spAutoFit/>
          </a:bodyPr>
          <a:lstStyle/>
          <a:p>
            <a:endParaRPr lang="en-US"/>
          </a:p>
        </p:txBody>
      </p:sp>
      <p:graphicFrame>
        <p:nvGraphicFramePr>
          <p:cNvPr id="182280" name="Object 3"/>
          <p:cNvGraphicFramePr>
            <a:graphicFrameLocks noChangeAspect="1"/>
          </p:cNvGraphicFramePr>
          <p:nvPr/>
        </p:nvGraphicFramePr>
        <p:xfrm>
          <a:off x="1341438" y="4953000"/>
          <a:ext cx="63087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6" imgW="2641320" imgH="393480" progId="Equation.3">
                  <p:embed/>
                </p:oleObj>
              </mc:Choice>
              <mc:Fallback>
                <p:oleObj name="Equation" r:id="rId6" imgW="264132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4953000"/>
                        <a:ext cx="630872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227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227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22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/>
      <p:bldP spid="182275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2F5C0-4A85-4996-B3C0-8AD2B8D11F89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pic>
        <p:nvPicPr>
          <p:cNvPr id="307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7163"/>
            <a:ext cx="9144000" cy="531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7425"/>
          </a:xfrm>
          <a:noFill/>
        </p:spPr>
        <p:txBody>
          <a:bodyPr/>
          <a:lstStyle/>
          <a:p>
            <a:pPr algn="l" eaLnBrk="1" hangingPunct="1"/>
            <a:r>
              <a:rPr lang="en-US" smtClean="0">
                <a:latin typeface="Berlin Sans FB" pitchFamily="34" charset="0"/>
              </a:rPr>
              <a:t>Perhitungan Waktu Istirahat Operator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84463" y="2627313"/>
            <a:ext cx="4754562" cy="1658937"/>
          </a:xfrm>
          <a:solidFill>
            <a:srgbClr val="00FF00">
              <a:alpha val="61960"/>
            </a:srgbClr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	=	30 menit</a:t>
            </a:r>
          </a:p>
          <a:p>
            <a:pPr eaLnBrk="1" hangingPunct="1">
              <a:buFontTx/>
              <a:buNone/>
            </a:pPr>
            <a:r>
              <a:rPr lang="en-US" smtClean="0"/>
              <a:t>K	=5.83 kcal/menit</a:t>
            </a:r>
          </a:p>
          <a:p>
            <a:pPr eaLnBrk="1" hangingPunct="1">
              <a:buFontTx/>
              <a:buNone/>
            </a:pPr>
            <a:r>
              <a:rPr lang="en-US" smtClean="0"/>
              <a:t>S	=	4</a:t>
            </a:r>
          </a:p>
          <a:p>
            <a:pPr eaLnBrk="1" hangingPunct="1">
              <a:buFontTx/>
              <a:buNone/>
            </a:pPr>
            <a:endParaRPr lang="en-US" sz="2700" smtClean="0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0"/>
            <a:ext cx="1381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644" tIns="34322" rIns="68644" bIns="34322" anchor="ctr">
            <a:spAutoFit/>
          </a:bodyPr>
          <a:lstStyle/>
          <a:p>
            <a:endParaRPr lang="en-US"/>
          </a:p>
        </p:txBody>
      </p:sp>
      <p:graphicFrame>
        <p:nvGraphicFramePr>
          <p:cNvPr id="183301" name="Object 2"/>
          <p:cNvGraphicFramePr>
            <a:graphicFrameLocks noChangeAspect="1"/>
          </p:cNvGraphicFramePr>
          <p:nvPr/>
        </p:nvGraphicFramePr>
        <p:xfrm>
          <a:off x="2535238" y="1427163"/>
          <a:ext cx="31242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4" imgW="965200" imgH="393700" progId="Equation.3">
                  <p:embed/>
                </p:oleObj>
              </mc:Choice>
              <mc:Fallback>
                <p:oleObj name="Equation" r:id="rId4" imgW="9652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1427163"/>
                        <a:ext cx="3124200" cy="1009650"/>
                      </a:xfrm>
                      <a:prstGeom prst="rect">
                        <a:avLst/>
                      </a:prstGeom>
                      <a:solidFill>
                        <a:srgbClr val="00FF00">
                          <a:alpha val="67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0" y="3233738"/>
            <a:ext cx="1381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644" tIns="34322" rIns="68644" bIns="34322" anchor="ctr">
            <a:spAutoFit/>
          </a:bodyPr>
          <a:lstStyle/>
          <a:p>
            <a:endParaRPr lang="en-US"/>
          </a:p>
        </p:txBody>
      </p:sp>
      <p:graphicFrame>
        <p:nvGraphicFramePr>
          <p:cNvPr id="183303" name="Object 3"/>
          <p:cNvGraphicFramePr>
            <a:graphicFrameLocks noChangeAspect="1"/>
          </p:cNvGraphicFramePr>
          <p:nvPr/>
        </p:nvGraphicFramePr>
        <p:xfrm>
          <a:off x="784225" y="4745038"/>
          <a:ext cx="7850188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6" imgW="2425700" imgH="393700" progId="Equation.3">
                  <p:embed/>
                </p:oleObj>
              </mc:Choice>
              <mc:Fallback>
                <p:oleObj name="Equation" r:id="rId6" imgW="24257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4745038"/>
                        <a:ext cx="7850188" cy="1260475"/>
                      </a:xfrm>
                      <a:prstGeom prst="rect">
                        <a:avLst/>
                      </a:prstGeom>
                      <a:solidFill>
                        <a:srgbClr val="00FF00">
                          <a:alpha val="6499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3299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3299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32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/>
      <p:bldP spid="183299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779ADF-95B0-4CF7-918D-327677CAFF9A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graphicFrame>
        <p:nvGraphicFramePr>
          <p:cNvPr id="164868" name="Object 2"/>
          <p:cNvGraphicFramePr>
            <a:graphicFrameLocks noGrp="1" noChangeAspect="1"/>
          </p:cNvGraphicFramePr>
          <p:nvPr>
            <p:ph type="title"/>
          </p:nvPr>
        </p:nvGraphicFramePr>
        <p:xfrm>
          <a:off x="0" y="0"/>
          <a:ext cx="8920163" cy="566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hart" r:id="rId4" imgW="3343351" imgH="2124151" progId="Excel.Sheet.8">
                  <p:embed/>
                </p:oleObj>
              </mc:Choice>
              <mc:Fallback>
                <p:oleObj name="Chart" r:id="rId4" imgW="3343351" imgH="212415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920163" cy="566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Oval 6"/>
          <p:cNvSpPr>
            <a:spLocks noChangeArrowheads="1"/>
          </p:cNvSpPr>
          <p:nvPr/>
        </p:nvSpPr>
        <p:spPr bwMode="auto">
          <a:xfrm>
            <a:off x="3598863" y="1370013"/>
            <a:ext cx="1373187" cy="1601787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73724" tIns="36862" rIns="73724" bIns="36862" anchor="ctr"/>
          <a:lstStyle/>
          <a:p>
            <a:endParaRPr lang="en-US"/>
          </a:p>
        </p:txBody>
      </p:sp>
      <p:sp>
        <p:nvSpPr>
          <p:cNvPr id="164871" name="Oval 7"/>
          <p:cNvSpPr>
            <a:spLocks noChangeArrowheads="1"/>
          </p:cNvSpPr>
          <p:nvPr/>
        </p:nvSpPr>
        <p:spPr bwMode="auto">
          <a:xfrm>
            <a:off x="3713163" y="1198563"/>
            <a:ext cx="1201737" cy="1830387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73724" tIns="36862" rIns="73724" bIns="36862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64868" grpId="0"/>
      <p:bldP spid="1648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553200" y="381000"/>
            <a:ext cx="2362200" cy="1981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8400" y="2514600"/>
            <a:ext cx="2590800" cy="403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9200" y="914400"/>
            <a:ext cx="2819400" cy="160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886200"/>
            <a:ext cx="3124200" cy="160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52400"/>
            <a:ext cx="9044201" cy="5257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6477000" y="457200"/>
            <a:ext cx="2438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38800" y="2819400"/>
            <a:ext cx="2438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381000"/>
            <a:ext cx="2514600" cy="228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667000"/>
            <a:ext cx="2438400" cy="213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114800" y="0"/>
            <a:ext cx="3276600" cy="1752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24200" y="1676400"/>
            <a:ext cx="23622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33800" y="2514600"/>
            <a:ext cx="2971800" cy="1143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95800" y="3733800"/>
            <a:ext cx="32004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38600" y="5105400"/>
            <a:ext cx="4724400" cy="1752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73543">
              <a:defRPr/>
            </a:pPr>
            <a:fld id="{C28E16A8-7ACF-49B3-ADBD-3EBF3E660EED}" type="slidenum">
              <a:rPr lang="en-US">
                <a:latin typeface="+mn-lt"/>
              </a:rPr>
              <a:pPr defTabSz="873543">
                <a:defRPr/>
              </a:pPr>
              <a:t>6</a:t>
            </a:fld>
            <a:endParaRPr lang="en-US" dirty="0">
              <a:latin typeface="+mn-lt"/>
            </a:endParaRPr>
          </a:p>
        </p:txBody>
      </p:sp>
      <p:pic>
        <p:nvPicPr>
          <p:cNvPr id="17411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2473"/>
            <a:ext cx="9144000" cy="65755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142371" name="Group 35"/>
          <p:cNvGraphicFramePr>
            <a:graphicFrameLocks noGrp="1"/>
          </p:cNvGraphicFramePr>
          <p:nvPr>
            <p:ph sz="half" idx="2"/>
          </p:nvPr>
        </p:nvGraphicFramePr>
        <p:xfrm>
          <a:off x="281281" y="504160"/>
          <a:ext cx="8409810" cy="6071832"/>
        </p:xfrm>
        <a:graphic>
          <a:graphicData uri="http://schemas.openxmlformats.org/drawingml/2006/table">
            <a:tbl>
              <a:tblPr/>
              <a:tblGrid>
                <a:gridCol w="4207289"/>
                <a:gridCol w="4202521"/>
              </a:tblGrid>
              <a:tr h="453373"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STATIC WORK</a:t>
                      </a:r>
                    </a:p>
                  </a:txBody>
                  <a:tcPr marL="87232" marR="87232" marT="43616" marB="436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DYNAMIC WORK</a:t>
                      </a:r>
                    </a:p>
                  </a:txBody>
                  <a:tcPr marL="87232" marR="87232" marT="43616" marB="436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5618459">
                <a:tc>
                  <a:txBody>
                    <a:bodyPr/>
                    <a:lstStyle/>
                    <a:p>
                      <a:pPr marL="676275" marR="0" lvl="0" indent="-676275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Sustained muscular contraction</a:t>
                      </a:r>
                    </a:p>
                    <a:p>
                      <a:pPr marL="676275" marR="0" lvl="0" indent="-676275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Reduced muscle blood flow</a:t>
                      </a:r>
                    </a:p>
                    <a:p>
                      <a:pPr marL="676275" marR="0" lvl="0" indent="-676275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No increase in muscle oxygen consumption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Times New Roman" pitchFamily="18" charset="0"/>
                      </a:endParaRPr>
                    </a:p>
                    <a:p>
                      <a:pPr marL="676275" marR="0" lvl="0" indent="-676275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Times New Roman" pitchFamily="18" charset="0"/>
                        </a:rPr>
                        <a:t>Oxygen independent energy production</a:t>
                      </a:r>
                    </a:p>
                    <a:p>
                      <a:pPr marL="676275" marR="0" lvl="0" indent="-676275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Times New Roman" pitchFamily="18" charset="0"/>
                        </a:rPr>
                        <a:t>Muscle glycogen→lactate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7232" marR="87232" marT="43616" marB="436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76275" marR="0" lvl="0" indent="-676275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Repetitive muscle contraction-relaxation cycle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676275" marR="0" lvl="0" indent="-676275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Lucida Sans Unicode" pitchFamily="34" charset="0"/>
                        </a:rPr>
                        <a:t>Increased muscle blood flow</a:t>
                      </a:r>
                    </a:p>
                    <a:p>
                      <a:pPr marL="676275" marR="0" lvl="0" indent="-676275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Lucida Sans Unicode" pitchFamily="34" charset="0"/>
                        </a:rPr>
                        <a:t>Increased muscle oxygen consumption</a:t>
                      </a:r>
                    </a:p>
                    <a:p>
                      <a:pPr marL="676275" marR="0" lvl="0" indent="-676275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Lucida Sans Unicode" pitchFamily="34" charset="0"/>
                        </a:rPr>
                        <a:t>Oxygen dependent energy production</a:t>
                      </a:r>
                    </a:p>
                    <a:p>
                      <a:pPr marL="676275" marR="0" lvl="0" indent="-676275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Lucida Sans Unicode" pitchFamily="34" charset="0"/>
                        </a:rPr>
                        <a:t>Muscle glycogen→CO</a:t>
                      </a:r>
                      <a:r>
                        <a:rPr kumimoji="0" lang="en-US" sz="21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Lucida Sans Unicode" pitchFamily="34" charset="0"/>
                        </a:rPr>
                        <a:t>2</a:t>
                      </a: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Lucida Sans Unicode" pitchFamily="34" charset="0"/>
                        </a:rPr>
                        <a:t>+H</a:t>
                      </a:r>
                      <a:r>
                        <a:rPr kumimoji="0" lang="en-US" sz="21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Lucida Sans Unicode" pitchFamily="34" charset="0"/>
                        </a:rPr>
                        <a:t>2</a:t>
                      </a: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Lucida Sans Unicode" pitchFamily="34" charset="0"/>
                        </a:rPr>
                        <a:t>O: muscle uptake glucose+fatty acids from blood</a:t>
                      </a:r>
                    </a:p>
                    <a:p>
                      <a:pPr marL="676275" marR="0" lvl="0" indent="-676275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676275" marR="0" lvl="0" indent="-676275" algn="l" defTabSz="1163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7232" marR="87232" marT="43616" marB="436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477000" y="457200"/>
            <a:ext cx="2667000" cy="1981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62800" y="2667000"/>
            <a:ext cx="1752600" cy="1981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24600" y="4572000"/>
            <a:ext cx="2286000" cy="1981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304800"/>
            <a:ext cx="2819400" cy="2895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733800"/>
            <a:ext cx="2667000" cy="2895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39D7-D794-4FBF-A3CA-68F5FCCAC20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0"/>
            <a:ext cx="7773987" cy="528638"/>
          </a:xfrm>
        </p:spPr>
        <p:txBody>
          <a:bodyPr/>
          <a:lstStyle/>
          <a:p>
            <a:pPr algn="r" eaLnBrk="1" hangingPunct="1"/>
            <a:r>
              <a:rPr lang="en-US" sz="3200" b="1" smtClean="0">
                <a:latin typeface="Berlin Sans FB" pitchFamily="34" charset="0"/>
              </a:rPr>
              <a:t>Respon Fisiologi Terhadap Kerja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892175"/>
            <a:ext cx="8015288" cy="536575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§"/>
            </a:pPr>
            <a:endParaRPr lang="en-US" sz="2100" smtClean="0">
              <a:latin typeface="Lucida Sans Unicode" pitchFamily="34" charset="0"/>
              <a:cs typeface="Lucida Sans Unicode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500" smtClean="0">
              <a:latin typeface="Lucida Sans Unicode" pitchFamily="34" charset="0"/>
            </a:endParaRPr>
          </a:p>
        </p:txBody>
      </p:sp>
      <p:pic>
        <p:nvPicPr>
          <p:cNvPr id="13317" name="Picture 22" descr="fase oenggunaan oksige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80988" y="796925"/>
            <a:ext cx="8520112" cy="53673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781800" y="457200"/>
            <a:ext cx="2362200" cy="236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33400"/>
            <a:ext cx="2667000" cy="236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4038600"/>
            <a:ext cx="2819400" cy="236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681</Words>
  <Application>Microsoft Office PowerPoint</Application>
  <PresentationFormat>On-screen Show (4:3)</PresentationFormat>
  <Paragraphs>336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Action Man</vt:lpstr>
      <vt:lpstr>Arial</vt:lpstr>
      <vt:lpstr>Berlin Sans FB</vt:lpstr>
      <vt:lpstr>Calibri</vt:lpstr>
      <vt:lpstr>Lucida Sans Unicode</vt:lpstr>
      <vt:lpstr>Tempus Sans ITC</vt:lpstr>
      <vt:lpstr>Times New Roman</vt:lpstr>
      <vt:lpstr>Wingdings</vt:lpstr>
      <vt:lpstr>Office Theme</vt:lpstr>
      <vt:lpstr>Equation</vt:lpstr>
      <vt:lpstr>Chart</vt:lpstr>
      <vt:lpstr>Fisiologi Tubuh</vt:lpstr>
      <vt:lpstr>Mind-Map Perkuliahan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Respon Fisiologi Terhadap Kerja</vt:lpstr>
      <vt:lpstr>PowerPoint Presentation</vt:lpstr>
      <vt:lpstr>Macam Kebutuhan Energi</vt:lpstr>
      <vt:lpstr>PowerPoint Presentation</vt:lpstr>
      <vt:lpstr>PowerPoint Presentation</vt:lpstr>
      <vt:lpstr>Pengukuran ‘Physiological Cost of Work’</vt:lpstr>
      <vt:lpstr>Standar untuk Energi Kerja</vt:lpstr>
      <vt:lpstr>Pengukuran Periode Istirahat</vt:lpstr>
      <vt:lpstr>Case Study 1</vt:lpstr>
      <vt:lpstr>PowerPoint Presentation</vt:lpstr>
      <vt:lpstr>CASE STUDY 2</vt:lpstr>
      <vt:lpstr>PowerPoint Presentation</vt:lpstr>
      <vt:lpstr>PowerPoint Presentation</vt:lpstr>
      <vt:lpstr>Perhitungan Jam Kerja Fisik Operator</vt:lpstr>
      <vt:lpstr>Perhitungan Waktu Istirahat Operator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Fisiologi Tubuh</dc:title>
  <dc:creator>.</dc:creator>
  <cp:lastModifiedBy>asus</cp:lastModifiedBy>
  <cp:revision>9</cp:revision>
  <dcterms:created xsi:type="dcterms:W3CDTF">2009-05-25T21:18:42Z</dcterms:created>
  <dcterms:modified xsi:type="dcterms:W3CDTF">2017-10-21T23:40:22Z</dcterms:modified>
</cp:coreProperties>
</file>