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B811-39DF-4673-81D1-1D39449D51ED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D330-386A-4802-A0C3-D2BB2B99B9C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B811-39DF-4673-81D1-1D39449D51ED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D330-386A-4802-A0C3-D2BB2B99B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B811-39DF-4673-81D1-1D39449D51ED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D330-386A-4802-A0C3-D2BB2B99B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B811-39DF-4673-81D1-1D39449D51ED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D330-386A-4802-A0C3-D2BB2B99B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B811-39DF-4673-81D1-1D39449D51ED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D330-386A-4802-A0C3-D2BB2B99B9C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B811-39DF-4673-81D1-1D39449D51ED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D330-386A-4802-A0C3-D2BB2B99B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B811-39DF-4673-81D1-1D39449D51ED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D330-386A-4802-A0C3-D2BB2B99B9C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B811-39DF-4673-81D1-1D39449D51ED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D330-386A-4802-A0C3-D2BB2B99B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B811-39DF-4673-81D1-1D39449D51ED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D330-386A-4802-A0C3-D2BB2B99B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B811-39DF-4673-81D1-1D39449D51ED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D330-386A-4802-A0C3-D2BB2B99B9C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8B811-39DF-4673-81D1-1D39449D51ED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D330-386A-4802-A0C3-D2BB2B99B9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828B811-39DF-4673-81D1-1D39449D51ED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F2E7D330-386A-4802-A0C3-D2BB2B99B9C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Kompensasi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pertemuanke13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672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Kompensasi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imbalan-imbalan</a:t>
            </a:r>
            <a:r>
              <a:rPr lang="en-US" dirty="0"/>
              <a:t> </a:t>
            </a:r>
            <a:r>
              <a:rPr lang="en-US" dirty="0" err="1"/>
              <a:t>finansial</a:t>
            </a:r>
            <a:r>
              <a:rPr lang="en-US" dirty="0"/>
              <a:t> (</a:t>
            </a:r>
            <a:r>
              <a:rPr lang="en-US" i="1" dirty="0"/>
              <a:t>financial reward</a:t>
            </a:r>
            <a:r>
              <a:rPr lang="en-US" dirty="0"/>
              <a:t>) yang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orang-orang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kepegawaian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kompensasi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finansial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moneter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 </a:t>
            </a:r>
            <a:endParaRPr lang="en-US" dirty="0" smtClean="0"/>
          </a:p>
          <a:p>
            <a:r>
              <a:rPr lang="en-US" dirty="0" err="1" smtClean="0"/>
              <a:t>Kompensasi</a:t>
            </a:r>
            <a:r>
              <a:rPr lang="en-US" dirty="0" smtClean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,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kompensasi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bentuk-bentuk</a:t>
            </a:r>
            <a:r>
              <a:rPr lang="en-US" dirty="0"/>
              <a:t> non </a:t>
            </a:r>
            <a:r>
              <a:rPr lang="en-US" dirty="0" err="1"/>
              <a:t>moneter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8965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Terminologi</a:t>
            </a:r>
            <a:r>
              <a:rPr lang="en-US" dirty="0" smtClean="0"/>
              <a:t> </a:t>
            </a:r>
            <a:r>
              <a:rPr lang="en-US" dirty="0" err="1" smtClean="0"/>
              <a:t>Kompensasi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en-US" b="1" dirty="0" err="1"/>
              <a:t>Upah</a:t>
            </a:r>
            <a:r>
              <a:rPr lang="en-US" b="1" dirty="0"/>
              <a:t>/</a:t>
            </a:r>
            <a:r>
              <a:rPr lang="en-US" b="1" dirty="0" err="1"/>
              <a:t>gaji</a:t>
            </a:r>
            <a:r>
              <a:rPr lang="en-US" dirty="0"/>
              <a:t>. </a:t>
            </a:r>
            <a:r>
              <a:rPr lang="en-US" dirty="0" err="1"/>
              <a:t>Upah</a:t>
            </a:r>
            <a:r>
              <a:rPr lang="en-US" dirty="0"/>
              <a:t> (</a:t>
            </a:r>
            <a:r>
              <a:rPr lang="en-US" i="1" dirty="0"/>
              <a:t>wages</a:t>
            </a:r>
            <a:r>
              <a:rPr lang="en-US" dirty="0"/>
              <a:t>)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tarif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 </a:t>
            </a:r>
            <a:r>
              <a:rPr lang="en-US" dirty="0" err="1"/>
              <a:t>perjam</a:t>
            </a:r>
            <a:r>
              <a:rPr lang="en-US" dirty="0"/>
              <a:t> (</a:t>
            </a:r>
            <a:r>
              <a:rPr lang="en-US" dirty="0" err="1"/>
              <a:t>semakin</a:t>
            </a:r>
            <a:r>
              <a:rPr lang="en-US" dirty="0"/>
              <a:t> lama </a:t>
            </a:r>
            <a:r>
              <a:rPr lang="en-US" dirty="0" err="1"/>
              <a:t>kerjanya</a:t>
            </a:r>
            <a:r>
              <a:rPr lang="en-US" dirty="0"/>
              <a:t>,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bayarannya</a:t>
            </a:r>
            <a:r>
              <a:rPr lang="en-US" dirty="0"/>
              <a:t>). </a:t>
            </a:r>
            <a:r>
              <a:rPr lang="en-US" dirty="0" err="1"/>
              <a:t>Upah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basis </a:t>
            </a:r>
            <a:r>
              <a:rPr lang="en-US" dirty="0" err="1"/>
              <a:t>bayaran</a:t>
            </a:r>
            <a:r>
              <a:rPr lang="en-US" dirty="0"/>
              <a:t> yang </a:t>
            </a:r>
            <a:r>
              <a:rPr lang="en-US" dirty="0" err="1"/>
              <a:t>kerap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pekerja-pekerja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pemeliharaan</a:t>
            </a:r>
            <a:r>
              <a:rPr lang="en-US" dirty="0"/>
              <a:t>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 (</a:t>
            </a:r>
            <a:r>
              <a:rPr lang="en-US" i="1" dirty="0"/>
              <a:t>salary</a:t>
            </a:r>
            <a:r>
              <a:rPr lang="en-US" dirty="0"/>
              <a:t>)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tarif</a:t>
            </a:r>
            <a:r>
              <a:rPr lang="en-US" dirty="0"/>
              <a:t> </a:t>
            </a:r>
            <a:r>
              <a:rPr lang="en-US" dirty="0" err="1"/>
              <a:t>mingguan</a:t>
            </a:r>
            <a:r>
              <a:rPr lang="en-US" dirty="0"/>
              <a:t>, </a:t>
            </a:r>
            <a:r>
              <a:rPr lang="en-US" dirty="0" err="1"/>
              <a:t>bulanan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tahunan</a:t>
            </a:r>
            <a:r>
              <a:rPr lang="en-US" dirty="0"/>
              <a:t>.</a:t>
            </a:r>
          </a:p>
          <a:p>
            <a:pPr fontAlgn="base"/>
            <a:r>
              <a:rPr lang="en-US" b="1" dirty="0" err="1"/>
              <a:t>Insentif</a:t>
            </a:r>
            <a:r>
              <a:rPr lang="en-US" dirty="0"/>
              <a:t>, (</a:t>
            </a:r>
            <a:r>
              <a:rPr lang="en-US" i="1" dirty="0"/>
              <a:t>incentive</a:t>
            </a:r>
            <a:r>
              <a:rPr lang="en-US" dirty="0"/>
              <a:t>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tambahan-tambahan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diluar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upah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Program-program </a:t>
            </a:r>
            <a:r>
              <a:rPr lang="en-US" dirty="0" err="1"/>
              <a:t>insentif</a:t>
            </a:r>
            <a:r>
              <a:rPr lang="en-US" dirty="0"/>
              <a:t> </a:t>
            </a:r>
            <a:r>
              <a:rPr lang="en-US" dirty="0" err="1"/>
              <a:t>disesuaikan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bayaran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produktivitas</a:t>
            </a:r>
            <a:r>
              <a:rPr lang="en-US" dirty="0"/>
              <a:t>, </a:t>
            </a:r>
            <a:r>
              <a:rPr lang="en-US" dirty="0" err="1"/>
              <a:t>penjualan</a:t>
            </a:r>
            <a:r>
              <a:rPr lang="en-US" dirty="0"/>
              <a:t>, </a:t>
            </a:r>
            <a:r>
              <a:rPr lang="en-US" dirty="0" err="1"/>
              <a:t>keuntungan-keuntungan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upaya-upaya</a:t>
            </a:r>
            <a:r>
              <a:rPr lang="en-US" dirty="0"/>
              <a:t> </a:t>
            </a:r>
            <a:r>
              <a:rPr lang="en-US" dirty="0" err="1"/>
              <a:t>pemangkasan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.</a:t>
            </a:r>
          </a:p>
          <a:p>
            <a:pPr fontAlgn="base"/>
            <a:r>
              <a:rPr lang="en-US" b="1" dirty="0" err="1"/>
              <a:t>Tunjangan</a:t>
            </a:r>
            <a:r>
              <a:rPr lang="en-US" dirty="0"/>
              <a:t> (</a:t>
            </a:r>
            <a:r>
              <a:rPr lang="en-US" i="1" dirty="0"/>
              <a:t>Benefit</a:t>
            </a:r>
            <a:r>
              <a:rPr lang="en-US" dirty="0"/>
              <a:t>). </a:t>
            </a:r>
            <a:r>
              <a:rPr lang="en-US" dirty="0" err="1"/>
              <a:t>Contoh-contoh</a:t>
            </a:r>
            <a:r>
              <a:rPr lang="en-US" dirty="0"/>
              <a:t> </a:t>
            </a:r>
            <a:r>
              <a:rPr lang="en-US" dirty="0" err="1"/>
              <a:t>tunjangan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asuransi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asuransi</a:t>
            </a:r>
            <a:r>
              <a:rPr lang="en-US" dirty="0"/>
              <a:t> </a:t>
            </a:r>
            <a:r>
              <a:rPr lang="en-US" dirty="0" err="1"/>
              <a:t>jiwa</a:t>
            </a:r>
            <a:r>
              <a:rPr lang="en-US" dirty="0"/>
              <a:t>, </a:t>
            </a:r>
            <a:r>
              <a:rPr lang="en-US" dirty="0" err="1"/>
              <a:t>liburan-liburan</a:t>
            </a:r>
            <a:r>
              <a:rPr lang="en-US" dirty="0"/>
              <a:t> yang </a:t>
            </a:r>
            <a:r>
              <a:rPr lang="en-US" dirty="0" err="1"/>
              <a:t>ditanggung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, program </a:t>
            </a:r>
            <a:r>
              <a:rPr lang="en-US" dirty="0" err="1"/>
              <a:t>pensiun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tunjangan-tunjangan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kepegawaian</a:t>
            </a:r>
            <a:r>
              <a:rPr lang="en-US" dirty="0"/>
              <a:t>.</a:t>
            </a:r>
          </a:p>
          <a:p>
            <a:pPr fontAlgn="base"/>
            <a:r>
              <a:rPr lang="en-US" b="1" dirty="0" err="1"/>
              <a:t>Fasilitas</a:t>
            </a:r>
            <a:r>
              <a:rPr lang="en-US" dirty="0"/>
              <a:t> (</a:t>
            </a:r>
            <a:r>
              <a:rPr lang="en-US" i="1" dirty="0"/>
              <a:t>Facility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kenikmatan</a:t>
            </a:r>
            <a:r>
              <a:rPr lang="en-US" dirty="0"/>
              <a:t>/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, </a:t>
            </a:r>
            <a:r>
              <a:rPr lang="en-US" dirty="0" err="1"/>
              <a:t>keanggotaan</a:t>
            </a:r>
            <a:r>
              <a:rPr lang="en-US" dirty="0"/>
              <a:t> </a:t>
            </a:r>
            <a:r>
              <a:rPr lang="en-US" dirty="0" err="1"/>
              <a:t>klub</a:t>
            </a:r>
            <a:r>
              <a:rPr lang="en-US" dirty="0"/>
              <a:t>,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parkir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945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kompensasi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en-US" b="1" dirty="0" err="1"/>
              <a:t>Kompensasi</a:t>
            </a:r>
            <a:r>
              <a:rPr lang="en-US" b="1" dirty="0"/>
              <a:t> </a:t>
            </a:r>
            <a:r>
              <a:rPr lang="en-US" b="1" dirty="0" err="1"/>
              <a:t>finansial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langsung</a:t>
            </a:r>
            <a:r>
              <a:rPr lang="en-US" dirty="0"/>
              <a:t> </a:t>
            </a:r>
            <a:r>
              <a:rPr lang="en-US" dirty="0" err="1"/>
              <a:t>berupa</a:t>
            </a:r>
            <a:r>
              <a:rPr lang="en-US" dirty="0"/>
              <a:t>; </a:t>
            </a:r>
            <a:r>
              <a:rPr lang="en-US" dirty="0" err="1"/>
              <a:t>bayaran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(</a:t>
            </a:r>
            <a:r>
              <a:rPr lang="en-US" dirty="0" err="1"/>
              <a:t>gaji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upah</a:t>
            </a:r>
            <a:r>
              <a:rPr lang="en-US" dirty="0"/>
              <a:t>), </a:t>
            </a:r>
            <a:r>
              <a:rPr lang="en-US" dirty="0" err="1"/>
              <a:t>bayaran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, </a:t>
            </a:r>
            <a:r>
              <a:rPr lang="en-US" dirty="0" err="1"/>
              <a:t>bayaran</a:t>
            </a:r>
            <a:r>
              <a:rPr lang="en-US" dirty="0"/>
              <a:t> </a:t>
            </a:r>
            <a:r>
              <a:rPr lang="en-US" dirty="0" err="1"/>
              <a:t>insentif</a:t>
            </a:r>
            <a:r>
              <a:rPr lang="en-US" dirty="0"/>
              <a:t> (bonus, </a:t>
            </a:r>
            <a:r>
              <a:rPr lang="en-US" dirty="0" err="1"/>
              <a:t>komisi</a:t>
            </a:r>
            <a:r>
              <a:rPr lang="en-US" dirty="0"/>
              <a:t>,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/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opsi</a:t>
            </a:r>
            <a:r>
              <a:rPr lang="en-US" dirty="0"/>
              <a:t> </a:t>
            </a:r>
            <a:r>
              <a:rPr lang="en-US" dirty="0" err="1"/>
              <a:t>saham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bayaran</a:t>
            </a:r>
            <a:r>
              <a:rPr lang="en-US" dirty="0"/>
              <a:t> </a:t>
            </a:r>
            <a:r>
              <a:rPr lang="en-US" dirty="0" err="1"/>
              <a:t>tertangguh</a:t>
            </a:r>
            <a:r>
              <a:rPr lang="en-US" dirty="0"/>
              <a:t> (program </a:t>
            </a:r>
            <a:r>
              <a:rPr lang="en-US" dirty="0" err="1"/>
              <a:t>tabungan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anuitas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saham</a:t>
            </a:r>
            <a:r>
              <a:rPr lang="en-US" dirty="0"/>
              <a:t>)</a:t>
            </a:r>
          </a:p>
          <a:p>
            <a:pPr fontAlgn="base"/>
            <a:r>
              <a:rPr lang="en-US" b="1" dirty="0" err="1"/>
              <a:t>Kompensasi</a:t>
            </a:r>
            <a:r>
              <a:rPr lang="en-US" b="1" dirty="0"/>
              <a:t> </a:t>
            </a:r>
            <a:r>
              <a:rPr lang="en-US" b="1" dirty="0" err="1"/>
              <a:t>finansial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langsung</a:t>
            </a:r>
            <a:r>
              <a:rPr lang="en-US" dirty="0"/>
              <a:t> </a:t>
            </a:r>
            <a:r>
              <a:rPr lang="en-US" dirty="0" err="1"/>
              <a:t>berupa</a:t>
            </a:r>
            <a:r>
              <a:rPr lang="en-US" dirty="0"/>
              <a:t>; program-program </a:t>
            </a:r>
            <a:r>
              <a:rPr lang="en-US" dirty="0" err="1"/>
              <a:t>proteksi</a:t>
            </a:r>
            <a:r>
              <a:rPr lang="en-US" dirty="0"/>
              <a:t> (</a:t>
            </a:r>
            <a:r>
              <a:rPr lang="en-US" dirty="0" err="1"/>
              <a:t>asuransi</a:t>
            </a:r>
            <a:r>
              <a:rPr lang="en-US" dirty="0"/>
              <a:t>  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asuransi</a:t>
            </a:r>
            <a:r>
              <a:rPr lang="en-US" dirty="0"/>
              <a:t> </a:t>
            </a:r>
            <a:r>
              <a:rPr lang="en-US" dirty="0" err="1"/>
              <a:t>jiwa</a:t>
            </a:r>
            <a:r>
              <a:rPr lang="en-US" dirty="0"/>
              <a:t>, </a:t>
            </a:r>
            <a:r>
              <a:rPr lang="en-US" dirty="0" err="1"/>
              <a:t>pensiun</a:t>
            </a:r>
            <a:r>
              <a:rPr lang="en-US" dirty="0"/>
              <a:t>, </a:t>
            </a:r>
            <a:r>
              <a:rPr lang="en-US" dirty="0" err="1"/>
              <a:t>asuransi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), </a:t>
            </a:r>
            <a:r>
              <a:rPr lang="en-US" dirty="0" err="1"/>
              <a:t>bayaran</a:t>
            </a:r>
            <a:r>
              <a:rPr lang="en-US" dirty="0"/>
              <a:t> </a:t>
            </a:r>
            <a:r>
              <a:rPr lang="en-US" dirty="0" err="1"/>
              <a:t>diluar</a:t>
            </a:r>
            <a:r>
              <a:rPr lang="en-US" dirty="0"/>
              <a:t> jam </a:t>
            </a:r>
            <a:r>
              <a:rPr lang="en-US" dirty="0" err="1"/>
              <a:t>kerja</a:t>
            </a:r>
            <a:r>
              <a:rPr lang="en-US" dirty="0"/>
              <a:t> (</a:t>
            </a:r>
            <a:r>
              <a:rPr lang="en-US" dirty="0" err="1"/>
              <a:t>liburan</a:t>
            </a:r>
            <a:r>
              <a:rPr lang="en-US" dirty="0"/>
              <a:t>,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, </a:t>
            </a:r>
            <a:r>
              <a:rPr lang="en-US" dirty="0" err="1"/>
              <a:t>cuti</a:t>
            </a:r>
            <a:r>
              <a:rPr lang="en-US" dirty="0"/>
              <a:t> </a:t>
            </a:r>
            <a:r>
              <a:rPr lang="en-US" dirty="0" err="1"/>
              <a:t>tahunan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cuti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fasilitas-fasilitas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kendaran,ruang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parkir</a:t>
            </a:r>
            <a:r>
              <a:rPr lang="en-US" dirty="0"/>
              <a:t>.</a:t>
            </a:r>
          </a:p>
          <a:p>
            <a:pPr fontAlgn="base"/>
            <a:r>
              <a:rPr lang="en-US" b="1" dirty="0" err="1"/>
              <a:t>Kompensasi</a:t>
            </a:r>
            <a:r>
              <a:rPr lang="en-US" b="1" dirty="0"/>
              <a:t> non financial</a:t>
            </a:r>
            <a:r>
              <a:rPr lang="en-US" dirty="0"/>
              <a:t>,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(</a:t>
            </a:r>
            <a:r>
              <a:rPr lang="en-US" dirty="0" err="1"/>
              <a:t>tugas-tugas</a:t>
            </a:r>
            <a:r>
              <a:rPr lang="en-US" dirty="0"/>
              <a:t> yang </a:t>
            </a:r>
            <a:r>
              <a:rPr lang="en-US" dirty="0" err="1"/>
              <a:t>menarik</a:t>
            </a:r>
            <a:r>
              <a:rPr lang="en-US" dirty="0"/>
              <a:t>, </a:t>
            </a:r>
            <a:r>
              <a:rPr lang="en-US" dirty="0" err="1"/>
              <a:t>tantangan</a:t>
            </a:r>
            <a:r>
              <a:rPr lang="en-US" dirty="0"/>
              <a:t>,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, </a:t>
            </a:r>
            <a:r>
              <a:rPr lang="en-US" dirty="0" err="1"/>
              <a:t>pengakuan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 rasa </a:t>
            </a:r>
            <a:r>
              <a:rPr lang="en-US" dirty="0" err="1"/>
              <a:t>pencapaian</a:t>
            </a:r>
            <a:r>
              <a:rPr lang="en-US" dirty="0"/>
              <a:t>). 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(</a:t>
            </a:r>
            <a:r>
              <a:rPr lang="en-US" dirty="0" err="1"/>
              <a:t>kebijakan-kebijakan</a:t>
            </a:r>
            <a:r>
              <a:rPr lang="en-US" dirty="0"/>
              <a:t> yang </a:t>
            </a:r>
            <a:r>
              <a:rPr lang="en-US" dirty="0" err="1"/>
              <a:t>sehat</a:t>
            </a:r>
            <a:r>
              <a:rPr lang="en-US" dirty="0"/>
              <a:t>, supervise yang </a:t>
            </a:r>
            <a:r>
              <a:rPr lang="en-US" dirty="0" err="1"/>
              <a:t>kompoten</a:t>
            </a:r>
            <a:r>
              <a:rPr lang="en-US" dirty="0"/>
              <a:t>, </a:t>
            </a:r>
            <a:r>
              <a:rPr lang="en-US" dirty="0" err="1"/>
              <a:t>kerabat</a:t>
            </a:r>
            <a:r>
              <a:rPr lang="en-US" dirty="0"/>
              <a:t> yang </a:t>
            </a:r>
            <a:r>
              <a:rPr lang="en-US" dirty="0" err="1"/>
              <a:t>menyenangkan</a:t>
            </a:r>
            <a:r>
              <a:rPr lang="en-US" dirty="0"/>
              <a:t>,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nyaman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26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Pemberian</a:t>
            </a:r>
            <a:r>
              <a:rPr lang="en-US" b="1" dirty="0" smtClean="0"/>
              <a:t> </a:t>
            </a:r>
            <a:r>
              <a:rPr lang="en-US" b="1" dirty="0" err="1" smtClean="0"/>
              <a:t>Kompensasi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/>
              <a:t>Notoatmodjo</a:t>
            </a:r>
            <a:r>
              <a:rPr lang="en-US" dirty="0"/>
              <a:t> (1998:67),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kompensasi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smtClean="0"/>
              <a:t>:</a:t>
            </a:r>
            <a:endParaRPr lang="en-US" dirty="0"/>
          </a:p>
          <a:p>
            <a:pPr fontAlgn="base"/>
            <a:r>
              <a:rPr lang="en-US" dirty="0" err="1" smtClean="0"/>
              <a:t>Menghargai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endParaRPr lang="en-US" dirty="0" smtClean="0"/>
          </a:p>
          <a:p>
            <a:pPr fontAlgn="base"/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/>
              <a:t>keadilan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 </a:t>
            </a:r>
            <a:r>
              <a:rPr lang="en-US" dirty="0" err="1"/>
              <a:t>karyawan</a:t>
            </a:r>
            <a:endParaRPr lang="en-US" dirty="0"/>
          </a:p>
          <a:p>
            <a:pPr fontAlgn="base"/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turnover </a:t>
            </a:r>
            <a:r>
              <a:rPr lang="en-US" dirty="0" err="1"/>
              <a:t>karyawan</a:t>
            </a:r>
            <a:endParaRPr lang="en-US" dirty="0"/>
          </a:p>
          <a:p>
            <a:pPr fontAlgn="base"/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yang </a:t>
            </a:r>
            <a:r>
              <a:rPr lang="en-US" dirty="0" err="1"/>
              <a:t>bermutu</a:t>
            </a:r>
            <a:endParaRPr lang="en-US" dirty="0"/>
          </a:p>
          <a:p>
            <a:pPr fontAlgn="base"/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biaya</a:t>
            </a:r>
            <a:endParaRPr lang="en-US" dirty="0"/>
          </a:p>
          <a:p>
            <a:pPr fontAlgn="base"/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peraturan-peraturan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748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id-ID" b="1" smtClean="0"/>
              <a:t>Pengertian evaluasi kinerja</a:t>
            </a:r>
            <a:endParaRPr lang="id-ID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250825" y="1500188"/>
            <a:ext cx="8497888" cy="5024437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id-ID" sz="2600" smtClean="0"/>
              <a:t>Evaluasi kinerja merupakan pendapat yang bersifat evaluative atas sifat, perilaku seseorang, atau prestasi sebagai dasar untuk keputusan dan rencana pengembangan personil (Kreitner dan Kinicki, 2001: 300).</a:t>
            </a:r>
          </a:p>
          <a:p>
            <a:pPr algn="just" eaLnBrk="1" hangingPunct="1"/>
            <a:r>
              <a:rPr lang="id-ID" sz="2600" smtClean="0"/>
              <a:t>Sementara itu, Newstrom dan Davis (1997: 173) memandang sebagai suatu proses mengevaluasi kinerja pekerja, membagi informasi dengan mereka, dan mencari cara memperbaiki kinerjanya.</a:t>
            </a:r>
          </a:p>
          <a:p>
            <a:pPr algn="just" eaLnBrk="1" hangingPunct="1"/>
            <a:r>
              <a:rPr lang="id-ID" sz="2600" smtClean="0"/>
              <a:t>Pendapat lain mengemukakan sebagai proses mengevaluasi pekerja pada berbagai dimensi yang berkaitan dengan pekerjaan (Greenberg dan Baron, 2003: 50).</a:t>
            </a:r>
          </a:p>
          <a:p>
            <a:pPr algn="just" eaLnBrk="1" hangingPunct="1"/>
            <a:endParaRPr lang="id-ID" sz="2600" smtClean="0"/>
          </a:p>
        </p:txBody>
      </p:sp>
    </p:spTree>
    <p:extLst>
      <p:ext uri="{BB962C8B-B14F-4D97-AF65-F5344CB8AC3E}">
        <p14:creationId xmlns:p14="http://schemas.microsoft.com/office/powerpoint/2010/main" val="333613424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260350"/>
            <a:ext cx="8353425" cy="6264275"/>
          </a:xfrm>
        </p:spPr>
        <p:txBody>
          <a:bodyPr rtlCol="0">
            <a:normAutofit fontScale="92500"/>
          </a:bodyPr>
          <a:lstStyle/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id-ID" b="1" dirty="0"/>
              <a:t>Tujuan Penilaian/Evaluasi Kinerja</a:t>
            </a:r>
            <a:endParaRPr lang="id-ID" dirty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 smtClean="0"/>
              <a:t>	Secara </a:t>
            </a:r>
            <a:r>
              <a:rPr lang="id-ID" dirty="0"/>
              <a:t>lebih spesifik, tujuan dari evaluasi kinerja sebagaimana dikemukakan Sunyoto (1999:1) yang dikutip oleh Mangkunegara (2005:10) </a:t>
            </a:r>
            <a:r>
              <a:rPr lang="id-ID" dirty="0" smtClean="0"/>
              <a:t>adalah:</a:t>
            </a:r>
          </a:p>
          <a:p>
            <a:pPr marL="914400" lvl="1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/>
              <a:t>Meningkatkan saling </a:t>
            </a:r>
            <a:r>
              <a:rPr lang="id-ID" dirty="0"/>
              <a:t>pengertian antara karyawan tentang persyaratan </a:t>
            </a:r>
            <a:r>
              <a:rPr lang="id-ID" dirty="0" smtClean="0"/>
              <a:t>kinerja.</a:t>
            </a:r>
          </a:p>
          <a:p>
            <a:pPr marL="914400" lvl="1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/>
              <a:t>Mencatat </a:t>
            </a:r>
            <a:r>
              <a:rPr lang="id-ID" dirty="0"/>
              <a:t>dan mengakui hasil kerja seorang karyawan, sehingga mereka termotivasi untuk berbuat yang lebih baik, atau sekurang-kurangnya berprestasi sama dengan prestasi yang </a:t>
            </a:r>
            <a:r>
              <a:rPr lang="id-ID" dirty="0" smtClean="0"/>
              <a:t>terdahulu.</a:t>
            </a:r>
          </a:p>
          <a:p>
            <a:pPr marL="914400" lvl="1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/>
              <a:t>Memberikan </a:t>
            </a:r>
            <a:r>
              <a:rPr lang="id-ID" dirty="0"/>
              <a:t>peluang kepada karyawan untuk mendiskusikan keinginan dan aspirasinya dan meningkatkan kepedulian terhadap karier atau pekerjaan yang di embannya </a:t>
            </a:r>
            <a:r>
              <a:rPr lang="id-ID" dirty="0" smtClean="0"/>
              <a:t>sekarang.</a:t>
            </a:r>
          </a:p>
          <a:p>
            <a:pPr marL="914400" lvl="1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/>
              <a:t>Mendefinisikan </a:t>
            </a:r>
            <a:r>
              <a:rPr lang="id-ID" dirty="0"/>
              <a:t>atau merumuskan kembali sasaran masa depan, sehingga karyawan termotivasi untuk berprestasi sesuai dengan </a:t>
            </a:r>
            <a:r>
              <a:rPr lang="id-ID" dirty="0" smtClean="0"/>
              <a:t>potensinya.</a:t>
            </a:r>
          </a:p>
          <a:p>
            <a:pPr marL="914400" lvl="1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/>
              <a:t>Memeriksa </a:t>
            </a:r>
            <a:r>
              <a:rPr lang="id-ID" dirty="0"/>
              <a:t>rencana pelaksanaan dan pengembangan yang sesuai dengan kebutuhan pelatihan, khusus rencana diklat, dan kemudian menyetujui rencana itu jika tidak ada hal-hal yang perlu diubah.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8313713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4"/>
          <p:cNvSpPr>
            <a:spLocks noGrp="1"/>
          </p:cNvSpPr>
          <p:nvPr>
            <p:ph idx="1"/>
          </p:nvPr>
        </p:nvSpPr>
        <p:spPr>
          <a:xfrm>
            <a:off x="323850" y="404813"/>
            <a:ext cx="8496300" cy="6119812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id-ID" b="1" smtClean="0"/>
              <a:t>Tujuan dari evaluasi kinerja menurut James E. Neal Jr (2003:4-5) adalah</a:t>
            </a:r>
          </a:p>
          <a:p>
            <a:pPr marL="914400" lvl="1" indent="-514350" eaLnBrk="1" hangingPunct="1">
              <a:buFont typeface="Calibri" pitchFamily="34" charset="0"/>
              <a:buAutoNum type="arabicPeriod"/>
            </a:pPr>
            <a:r>
              <a:rPr lang="id-ID" smtClean="0"/>
              <a:t>Mengidentifikasi kemampuan dan kekuatan karyawan</a:t>
            </a:r>
          </a:p>
          <a:p>
            <a:pPr marL="914400" lvl="1" indent="-514350" eaLnBrk="1" hangingPunct="1">
              <a:buFont typeface="Calibri" pitchFamily="34" charset="0"/>
              <a:buAutoNum type="arabicPeriod"/>
            </a:pPr>
            <a:r>
              <a:rPr lang="id-ID" smtClean="0"/>
              <a:t>Mengindentifikasi potensi perkembangan karyawan</a:t>
            </a:r>
          </a:p>
          <a:p>
            <a:pPr marL="914400" lvl="1" indent="-514350" eaLnBrk="1" hangingPunct="1">
              <a:buFont typeface="Calibri" pitchFamily="34" charset="0"/>
              <a:buAutoNum type="arabicPeriod"/>
            </a:pPr>
            <a:r>
              <a:rPr lang="id-ID" smtClean="0"/>
              <a:t>Untuk memberikan informasi bagi perkembangan karyawan</a:t>
            </a:r>
          </a:p>
          <a:p>
            <a:pPr marL="914400" lvl="1" indent="-514350" eaLnBrk="1" hangingPunct="1">
              <a:buFont typeface="Calibri" pitchFamily="34" charset="0"/>
              <a:buAutoNum type="arabicPeriod"/>
            </a:pPr>
            <a:r>
              <a:rPr lang="id-ID" smtClean="0"/>
              <a:t>Untuk membuat organisasi lebih produktif</a:t>
            </a:r>
          </a:p>
          <a:p>
            <a:pPr marL="914400" lvl="1" indent="-514350" eaLnBrk="1" hangingPunct="1">
              <a:buFont typeface="Calibri" pitchFamily="34" charset="0"/>
              <a:buAutoNum type="arabicPeriod"/>
            </a:pPr>
            <a:r>
              <a:rPr lang="id-ID" smtClean="0"/>
              <a:t>Untuk memberikan data bagi kompensasi karyawan yang sesuai</a:t>
            </a:r>
          </a:p>
          <a:p>
            <a:pPr marL="914400" lvl="1" indent="-514350" eaLnBrk="1" hangingPunct="1">
              <a:buFont typeface="Calibri" pitchFamily="34" charset="0"/>
              <a:buAutoNum type="arabicPeriod"/>
            </a:pPr>
            <a:r>
              <a:rPr lang="id-ID" smtClean="0"/>
              <a:t>Untuk memproteksi organisasi dari tuntutan hukum perburuhan.</a:t>
            </a:r>
          </a:p>
        </p:txBody>
      </p:sp>
    </p:spTree>
    <p:extLst>
      <p:ext uri="{BB962C8B-B14F-4D97-AF65-F5344CB8AC3E}">
        <p14:creationId xmlns:p14="http://schemas.microsoft.com/office/powerpoint/2010/main" val="371312842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Masalah-masalah dalam kinerja 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>
            <a:normAutofit/>
          </a:bodyPr>
          <a:lstStyle/>
          <a:p>
            <a:pPr marL="566737" indent="-457200" algn="just" eaLnBrk="1" hangingPunct="1">
              <a:buFont typeface="+mj-lt"/>
              <a:buAutoNum type="alphaLcPeriod"/>
              <a:defRPr/>
            </a:pP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</a:p>
          <a:p>
            <a:pPr algn="just" eaLnBrk="1" hangingPunct="1">
              <a:buFont typeface="Wingdings" pitchFamily="2" charset="2"/>
              <a:buChar char="à"/>
              <a:defRPr/>
            </a:pPr>
            <a:r>
              <a:rPr lang="en-US" dirty="0" err="1">
                <a:sym typeface="Wingdings" pitchFamily="2" charset="2"/>
              </a:rPr>
              <a:t>Karyawan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tidak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tahu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bagaimana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menjalankan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tugas-tugas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secara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benar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kurangnya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keterampilan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pengetahuan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atau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kemampuan</a:t>
            </a:r>
            <a:endParaRPr lang="en-US" dirty="0">
              <a:sym typeface="Wingdings" pitchFamily="2" charset="2"/>
            </a:endParaRPr>
          </a:p>
          <a:p>
            <a:pPr algn="just" eaLnBrk="1" hangingPunct="1">
              <a:buFont typeface="Georgia" pitchFamily="18" charset="0"/>
              <a:buNone/>
              <a:defRPr/>
            </a:pPr>
            <a:endParaRPr lang="en-US" dirty="0">
              <a:sym typeface="Wingdings" pitchFamily="2" charset="2"/>
            </a:endParaRPr>
          </a:p>
          <a:p>
            <a:pPr marL="566737" indent="-457200" algn="just" eaLnBrk="1" hangingPunct="1">
              <a:buFont typeface="+mj-lt"/>
              <a:buAutoNum type="alphaLcPeriod" startAt="2"/>
              <a:defRPr/>
            </a:pPr>
            <a:r>
              <a:rPr lang="en-US" dirty="0" err="1">
                <a:sym typeface="Wingdings" pitchFamily="2" charset="2"/>
              </a:rPr>
              <a:t>Lingkungan</a:t>
            </a:r>
            <a:r>
              <a:rPr lang="en-US" dirty="0">
                <a:sym typeface="Wingdings" pitchFamily="2" charset="2"/>
              </a:rPr>
              <a:t> </a:t>
            </a:r>
          </a:p>
          <a:p>
            <a:pPr algn="just" eaLnBrk="1" hangingPunct="1">
              <a:buFont typeface="Wingdings" pitchFamily="2" charset="2"/>
              <a:buChar char="à"/>
              <a:defRPr/>
            </a:pPr>
            <a:r>
              <a:rPr lang="en-US" dirty="0" err="1">
                <a:sym typeface="Wingdings" pitchFamily="2" charset="2"/>
              </a:rPr>
              <a:t>Masalah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tidak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berhubungan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dengan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karyawan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tetapi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disebabkan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oleh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lingkungan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kondisi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kerja</a:t>
            </a:r>
            <a:r>
              <a:rPr lang="en-US" dirty="0">
                <a:sym typeface="Wingdings" pitchFamily="2" charset="2"/>
              </a:rPr>
              <a:t>, proses yang </a:t>
            </a:r>
            <a:r>
              <a:rPr lang="en-US" dirty="0" err="1">
                <a:sym typeface="Wingdings" pitchFamily="2" charset="2"/>
              </a:rPr>
              <a:t>buruk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ergonomika</a:t>
            </a:r>
            <a:r>
              <a:rPr lang="en-US" dirty="0">
                <a:sym typeface="Wingdings" pitchFamily="2" charset="2"/>
              </a:rPr>
              <a:t> </a:t>
            </a:r>
          </a:p>
          <a:p>
            <a:pPr algn="just"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47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6737" indent="-457200" algn="just" eaLnBrk="1" hangingPunct="1">
              <a:buFont typeface="+mj-lt"/>
              <a:buAutoNum type="alphaLcPeriod" startAt="3"/>
              <a:defRPr/>
            </a:pPr>
            <a:r>
              <a:rPr lang="en-US" dirty="0" err="1">
                <a:sym typeface="Wingdings" pitchFamily="2" charset="2"/>
              </a:rPr>
              <a:t>Sumber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daya</a:t>
            </a:r>
            <a:r>
              <a:rPr lang="en-US" dirty="0">
                <a:sym typeface="Wingdings" pitchFamily="2" charset="2"/>
              </a:rPr>
              <a:t> </a:t>
            </a:r>
          </a:p>
          <a:p>
            <a:pPr algn="just" eaLnBrk="1" hangingPunct="1">
              <a:buFont typeface="Wingdings" pitchFamily="2" charset="2"/>
              <a:buChar char="à"/>
              <a:defRPr/>
            </a:pPr>
            <a:r>
              <a:rPr lang="en-US" dirty="0" err="1">
                <a:sym typeface="Wingdings" pitchFamily="2" charset="2"/>
              </a:rPr>
              <a:t>Kurangnya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sumber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daya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atau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teknologi</a:t>
            </a:r>
            <a:endParaRPr lang="en-US" dirty="0">
              <a:sym typeface="Wingdings" pitchFamily="2" charset="2"/>
            </a:endParaRPr>
          </a:p>
          <a:p>
            <a:pPr algn="just" eaLnBrk="1" hangingPunct="1">
              <a:buFont typeface="Georgia" pitchFamily="18" charset="0"/>
              <a:buNone/>
              <a:defRPr/>
            </a:pPr>
            <a:endParaRPr lang="en-US" dirty="0">
              <a:sym typeface="Wingdings" pitchFamily="2" charset="2"/>
            </a:endParaRPr>
          </a:p>
          <a:p>
            <a:pPr marL="566737" indent="-457200" algn="just" eaLnBrk="1" hangingPunct="1">
              <a:buFont typeface="+mj-lt"/>
              <a:buAutoNum type="alphaLcPeriod" startAt="4"/>
              <a:defRPr/>
            </a:pPr>
            <a:r>
              <a:rPr lang="en-US" dirty="0" err="1">
                <a:sym typeface="Wingdings" pitchFamily="2" charset="2"/>
              </a:rPr>
              <a:t>Motivasi</a:t>
            </a:r>
            <a:r>
              <a:rPr lang="en-US" dirty="0">
                <a:sym typeface="Wingdings" pitchFamily="2" charset="2"/>
              </a:rPr>
              <a:t> </a:t>
            </a:r>
          </a:p>
          <a:p>
            <a:pPr algn="just" eaLnBrk="1" hangingPunct="1">
              <a:buFont typeface="Wingdings" pitchFamily="2" charset="2"/>
              <a:buChar char="à"/>
              <a:defRPr/>
            </a:pPr>
            <a:r>
              <a:rPr lang="en-US" dirty="0" err="1">
                <a:sym typeface="Wingdings" pitchFamily="2" charset="2"/>
              </a:rPr>
              <a:t>Karyawan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tahu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bagaimana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menjalankan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pekerjaan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tetapi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tidak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melakukannya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secara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benar</a:t>
            </a:r>
            <a:r>
              <a:rPr lang="en-US" dirty="0">
                <a:sym typeface="Wingdings" pitchFamily="2" charset="2"/>
              </a:rPr>
              <a:t>. </a:t>
            </a:r>
            <a:r>
              <a:rPr lang="en-US" dirty="0" err="1">
                <a:sym typeface="Wingdings" pitchFamily="2" charset="2"/>
              </a:rPr>
              <a:t>Ini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mungkin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saja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disebabkan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oleh</a:t>
            </a:r>
            <a:r>
              <a:rPr lang="en-US" dirty="0">
                <a:sym typeface="Wingdings" pitchFamily="2" charset="2"/>
              </a:rPr>
              <a:t> proses </a:t>
            </a:r>
            <a:r>
              <a:rPr lang="en-US" dirty="0" err="1">
                <a:sym typeface="Wingdings" pitchFamily="2" charset="2"/>
              </a:rPr>
              <a:t>seleksi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yg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tdk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sempurna</a:t>
            </a:r>
            <a:r>
              <a:rPr lang="en-US" dirty="0">
                <a:sym typeface="Wingdings" pitchFamily="2" charset="2"/>
              </a:rPr>
              <a:t>. </a:t>
            </a:r>
          </a:p>
          <a:p>
            <a:pPr algn="just"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02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Georgia" pitchFamily="18" charset="0"/>
              <a:buNone/>
              <a:defRPr/>
            </a:pP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</a:p>
          <a:p>
            <a:pPr marL="566737" indent="-457200" algn="just" eaLnBrk="1" hangingPunct="1">
              <a:buFont typeface="+mj-lt"/>
              <a:buAutoNum type="alphaLcPeriod"/>
              <a:defRPr/>
            </a:pPr>
            <a:r>
              <a:rPr lang="en-US" dirty="0" err="1"/>
              <a:t>Mengidentifikasikan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kinerja</a:t>
            </a:r>
            <a:endParaRPr lang="en-US" dirty="0"/>
          </a:p>
          <a:p>
            <a:pPr marL="566737" indent="-457200" algn="just" eaLnBrk="1" hangingPunct="1">
              <a:buFont typeface="+mj-lt"/>
              <a:buAutoNum type="alphaLcPeriod"/>
              <a:defRPr/>
            </a:pPr>
            <a:r>
              <a:rPr lang="en-US" dirty="0" err="1"/>
              <a:t>Menentukan</a:t>
            </a:r>
            <a:r>
              <a:rPr lang="en-US" dirty="0"/>
              <a:t> tugas2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(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) </a:t>
            </a:r>
          </a:p>
          <a:p>
            <a:pPr marL="566737" indent="-457200" algn="just" eaLnBrk="1" hangingPunct="1">
              <a:buFont typeface="+mj-lt"/>
              <a:buAutoNum type="alphaLcPeriod"/>
              <a:defRPr/>
            </a:pP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tugas-tugas</a:t>
            </a:r>
            <a:r>
              <a:rPr lang="en-US" dirty="0"/>
              <a:t> yang </a:t>
            </a:r>
            <a:r>
              <a:rPr lang="en-US" dirty="0" err="1"/>
              <a:t>dijalankan</a:t>
            </a:r>
            <a:endParaRPr lang="en-US" dirty="0"/>
          </a:p>
          <a:p>
            <a:pPr marL="566737" indent="-457200" algn="just" eaLnBrk="1" hangingPunct="1">
              <a:buFont typeface="+mj-lt"/>
              <a:buAutoNum type="alphaLcPeriod"/>
              <a:defRPr/>
            </a:pP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kinerja</a:t>
            </a:r>
            <a:endParaRPr lang="en-US" dirty="0"/>
          </a:p>
          <a:p>
            <a:pPr marL="566737" indent="-457200" algn="just" eaLnBrk="1" hangingPunct="1">
              <a:buFont typeface="+mj-lt"/>
              <a:buAutoNum type="alphaLcPeriod"/>
              <a:defRPr/>
            </a:pPr>
            <a:r>
              <a:rPr lang="en-US" dirty="0" err="1"/>
              <a:t>Membicarakan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dgn</a:t>
            </a:r>
            <a:r>
              <a:rPr lang="en-US" dirty="0"/>
              <a:t> </a:t>
            </a:r>
            <a:r>
              <a:rPr lang="en-US" dirty="0" err="1"/>
              <a:t>karyawan</a:t>
            </a:r>
            <a:endParaRPr lang="en-US" dirty="0"/>
          </a:p>
          <a:p>
            <a:pPr marL="0" indent="0" algn="just" eaLnBrk="1" hangingPunct="1">
              <a:buFont typeface="Arial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70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323850" y="285750"/>
            <a:ext cx="8569325" cy="657225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id-ID" smtClean="0"/>
              <a:t>George dan Jones (2002) menyatakan manfaat penilaian kinerja adalah :</a:t>
            </a:r>
          </a:p>
          <a:p>
            <a:pPr lvl="1" algn="just" eaLnBrk="1" hangingPunct="1">
              <a:buFont typeface="Wingdings" pitchFamily="2" charset="2"/>
              <a:buChar char="ü"/>
            </a:pPr>
            <a:r>
              <a:rPr lang="id-ID" smtClean="0"/>
              <a:t>untuk penyesuaian kompensasi</a:t>
            </a:r>
          </a:p>
          <a:p>
            <a:pPr lvl="1" algn="just" eaLnBrk="1" hangingPunct="1">
              <a:buFont typeface="Wingdings" pitchFamily="2" charset="2"/>
              <a:buChar char="ü"/>
            </a:pPr>
            <a:r>
              <a:rPr lang="id-ID" smtClean="0"/>
              <a:t>keputusan penempatan</a:t>
            </a:r>
          </a:p>
          <a:p>
            <a:pPr lvl="1" algn="just" eaLnBrk="1" hangingPunct="1">
              <a:buFont typeface="Wingdings" pitchFamily="2" charset="2"/>
              <a:buChar char="ü"/>
            </a:pPr>
            <a:r>
              <a:rPr lang="id-ID" smtClean="0"/>
              <a:t>dan pengembangan karir dan memberikan kesempatan kerja yang adil, sehingga karyawan dapat memperbaiki kinerjanya. Hal ini akan berdampak pada perbaikan perencanaan dan pengembangan organisasi untuk menghadapi tantangan masa depan. </a:t>
            </a:r>
          </a:p>
        </p:txBody>
      </p:sp>
    </p:spTree>
    <p:extLst>
      <p:ext uri="{BB962C8B-B14F-4D97-AF65-F5344CB8AC3E}">
        <p14:creationId xmlns:p14="http://schemas.microsoft.com/office/powerpoint/2010/main" val="284278719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kompensasi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Kompensasi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yang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,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yang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imbalan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(</a:t>
            </a:r>
            <a:r>
              <a:rPr lang="en-US" dirty="0" err="1"/>
              <a:t>Malayu</a:t>
            </a:r>
            <a:r>
              <a:rPr lang="en-US" dirty="0"/>
              <a:t> S.P. </a:t>
            </a:r>
            <a:r>
              <a:rPr lang="en-US" dirty="0" err="1"/>
              <a:t>Hasibuan</a:t>
            </a:r>
            <a:r>
              <a:rPr lang="en-US" dirty="0"/>
              <a:t>, 2002:54). </a:t>
            </a:r>
            <a:r>
              <a:rPr lang="en-US" dirty="0" err="1"/>
              <a:t>Kompensasi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 </a:t>
            </a:r>
            <a:r>
              <a:rPr lang="en-US" dirty="0" err="1"/>
              <a:t>dibayar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kartal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Kompensasi</a:t>
            </a:r>
            <a:r>
              <a:rPr lang="en-US" dirty="0" smtClean="0"/>
              <a:t>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 </a:t>
            </a:r>
            <a:r>
              <a:rPr lang="en-US" dirty="0" err="1"/>
              <a:t>dibayar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 </a:t>
            </a:r>
            <a:r>
              <a:rPr lang="en-US" dirty="0" err="1"/>
              <a:t>dibayar</a:t>
            </a:r>
            <a:r>
              <a:rPr lang="en-US" dirty="0"/>
              <a:t> 10%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. Di </a:t>
            </a:r>
            <a:r>
              <a:rPr lang="en-US" dirty="0" err="1"/>
              <a:t>Jawa</a:t>
            </a:r>
            <a:r>
              <a:rPr lang="en-US" dirty="0"/>
              <a:t> Barat </a:t>
            </a:r>
            <a:r>
              <a:rPr lang="en-US" dirty="0" err="1"/>
              <a:t>penunai</a:t>
            </a:r>
            <a:r>
              <a:rPr lang="en-US" dirty="0"/>
              <a:t> </a:t>
            </a:r>
            <a:r>
              <a:rPr lang="en-US" dirty="0" err="1"/>
              <a:t>padi</a:t>
            </a:r>
            <a:r>
              <a:rPr lang="en-US" dirty="0"/>
              <a:t> </a:t>
            </a:r>
            <a:r>
              <a:rPr lang="en-US" dirty="0" err="1"/>
              <a:t>upahnya</a:t>
            </a:r>
            <a:r>
              <a:rPr lang="en-US" dirty="0"/>
              <a:t> 10%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padi</a:t>
            </a:r>
            <a:r>
              <a:rPr lang="en-US" dirty="0"/>
              <a:t> yang </a:t>
            </a:r>
            <a:r>
              <a:rPr lang="en-US" dirty="0" err="1"/>
              <a:t>ditunai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95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14</TotalTime>
  <Words>551</Words>
  <Application>Microsoft Office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NewsPrint</vt:lpstr>
      <vt:lpstr>Penilaian Kinerja dan Kompensasi</vt:lpstr>
      <vt:lpstr>Pengertian evaluasi kinerja</vt:lpstr>
      <vt:lpstr>PowerPoint Presentation</vt:lpstr>
      <vt:lpstr>PowerPoint Presentation</vt:lpstr>
      <vt:lpstr>Masalah-masalah dalam kinerja : </vt:lpstr>
      <vt:lpstr>PowerPoint Presentation</vt:lpstr>
      <vt:lpstr>PowerPoint Presentation</vt:lpstr>
      <vt:lpstr>PowerPoint Presentation</vt:lpstr>
      <vt:lpstr>kompensasi</vt:lpstr>
      <vt:lpstr>PowerPoint Presentation</vt:lpstr>
      <vt:lpstr>Terminologi Kompensasi</vt:lpstr>
      <vt:lpstr>Jenis-jenis kompensasi</vt:lpstr>
      <vt:lpstr>Tujuan Pemberian Kompensasi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Penilaian Kinerja dan Kompensasi</dc:title>
  <dc:creator>Jaka</dc:creator>
  <cp:lastModifiedBy>Jaka</cp:lastModifiedBy>
  <cp:revision>2</cp:revision>
  <dcterms:created xsi:type="dcterms:W3CDTF">2018-04-10T08:51:22Z</dcterms:created>
  <dcterms:modified xsi:type="dcterms:W3CDTF">2018-04-10T09:05:23Z</dcterms:modified>
</cp:coreProperties>
</file>