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4549D-4F30-4075-B2D1-3AF3414C1F8D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7EBE47-72A2-4767-B249-F9F41AA94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572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 defTabSz="949325"/>
            <a:r>
              <a:rPr lang="en-US" sz="1000" i="1"/>
              <a:t>1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0FCE-5296-404C-9FFE-997865ED39C7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30A7-96A9-467D-9E24-A8211B2239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0FCE-5296-404C-9FFE-997865ED39C7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30A7-96A9-467D-9E24-A8211B2239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0FCE-5296-404C-9FFE-997865ED39C7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30A7-96A9-467D-9E24-A8211B2239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0FCE-5296-404C-9FFE-997865ED39C7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30A7-96A9-467D-9E24-A8211B2239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0FCE-5296-404C-9FFE-997865ED39C7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30A7-96A9-467D-9E24-A8211B2239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0FCE-5296-404C-9FFE-997865ED39C7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30A7-96A9-467D-9E24-A8211B22393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0FCE-5296-404C-9FFE-997865ED39C7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30A7-96A9-467D-9E24-A8211B2239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0FCE-5296-404C-9FFE-997865ED39C7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30A7-96A9-467D-9E24-A8211B2239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0FCE-5296-404C-9FFE-997865ED39C7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30A7-96A9-467D-9E24-A8211B2239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0FCE-5296-404C-9FFE-997865ED39C7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5830A7-96A9-467D-9E24-A8211B2239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0FCE-5296-404C-9FFE-997865ED39C7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30A7-96A9-467D-9E24-A8211B2239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7D30FCE-5296-404C-9FFE-997865ED39C7}" type="datetimeFigureOut">
              <a:rPr lang="en-US" smtClean="0"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E5830A7-96A9-467D-9E24-A8211B2239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932613" y="6324600"/>
            <a:ext cx="18303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00200" y="1981200"/>
            <a:ext cx="6019800" cy="1447800"/>
          </a:xfrm>
          <a:noFill/>
          <a:ln/>
        </p:spPr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143000" y="3886200"/>
            <a:ext cx="7162800" cy="14478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5F5F5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en-US" sz="2800" b="1" dirty="0" err="1">
                <a:latin typeface="Arial Narrow" pitchFamily="34" charset="0"/>
              </a:rPr>
              <a:t>Minggu</a:t>
            </a:r>
            <a:r>
              <a:rPr lang="en-US" sz="2800" b="1" dirty="0">
                <a:latin typeface="Arial Narrow" pitchFamily="34" charset="0"/>
              </a:rPr>
              <a:t> </a:t>
            </a:r>
            <a:r>
              <a:rPr lang="en-US" sz="2800" b="1" dirty="0" err="1">
                <a:latin typeface="Arial Narrow" pitchFamily="34" charset="0"/>
              </a:rPr>
              <a:t>ke</a:t>
            </a:r>
            <a:r>
              <a:rPr lang="en-US" sz="2800" b="1" dirty="0">
                <a:latin typeface="Arial Narrow" pitchFamily="34" charset="0"/>
              </a:rPr>
              <a:t> 2:</a:t>
            </a:r>
          </a:p>
          <a:p>
            <a:pPr algn="ctr"/>
            <a:r>
              <a:rPr lang="en-US" sz="2800" b="1" dirty="0">
                <a:latin typeface="Arial Narrow" pitchFamily="34" charset="0"/>
              </a:rPr>
              <a:t>PROSES MANAJEMEN-PERENCANAAN</a:t>
            </a:r>
          </a:p>
        </p:txBody>
      </p:sp>
    </p:spTree>
    <p:extLst>
      <p:ext uri="{BB962C8B-B14F-4D97-AF65-F5344CB8AC3E}">
        <p14:creationId xmlns:p14="http://schemas.microsoft.com/office/powerpoint/2010/main" val="2674143030"/>
      </p:ext>
    </p:extLst>
  </p:cSld>
  <p:clrMapOvr>
    <a:masterClrMapping/>
  </p:clrMapOvr>
  <p:transition advTm="1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b="0"/>
              <a:t>PERENCANAAN</a:t>
            </a:r>
            <a:r>
              <a:rPr lang="fr-FR"/>
              <a:t> </a:t>
            </a:r>
            <a:br>
              <a:rPr lang="fr-FR"/>
            </a:br>
            <a:r>
              <a:rPr lang="fr-FR" sz="1400"/>
              <a:t>PERMASALAHAN PENETAPAN TUJUAN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sz="2000"/>
              <a:t>Keenganan untuk meninggalkan alternatif sasaran yang lain </a:t>
            </a:r>
            <a:r>
              <a:rPr lang="fr-FR" sz="1700"/>
              <a:t>(mungkin lebih tepat)</a:t>
            </a:r>
          </a:p>
          <a:p>
            <a:pPr>
              <a:lnSpc>
                <a:spcPct val="90000"/>
              </a:lnSpc>
            </a:pPr>
            <a:endParaRPr lang="fr-FR" sz="1700"/>
          </a:p>
          <a:p>
            <a:pPr>
              <a:lnSpc>
                <a:spcPct val="90000"/>
              </a:lnSpc>
            </a:pPr>
            <a:r>
              <a:rPr lang="fr-FR" sz="2000"/>
              <a:t>Takut salah </a:t>
            </a:r>
            <a:r>
              <a:rPr lang="fr-FR" sz="1700"/>
              <a:t>(gagal, rasa malu, dianggap tidak mampu, tidak menghargai orang lain)</a:t>
            </a:r>
          </a:p>
          <a:p>
            <a:pPr>
              <a:lnSpc>
                <a:spcPct val="90000"/>
              </a:lnSpc>
            </a:pPr>
            <a:endParaRPr lang="fr-FR" sz="1700"/>
          </a:p>
          <a:p>
            <a:pPr>
              <a:lnSpc>
                <a:spcPct val="90000"/>
              </a:lnSpc>
            </a:pPr>
            <a:r>
              <a:rPr lang="fr-FR" sz="2000"/>
              <a:t>Kekurangan pengetahuan mengenai organisasi </a:t>
            </a:r>
            <a:r>
              <a:rPr lang="fr-FR" sz="1700"/>
              <a:t>(bertentangan dengan unit organisasi lain)</a:t>
            </a:r>
          </a:p>
          <a:p>
            <a:pPr>
              <a:lnSpc>
                <a:spcPct val="90000"/>
              </a:lnSpc>
            </a:pPr>
            <a:endParaRPr lang="fr-FR" sz="1700"/>
          </a:p>
          <a:p>
            <a:pPr>
              <a:lnSpc>
                <a:spcPct val="90000"/>
              </a:lnSpc>
            </a:pPr>
            <a:r>
              <a:rPr lang="fr-FR" sz="2000"/>
              <a:t>Kekurangan pengetahuan mengenai lingkungan organisasi </a:t>
            </a:r>
            <a:r>
              <a:rPr lang="fr-FR" sz="1700"/>
              <a:t>(pesaing, pemasok, pelanggan, lembaga pemerintah/masyarakat)</a:t>
            </a:r>
            <a:endParaRPr lang="fr-FR" sz="2200"/>
          </a:p>
        </p:txBody>
      </p:sp>
    </p:spTree>
    <p:extLst>
      <p:ext uri="{BB962C8B-B14F-4D97-AF65-F5344CB8AC3E}">
        <p14:creationId xmlns:p14="http://schemas.microsoft.com/office/powerpoint/2010/main" val="608882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b="0"/>
              <a:t>PROSES MANAJEMEN</a:t>
            </a:r>
            <a:r>
              <a:rPr lang="fr-FR"/>
              <a:t> </a:t>
            </a:r>
            <a:br>
              <a:rPr lang="fr-FR"/>
            </a:br>
            <a:r>
              <a:rPr lang="fr-FR" sz="1400"/>
              <a:t>TAHAP DASAR PERENCANAAN (2)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Pendefinisian situasi saat ini: </a:t>
            </a:r>
          </a:p>
          <a:p>
            <a:pPr lvl="1"/>
            <a:endParaRPr lang="fr-FR"/>
          </a:p>
          <a:p>
            <a:pPr lvl="1"/>
            <a:r>
              <a:rPr lang="fr-FR"/>
              <a:t>Sejauh mana posisi organisasi terhadap sasaran ?</a:t>
            </a:r>
          </a:p>
          <a:p>
            <a:pPr lvl="1"/>
            <a:r>
              <a:rPr lang="fr-FR"/>
              <a:t>Sumber apa yang dilakukan untuk menutup perbedaan ini ?</a:t>
            </a:r>
          </a:p>
          <a:p>
            <a:endParaRPr lang="fr-FR"/>
          </a:p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0169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b="0"/>
              <a:t>PROSES MANAJEMEN</a:t>
            </a:r>
            <a:r>
              <a:rPr lang="fr-FR"/>
              <a:t> </a:t>
            </a:r>
            <a:br>
              <a:rPr lang="fr-FR"/>
            </a:br>
            <a:r>
              <a:rPr lang="fr-FR" sz="1400"/>
              <a:t>TAHAP DASAR PERENCANAAN (2)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sz="2200"/>
              <a:t>Identifikasi dukungan &amp; hambatan:</a:t>
            </a:r>
          </a:p>
          <a:p>
            <a:pPr lvl="1">
              <a:lnSpc>
                <a:spcPct val="90000"/>
              </a:lnSpc>
            </a:pPr>
            <a:r>
              <a:rPr lang="fr-FR" sz="2000"/>
              <a:t>Identifikasi faktor eksternal dimasa yang akan datang</a:t>
            </a:r>
          </a:p>
          <a:p>
            <a:pPr lvl="1">
              <a:lnSpc>
                <a:spcPct val="90000"/>
              </a:lnSpc>
            </a:pPr>
            <a:r>
              <a:rPr lang="fr-FR" sz="2000"/>
              <a:t>Faktor internal &amp; eksternal apa yang membantu atau menimbulkan masalah dalam mencapai tujuan</a:t>
            </a:r>
          </a:p>
          <a:p>
            <a:pPr>
              <a:lnSpc>
                <a:spcPct val="90000"/>
              </a:lnSpc>
            </a:pPr>
            <a:endParaRPr lang="fr-FR" sz="2200"/>
          </a:p>
          <a:p>
            <a:pPr>
              <a:lnSpc>
                <a:spcPct val="90000"/>
              </a:lnSpc>
            </a:pPr>
            <a:r>
              <a:rPr lang="fr-FR" sz="2200"/>
              <a:t>Penetapan tindakan: </a:t>
            </a:r>
          </a:p>
          <a:p>
            <a:pPr lvl="1">
              <a:lnSpc>
                <a:spcPct val="90000"/>
              </a:lnSpc>
            </a:pPr>
            <a:r>
              <a:rPr lang="fr-FR" sz="2000"/>
              <a:t>Penetapan keputusan mengenai keadaan masa depan yang harus dibentuk</a:t>
            </a:r>
          </a:p>
        </p:txBody>
      </p:sp>
    </p:spTree>
    <p:extLst>
      <p:ext uri="{BB962C8B-B14F-4D97-AF65-F5344CB8AC3E}">
        <p14:creationId xmlns:p14="http://schemas.microsoft.com/office/powerpoint/2010/main" val="2020654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b="0"/>
              <a:t>PERENCANAAN </a:t>
            </a:r>
            <a:r>
              <a:rPr lang="fr-FR" sz="1400"/>
              <a:t>(1)</a:t>
            </a:r>
            <a:r>
              <a:rPr lang="fr-FR"/>
              <a:t> </a:t>
            </a:r>
            <a:br>
              <a:rPr lang="fr-FR"/>
            </a:br>
            <a:r>
              <a:rPr lang="fr-FR" sz="1400"/>
              <a:t>HIERARKHI PERENCANAAN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33600"/>
            <a:ext cx="7772400" cy="4114800"/>
          </a:xfrm>
        </p:spPr>
        <p:txBody>
          <a:bodyPr/>
          <a:lstStyle/>
          <a:p>
            <a:r>
              <a:rPr lang="fr-FR" sz="2200"/>
              <a:t>Rencana Strategis: </a:t>
            </a:r>
          </a:p>
          <a:p>
            <a:pPr lvl="1"/>
            <a:r>
              <a:rPr lang="fr-FR" sz="2000"/>
              <a:t>Mempertemukan organisasi dengan tujuan yang ditetapkan organisasi, dalam rangka mengimplementasikan misi perusahaan</a:t>
            </a:r>
          </a:p>
          <a:p>
            <a:endParaRPr lang="fr-FR" sz="2200"/>
          </a:p>
          <a:p>
            <a:r>
              <a:rPr lang="fr-FR" sz="2200"/>
              <a:t>Rencana Operasional:</a:t>
            </a:r>
          </a:p>
          <a:p>
            <a:pPr lvl="1"/>
            <a:r>
              <a:rPr lang="fr-FR" sz="2000"/>
              <a:t>Rencana detail yang menjabarkan bagaimana rencana strategis dapat direalisasikan ke dalam pelaksanaan pekerjaan sehari-hari</a:t>
            </a:r>
          </a:p>
        </p:txBody>
      </p:sp>
    </p:spTree>
    <p:extLst>
      <p:ext uri="{BB962C8B-B14F-4D97-AF65-F5344CB8AC3E}">
        <p14:creationId xmlns:p14="http://schemas.microsoft.com/office/powerpoint/2010/main" val="3990325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b="0"/>
              <a:t>PERENCANAAN </a:t>
            </a:r>
            <a:r>
              <a:rPr lang="fr-FR" sz="1400"/>
              <a:t>(2)</a:t>
            </a:r>
            <a:r>
              <a:rPr lang="fr-FR"/>
              <a:t> </a:t>
            </a:r>
            <a:br>
              <a:rPr lang="fr-FR"/>
            </a:br>
            <a:r>
              <a:rPr lang="fr-FR" sz="1400"/>
              <a:t>HIERARKHI PERENCANAAN DALAM ORGANISASI</a:t>
            </a:r>
          </a:p>
        </p:txBody>
      </p:sp>
      <p:graphicFrame>
        <p:nvGraphicFramePr>
          <p:cNvPr id="208899" name="Object 3"/>
          <p:cNvGraphicFramePr>
            <a:graphicFrameLocks noChangeAspect="1"/>
          </p:cNvGraphicFramePr>
          <p:nvPr/>
        </p:nvGraphicFramePr>
        <p:xfrm>
          <a:off x="1828800" y="1219200"/>
          <a:ext cx="5638800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Visio" r:id="rId3" imgW="5543296" imgH="7541142" progId="Visio.Drawing.6">
                  <p:embed/>
                </p:oleObj>
              </mc:Choice>
              <mc:Fallback>
                <p:oleObj name="Visio" r:id="rId3" imgW="5543296" imgH="7541142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219200"/>
                        <a:ext cx="5638800" cy="434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52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b="0"/>
              <a:t>HIERARKHI PERENCANAAN</a:t>
            </a:r>
            <a:r>
              <a:rPr lang="fr-FR"/>
              <a:t> </a:t>
            </a:r>
            <a:br>
              <a:rPr lang="fr-FR"/>
            </a:br>
            <a:r>
              <a:rPr lang="fr-FR" sz="1400"/>
              <a:t>RENCANA OPERASIONAL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sz="2200" i="1"/>
              <a:t>Single-use Plan</a:t>
            </a:r>
            <a:r>
              <a:rPr lang="fr-FR" sz="2200"/>
              <a:t> </a:t>
            </a:r>
            <a:r>
              <a:rPr lang="fr-FR" sz="2000"/>
              <a:t>(Rencana sekali pakai):</a:t>
            </a:r>
          </a:p>
          <a:p>
            <a:pPr lvl="1">
              <a:lnSpc>
                <a:spcPct val="90000"/>
              </a:lnSpc>
            </a:pPr>
            <a:r>
              <a:rPr lang="fr-FR" sz="2000"/>
              <a:t>Rencana yang dikembangkan untuk menyelesaikan suatu tujuan yang sangat spesifik dan tidak digunakan lagi setelah tujuan yang dimaksudkan diselesaikan</a:t>
            </a:r>
          </a:p>
          <a:p>
            <a:pPr>
              <a:lnSpc>
                <a:spcPct val="90000"/>
              </a:lnSpc>
            </a:pPr>
            <a:endParaRPr lang="fr-FR" sz="2200"/>
          </a:p>
          <a:p>
            <a:pPr>
              <a:lnSpc>
                <a:spcPct val="90000"/>
              </a:lnSpc>
            </a:pPr>
            <a:r>
              <a:rPr lang="fr-FR" sz="2200" i="1"/>
              <a:t>Standing Plan:</a:t>
            </a:r>
          </a:p>
          <a:p>
            <a:pPr lvl="1">
              <a:lnSpc>
                <a:spcPct val="90000"/>
              </a:lnSpc>
            </a:pPr>
            <a:r>
              <a:rPr lang="fr-FR" sz="2000"/>
              <a:t>Pendekatan atau rencana yang dibakukan untuk menangani situasi yang sedang dihadapi atau diperkirakan</a:t>
            </a:r>
          </a:p>
        </p:txBody>
      </p:sp>
    </p:spTree>
    <p:extLst>
      <p:ext uri="{BB962C8B-B14F-4D97-AF65-F5344CB8AC3E}">
        <p14:creationId xmlns:p14="http://schemas.microsoft.com/office/powerpoint/2010/main" val="3622046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b="0"/>
              <a:t>RENCANA OPERASIONAL</a:t>
            </a:r>
            <a:r>
              <a:rPr lang="fr-FR"/>
              <a:t> </a:t>
            </a:r>
            <a:br>
              <a:rPr lang="fr-FR"/>
            </a:br>
            <a:r>
              <a:rPr lang="fr-FR" sz="1400"/>
              <a:t>SINGLE USE PLAN (1)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Program: </a:t>
            </a:r>
            <a:r>
              <a:rPr lang="fr-FR" sz="2200"/>
              <a:t>sekumpulan kegiatan yang memperlihatkan adanya:</a:t>
            </a:r>
          </a:p>
          <a:p>
            <a:endParaRPr lang="fr-FR"/>
          </a:p>
          <a:p>
            <a:pPr lvl="1"/>
            <a:r>
              <a:rPr lang="fr-FR"/>
              <a:t>Rangkaian langkah kegiatan yang diperlukan untuk mencapai tujuan</a:t>
            </a:r>
          </a:p>
          <a:p>
            <a:pPr lvl="1"/>
            <a:r>
              <a:rPr lang="fr-FR"/>
              <a:t>Unit organisasi atau personil penanggung jawab setiap langkah</a:t>
            </a:r>
          </a:p>
          <a:p>
            <a:pPr lvl="1"/>
            <a:r>
              <a:rPr lang="fr-FR"/>
              <a:t>Urutan dan waktu untuk setiap kegiatan</a:t>
            </a:r>
          </a:p>
        </p:txBody>
      </p:sp>
    </p:spTree>
    <p:extLst>
      <p:ext uri="{BB962C8B-B14F-4D97-AF65-F5344CB8AC3E}">
        <p14:creationId xmlns:p14="http://schemas.microsoft.com/office/powerpoint/2010/main" val="36731267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b="0"/>
              <a:t>RENCANA OPERASIONAL</a:t>
            </a:r>
            <a:r>
              <a:rPr lang="fr-FR"/>
              <a:t> </a:t>
            </a:r>
            <a:br>
              <a:rPr lang="fr-FR"/>
            </a:br>
            <a:r>
              <a:rPr lang="fr-FR" sz="1400"/>
              <a:t>SINGLE USE PLAN (2)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Proyek:</a:t>
            </a:r>
          </a:p>
          <a:p>
            <a:pPr lvl="1"/>
            <a:r>
              <a:rPr lang="fr-FR"/>
              <a:t>Bagian kecil dari program yang lingkup kerjanya sangat khusus dan waktunya cukup banyak</a:t>
            </a:r>
          </a:p>
          <a:p>
            <a:endParaRPr lang="fr-FR"/>
          </a:p>
          <a:p>
            <a:r>
              <a:rPr lang="fr-FR"/>
              <a:t>Anggaran:</a:t>
            </a:r>
          </a:p>
          <a:p>
            <a:pPr lvl="1"/>
            <a:r>
              <a:rPr lang="fr-FR"/>
              <a:t>Sumber dana yang diperlukan dalam jangka waktu tertentu</a:t>
            </a:r>
          </a:p>
        </p:txBody>
      </p:sp>
    </p:spTree>
    <p:extLst>
      <p:ext uri="{BB962C8B-B14F-4D97-AF65-F5344CB8AC3E}">
        <p14:creationId xmlns:p14="http://schemas.microsoft.com/office/powerpoint/2010/main" val="15661086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b="0"/>
              <a:t>RENCANA OPERASIONAL</a:t>
            </a:r>
            <a:r>
              <a:rPr lang="fr-FR"/>
              <a:t> </a:t>
            </a:r>
            <a:br>
              <a:rPr lang="fr-FR"/>
            </a:br>
            <a:r>
              <a:rPr lang="fr-FR" sz="1400"/>
              <a:t>STANDING PLAN (1)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133600"/>
            <a:ext cx="77724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000"/>
              <a:t>Uraian kegiatan yang berulang untuk menghadapi situasi yang relatif tidak berbeda</a:t>
            </a:r>
          </a:p>
          <a:p>
            <a:pPr>
              <a:lnSpc>
                <a:spcPct val="90000"/>
              </a:lnSpc>
            </a:pPr>
            <a:endParaRPr lang="fr-FR" sz="2000"/>
          </a:p>
          <a:p>
            <a:pPr>
              <a:lnSpc>
                <a:spcPct val="90000"/>
              </a:lnSpc>
            </a:pPr>
            <a:r>
              <a:rPr lang="fr-FR" sz="2000"/>
              <a:t>Kebijakan </a:t>
            </a:r>
            <a:r>
              <a:rPr lang="fr-FR" sz="1700" i="1"/>
              <a:t>(Policy):</a:t>
            </a:r>
          </a:p>
          <a:p>
            <a:pPr lvl="1">
              <a:lnSpc>
                <a:spcPct val="90000"/>
              </a:lnSpc>
            </a:pPr>
            <a:r>
              <a:rPr lang="fr-FR" sz="1800"/>
              <a:t>Pedoman umum daalam pengambilan keputusan yang menetaapkan apa yang boleh dan apa yang tidak boleh dilakukan oleh pimpinan atau karyawan</a:t>
            </a:r>
          </a:p>
          <a:p>
            <a:pPr>
              <a:lnSpc>
                <a:spcPct val="90000"/>
              </a:lnSpc>
            </a:pPr>
            <a:endParaRPr lang="fr-FR" sz="2000"/>
          </a:p>
          <a:p>
            <a:pPr>
              <a:lnSpc>
                <a:spcPct val="90000"/>
              </a:lnSpc>
            </a:pPr>
            <a:r>
              <a:rPr lang="fr-FR" sz="2000"/>
              <a:t>Manfaat:</a:t>
            </a:r>
          </a:p>
          <a:p>
            <a:pPr lvl="1">
              <a:lnSpc>
                <a:spcPct val="90000"/>
              </a:lnSpc>
            </a:pPr>
            <a:r>
              <a:rPr lang="fr-FR" sz="1800"/>
              <a:t>Meningkatkan efektivitas organisasi</a:t>
            </a:r>
          </a:p>
          <a:p>
            <a:pPr lvl="1">
              <a:lnSpc>
                <a:spcPct val="90000"/>
              </a:lnSpc>
            </a:pPr>
            <a:r>
              <a:rPr lang="fr-FR" sz="1800"/>
              <a:t>Mengungkapkan </a:t>
            </a:r>
            <a:r>
              <a:rPr lang="fr-FR" sz="1800" i="1"/>
              <a:t>personal value</a:t>
            </a:r>
          </a:p>
          <a:p>
            <a:pPr lvl="1">
              <a:lnSpc>
                <a:spcPct val="90000"/>
              </a:lnSpc>
            </a:pPr>
            <a:r>
              <a:rPr lang="fr-FR" sz="1800"/>
              <a:t>Mengurangi konflik yang terjadi</a:t>
            </a:r>
          </a:p>
        </p:txBody>
      </p:sp>
    </p:spTree>
    <p:extLst>
      <p:ext uri="{BB962C8B-B14F-4D97-AF65-F5344CB8AC3E}">
        <p14:creationId xmlns:p14="http://schemas.microsoft.com/office/powerpoint/2010/main" val="28790492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b="0"/>
              <a:t>RENCANA OPERASIONAL</a:t>
            </a:r>
            <a:r>
              <a:rPr lang="fr-FR"/>
              <a:t> </a:t>
            </a:r>
            <a:br>
              <a:rPr lang="fr-FR"/>
            </a:br>
            <a:r>
              <a:rPr lang="fr-FR" sz="1400"/>
              <a:t>STANDING PLAN (2)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sz="2200" i="1"/>
              <a:t>Standard Procedure (SOP-Standard Operating Procedure)</a:t>
            </a:r>
            <a:r>
              <a:rPr lang="fr-FR" sz="2200"/>
              <a:t>:</a:t>
            </a:r>
          </a:p>
          <a:p>
            <a:pPr lvl="1"/>
            <a:r>
              <a:rPr lang="fr-FR" sz="2000"/>
              <a:t>Proses kerja yang merupakan rincian dari kebijakan</a:t>
            </a:r>
          </a:p>
          <a:p>
            <a:endParaRPr lang="fr-FR" sz="2200"/>
          </a:p>
          <a:p>
            <a:r>
              <a:rPr lang="fr-FR" sz="2200"/>
              <a:t>Aturan </a:t>
            </a:r>
            <a:r>
              <a:rPr lang="fr-FR" sz="2000" i="1"/>
              <a:t>(Rules)</a:t>
            </a:r>
            <a:r>
              <a:rPr lang="fr-FR" sz="2000"/>
              <a:t>:</a:t>
            </a:r>
          </a:p>
          <a:p>
            <a:pPr lvl="1"/>
            <a:r>
              <a:rPr lang="fr-FR" sz="2000"/>
              <a:t>Pernyataan yang menjelaskan suatu tindakan spesifik harus atau dilarang dilakukan dalam suatu kondisi tertentu</a:t>
            </a:r>
          </a:p>
        </p:txBody>
      </p:sp>
    </p:spTree>
    <p:extLst>
      <p:ext uri="{BB962C8B-B14F-4D97-AF65-F5344CB8AC3E}">
        <p14:creationId xmlns:p14="http://schemas.microsoft.com/office/powerpoint/2010/main" val="2316135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b="0"/>
              <a:t>PROSES MANAJEMEN</a:t>
            </a:r>
            <a:r>
              <a:rPr lang="fr-FR"/>
              <a:t> </a:t>
            </a:r>
            <a:br>
              <a:rPr lang="fr-FR"/>
            </a:br>
            <a:r>
              <a:rPr lang="fr-FR" sz="1400"/>
              <a:t>PERENCANAAN (1)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209800"/>
            <a:ext cx="80772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200"/>
              <a:t>Tahap awal dari proses manajemen</a:t>
            </a:r>
          </a:p>
          <a:p>
            <a:pPr>
              <a:lnSpc>
                <a:spcPct val="90000"/>
              </a:lnSpc>
            </a:pPr>
            <a:endParaRPr lang="fr-FR" sz="2200"/>
          </a:p>
          <a:p>
            <a:pPr>
              <a:lnSpc>
                <a:spcPct val="90000"/>
              </a:lnSpc>
            </a:pPr>
            <a:r>
              <a:rPr lang="fr-FR" sz="2200"/>
              <a:t>Suatu persiapan untuk menghadapi masa depan dan mencerminkan upaya untuk mendapatkan hasil yang terbaik dengan dukungan sumber daya terbatas</a:t>
            </a:r>
          </a:p>
          <a:p>
            <a:pPr>
              <a:lnSpc>
                <a:spcPct val="90000"/>
              </a:lnSpc>
            </a:pPr>
            <a:endParaRPr lang="fr-FR" sz="2200"/>
          </a:p>
          <a:p>
            <a:pPr>
              <a:lnSpc>
                <a:spcPct val="90000"/>
              </a:lnSpc>
            </a:pPr>
            <a:r>
              <a:rPr lang="fr-FR" sz="2200"/>
              <a:t>Menyusun rencana untuk menentukan arah yang akan ditempuh oleh organisasi</a:t>
            </a:r>
            <a:endParaRPr lang="fr-FR" sz="2000"/>
          </a:p>
        </p:txBody>
      </p:sp>
    </p:spTree>
    <p:extLst>
      <p:ext uri="{BB962C8B-B14F-4D97-AF65-F5344CB8AC3E}">
        <p14:creationId xmlns:p14="http://schemas.microsoft.com/office/powerpoint/2010/main" val="22776507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b="0"/>
              <a:t>PERENCANAAN</a:t>
            </a:r>
            <a:r>
              <a:rPr lang="fr-FR"/>
              <a:t> </a:t>
            </a:r>
            <a:br>
              <a:rPr lang="fr-FR"/>
            </a:br>
            <a:r>
              <a:rPr lang="fr-FR" sz="1400"/>
              <a:t>TEKNIK DAN ALAT BANTU PERENCANAAN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sz="2000" b="0"/>
              <a:t>A. PERAMALAN</a:t>
            </a:r>
          </a:p>
          <a:p>
            <a:endParaRPr lang="fr-FR" sz="2000"/>
          </a:p>
          <a:p>
            <a:r>
              <a:rPr lang="fr-FR" sz="2000"/>
              <a:t>Teknik pendukung perencanaan yang sangat dibutuhkan sebelum kegiatan perencanaan dimulai.</a:t>
            </a:r>
          </a:p>
          <a:p>
            <a:endParaRPr lang="fr-FR" sz="2000"/>
          </a:p>
          <a:p>
            <a:r>
              <a:rPr lang="fr-FR" sz="2000"/>
              <a:t>Perkiraan mengenai apa, berapa, bagaimana dari keadaan di masaa mendatang.</a:t>
            </a:r>
          </a:p>
          <a:p>
            <a:endParaRPr lang="fr-FR" sz="2000"/>
          </a:p>
          <a:p>
            <a:r>
              <a:rPr lang="fr-FR" sz="2000"/>
              <a:t>2 jenis : Peramalan Kualitatif &amp; Peramalan Kuantitatif</a:t>
            </a:r>
          </a:p>
        </p:txBody>
      </p:sp>
    </p:spTree>
    <p:extLst>
      <p:ext uri="{BB962C8B-B14F-4D97-AF65-F5344CB8AC3E}">
        <p14:creationId xmlns:p14="http://schemas.microsoft.com/office/powerpoint/2010/main" val="17720750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b="0"/>
              <a:t>PERENCANAAN</a:t>
            </a:r>
            <a:r>
              <a:rPr lang="fr-FR"/>
              <a:t> </a:t>
            </a:r>
            <a:br>
              <a:rPr lang="fr-FR"/>
            </a:br>
            <a:r>
              <a:rPr lang="fr-FR" sz="1400"/>
              <a:t>PERAMALAN: METODA KUALITATIF (1)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b="0"/>
              <a:t>Metoda Judgement:</a:t>
            </a:r>
          </a:p>
          <a:p>
            <a:endParaRPr lang="fr-FR" b="0"/>
          </a:p>
          <a:p>
            <a:pPr lvl="1"/>
            <a:r>
              <a:rPr lang="fr-FR"/>
              <a:t>Menggunakan opini atau dugaan sebagai data</a:t>
            </a:r>
          </a:p>
          <a:p>
            <a:pPr lvl="1"/>
            <a:r>
              <a:rPr lang="fr-FR"/>
              <a:t>Survey pendapat dilakukan dengan cara penjurian, teknik Delphi, dll</a:t>
            </a:r>
          </a:p>
          <a:p>
            <a:pPr lvl="1"/>
            <a:r>
              <a:rPr lang="fr-FR"/>
              <a:t>Kelemahan: terjadinya bias pada waktu survey pendapat</a:t>
            </a:r>
          </a:p>
        </p:txBody>
      </p:sp>
    </p:spTree>
    <p:extLst>
      <p:ext uri="{BB962C8B-B14F-4D97-AF65-F5344CB8AC3E}">
        <p14:creationId xmlns:p14="http://schemas.microsoft.com/office/powerpoint/2010/main" val="30798598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b="0"/>
              <a:t>PERENCANAAN</a:t>
            </a:r>
            <a:r>
              <a:rPr lang="fr-FR"/>
              <a:t> </a:t>
            </a:r>
            <a:br>
              <a:rPr lang="fr-FR"/>
            </a:br>
            <a:r>
              <a:rPr lang="fr-FR" sz="1400"/>
              <a:t>PERAMALAN: METODA KUALITATIF (2)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sz="2000" b="0"/>
              <a:t>Metoda Proyektif:</a:t>
            </a:r>
          </a:p>
          <a:p>
            <a:pPr>
              <a:lnSpc>
                <a:spcPct val="90000"/>
              </a:lnSpc>
            </a:pPr>
            <a:endParaRPr lang="fr-FR" sz="2000" b="0"/>
          </a:p>
          <a:p>
            <a:pPr lvl="1">
              <a:lnSpc>
                <a:spcPct val="90000"/>
              </a:lnSpc>
            </a:pPr>
            <a:r>
              <a:rPr lang="fr-FR" sz="1800"/>
              <a:t>Pencetusan </a:t>
            </a:r>
            <a:r>
              <a:rPr lang="fr-FR" sz="1800" b="1"/>
              <a:t>gagasan</a:t>
            </a:r>
            <a:r>
              <a:rPr lang="fr-FR" sz="1800"/>
              <a:t> &amp; dibentuk sedikit demi sedikit menjadi solusi.</a:t>
            </a:r>
          </a:p>
          <a:p>
            <a:pPr lvl="1">
              <a:lnSpc>
                <a:spcPct val="90000"/>
              </a:lnSpc>
            </a:pPr>
            <a:endParaRPr lang="fr-FR" sz="1800"/>
          </a:p>
          <a:p>
            <a:pPr lvl="1">
              <a:lnSpc>
                <a:spcPct val="90000"/>
              </a:lnSpc>
            </a:pPr>
            <a:r>
              <a:rPr lang="fr-FR" sz="1800" b="1" i="1"/>
              <a:t>Brainstorming</a:t>
            </a:r>
            <a:r>
              <a:rPr lang="fr-FR" sz="1800" b="1"/>
              <a:t>:</a:t>
            </a:r>
            <a:r>
              <a:rPr lang="fr-FR" sz="1800"/>
              <a:t> kelompok memusatkan pikiran secara intensif pada masalah yang dihadapi, gagasan dilontarkan secara cepat sebanyak-banyaknya tanpa diskusi &amp; kritik, dilanjutkan dengan konstruksi skenario (pembentukan logika pemikiran, urutan kerja secara hipotesis dan menjawab pertanyaan).</a:t>
            </a:r>
          </a:p>
          <a:p>
            <a:pPr lvl="1">
              <a:lnSpc>
                <a:spcPct val="90000"/>
              </a:lnSpc>
            </a:pPr>
            <a:endParaRPr lang="fr-FR" sz="1800"/>
          </a:p>
          <a:p>
            <a:pPr lvl="1">
              <a:lnSpc>
                <a:spcPct val="90000"/>
              </a:lnSpc>
            </a:pPr>
            <a:r>
              <a:rPr lang="fr-FR" sz="1800"/>
              <a:t>Membutuhkan </a:t>
            </a:r>
            <a:r>
              <a:rPr lang="fr-FR" sz="1800" b="1"/>
              <a:t>keahlian</a:t>
            </a:r>
            <a:r>
              <a:rPr lang="fr-FR" sz="1800"/>
              <a:t> dalam berbagai bidang.</a:t>
            </a:r>
          </a:p>
        </p:txBody>
      </p:sp>
    </p:spTree>
    <p:extLst>
      <p:ext uri="{BB962C8B-B14F-4D97-AF65-F5344CB8AC3E}">
        <p14:creationId xmlns:p14="http://schemas.microsoft.com/office/powerpoint/2010/main" val="193207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b="0"/>
              <a:t>PERENCANAAN</a:t>
            </a:r>
            <a:r>
              <a:rPr lang="fr-FR"/>
              <a:t> </a:t>
            </a:r>
            <a:br>
              <a:rPr lang="fr-FR"/>
            </a:br>
            <a:r>
              <a:rPr lang="fr-FR" sz="1400"/>
              <a:t>PERAMALAN: METODA KUANTITATIF (2)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235075"/>
            <a:ext cx="7620000" cy="4860925"/>
          </a:xfrm>
        </p:spPr>
        <p:txBody>
          <a:bodyPr/>
          <a:lstStyle/>
          <a:p>
            <a:r>
              <a:rPr lang="fr-FR" sz="2000" b="0"/>
              <a:t>Metoda Ekstrapolasi</a:t>
            </a:r>
            <a:r>
              <a:rPr lang="fr-FR" sz="2000"/>
              <a:t>: </a:t>
            </a:r>
            <a:r>
              <a:rPr lang="fr-FR" sz="2000" i="1"/>
              <a:t>Time Series Analysis</a:t>
            </a:r>
          </a:p>
          <a:p>
            <a:pPr lvl="1"/>
            <a:r>
              <a:rPr lang="fr-FR" sz="1800"/>
              <a:t>Peramalan mempelajari kecenderungan masa depan &amp; sekarang</a:t>
            </a:r>
          </a:p>
          <a:p>
            <a:pPr lvl="1"/>
            <a:r>
              <a:rPr lang="fr-FR" sz="1800"/>
              <a:t>Kelemahan: mempertimbangkan satu variabel kunci</a:t>
            </a:r>
          </a:p>
          <a:p>
            <a:endParaRPr lang="fr-FR" sz="2000"/>
          </a:p>
          <a:p>
            <a:r>
              <a:rPr lang="fr-FR" sz="2000" b="0"/>
              <a:t>Metoda Causal</a:t>
            </a:r>
            <a:r>
              <a:rPr lang="fr-FR" sz="2000"/>
              <a:t> (Metoda Ekonometrik, Metoda Segmentasi):</a:t>
            </a:r>
          </a:p>
          <a:p>
            <a:pPr lvl="1"/>
            <a:r>
              <a:rPr lang="fr-FR" sz="1800"/>
              <a:t>Hubungan sebab akibat antara variabel yang berlaku: variabel independen dan variabel dependen</a:t>
            </a:r>
          </a:p>
          <a:p>
            <a:pPr lvl="1"/>
            <a:r>
              <a:rPr lang="fr-FR" sz="1800"/>
              <a:t>Teknik statistik (analisis korelasi regresi)</a:t>
            </a:r>
          </a:p>
        </p:txBody>
      </p:sp>
    </p:spTree>
    <p:extLst>
      <p:ext uri="{BB962C8B-B14F-4D97-AF65-F5344CB8AC3E}">
        <p14:creationId xmlns:p14="http://schemas.microsoft.com/office/powerpoint/2010/main" val="40762328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b="0"/>
              <a:t>PERENCANAAN</a:t>
            </a:r>
            <a:r>
              <a:rPr lang="fr-FR"/>
              <a:t> </a:t>
            </a:r>
            <a:br>
              <a:rPr lang="fr-FR"/>
            </a:br>
            <a:r>
              <a:rPr lang="fr-FR" sz="1400"/>
              <a:t>TEKNIK DAN ALAT BANTU PERENCANAAN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0"/>
            <a:ext cx="78486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000" b="0"/>
              <a:t>B. PERENCANAAN PROYEK</a:t>
            </a:r>
          </a:p>
          <a:p>
            <a:pPr>
              <a:lnSpc>
                <a:spcPct val="90000"/>
              </a:lnSpc>
            </a:pPr>
            <a:endParaRPr lang="fr-FR" sz="2000" b="0"/>
          </a:p>
          <a:p>
            <a:pPr>
              <a:lnSpc>
                <a:spcPct val="90000"/>
              </a:lnSpc>
            </a:pPr>
            <a:r>
              <a:rPr lang="fr-FR" sz="2000"/>
              <a:t>Diagram </a:t>
            </a:r>
            <a:r>
              <a:rPr lang="fr-FR" sz="2000" i="1"/>
              <a:t>Network</a:t>
            </a:r>
            <a:r>
              <a:rPr lang="fr-FR" sz="2000"/>
              <a:t>: </a:t>
            </a:r>
            <a:r>
              <a:rPr lang="fr-FR" sz="1700"/>
              <a:t>menjelaskan kegiatan dari proyek serta hubungan ketergantungan antar kegiatan.</a:t>
            </a:r>
          </a:p>
          <a:p>
            <a:pPr>
              <a:lnSpc>
                <a:spcPct val="90000"/>
              </a:lnSpc>
            </a:pPr>
            <a:endParaRPr lang="fr-FR" sz="1700"/>
          </a:p>
          <a:p>
            <a:pPr>
              <a:lnSpc>
                <a:spcPct val="90000"/>
              </a:lnSpc>
            </a:pPr>
            <a:r>
              <a:rPr lang="fr-FR" sz="2000" i="1"/>
              <a:t>Gant Chart</a:t>
            </a:r>
            <a:r>
              <a:rPr lang="fr-FR" sz="2000"/>
              <a:t>: </a:t>
            </a:r>
            <a:r>
              <a:rPr lang="fr-FR" sz="1700"/>
              <a:t>gambaran jadual kegiatan di dalam suatu proyek </a:t>
            </a:r>
            <a:r>
              <a:rPr lang="fr-FR" sz="1700" i="1"/>
              <a:t>(Millestone Scheduling).</a:t>
            </a:r>
          </a:p>
          <a:p>
            <a:pPr>
              <a:lnSpc>
                <a:spcPct val="90000"/>
              </a:lnSpc>
            </a:pPr>
            <a:endParaRPr lang="fr-FR" sz="1700"/>
          </a:p>
          <a:p>
            <a:pPr>
              <a:lnSpc>
                <a:spcPct val="90000"/>
              </a:lnSpc>
            </a:pPr>
            <a:r>
              <a:rPr lang="fr-FR" sz="2000"/>
              <a:t>CPM </a:t>
            </a:r>
            <a:r>
              <a:rPr lang="fr-FR" sz="2000" i="1"/>
              <a:t>(Critical Path Method)</a:t>
            </a:r>
            <a:r>
              <a:rPr lang="fr-FR" sz="2000"/>
              <a:t> &amp; PERT </a:t>
            </a:r>
            <a:r>
              <a:rPr lang="fr-FR" sz="2000" i="1"/>
              <a:t>(Program Evaluation and Review Technique):</a:t>
            </a:r>
            <a:r>
              <a:rPr lang="fr-FR" sz="2000"/>
              <a:t> </a:t>
            </a:r>
            <a:r>
              <a:rPr lang="fr-FR" sz="1700"/>
              <a:t>metoda yang menjelaskan urutan kerja yang paling kritis atau peluang yang diperhatikan dalam suatu proyek.</a:t>
            </a:r>
          </a:p>
        </p:txBody>
      </p:sp>
    </p:spTree>
    <p:extLst>
      <p:ext uri="{BB962C8B-B14F-4D97-AF65-F5344CB8AC3E}">
        <p14:creationId xmlns:p14="http://schemas.microsoft.com/office/powerpoint/2010/main" val="8146411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b="0"/>
              <a:t>PERENCANAAN</a:t>
            </a:r>
            <a:r>
              <a:rPr lang="fr-FR"/>
              <a:t> </a:t>
            </a:r>
            <a:br>
              <a:rPr lang="fr-FR"/>
            </a:br>
            <a:r>
              <a:rPr lang="fr-FR" sz="1400"/>
              <a:t>DIAGRAM NETWORK</a:t>
            </a:r>
          </a:p>
        </p:txBody>
      </p:sp>
      <p:graphicFrame>
        <p:nvGraphicFramePr>
          <p:cNvPr id="220163" name="Object 3"/>
          <p:cNvGraphicFramePr>
            <a:graphicFrameLocks noChangeAspect="1"/>
          </p:cNvGraphicFramePr>
          <p:nvPr/>
        </p:nvGraphicFramePr>
        <p:xfrm>
          <a:off x="1447800" y="2514600"/>
          <a:ext cx="6629400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Visio" r:id="rId3" imgW="7177566" imgH="3198508" progId="Visio.Drawing.6">
                  <p:embed/>
                </p:oleObj>
              </mc:Choice>
              <mc:Fallback>
                <p:oleObj name="Visio" r:id="rId3" imgW="7177566" imgH="3198508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514600"/>
                        <a:ext cx="6629400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85087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b="0"/>
              <a:t>PERENCANAAN</a:t>
            </a:r>
            <a:r>
              <a:rPr lang="fr-FR"/>
              <a:t> </a:t>
            </a:r>
            <a:br>
              <a:rPr lang="fr-FR"/>
            </a:br>
            <a:r>
              <a:rPr lang="fr-FR" sz="1400"/>
              <a:t>GANTT CHART &amp; MILLESTONE</a:t>
            </a:r>
          </a:p>
        </p:txBody>
      </p:sp>
      <p:graphicFrame>
        <p:nvGraphicFramePr>
          <p:cNvPr id="221187" name="Group 3"/>
          <p:cNvGraphicFramePr>
            <a:graphicFrameLocks noGrp="1"/>
          </p:cNvGraphicFramePr>
          <p:nvPr/>
        </p:nvGraphicFramePr>
        <p:xfrm>
          <a:off x="838200" y="2133600"/>
          <a:ext cx="7772400" cy="4062416"/>
        </p:xfrm>
        <a:graphic>
          <a:graphicData uri="http://schemas.openxmlformats.org/drawingml/2006/table">
            <a:tbl>
              <a:tblPr/>
              <a:tblGrid>
                <a:gridCol w="2927350"/>
                <a:gridCol w="536575"/>
                <a:gridCol w="541338"/>
                <a:gridCol w="538162"/>
                <a:gridCol w="536575"/>
                <a:gridCol w="538163"/>
                <a:gridCol w="538162"/>
                <a:gridCol w="541338"/>
                <a:gridCol w="536575"/>
                <a:gridCol w="5381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id-ID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id-ID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id-ID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id-ID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Waktu 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id-ID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id-ID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id-ID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id-ID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KEGIATAN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60093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en-US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88628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b="0"/>
              <a:t>PERENCANAAN STRATEGIS</a:t>
            </a:r>
            <a:endParaRPr lang="fr-FR" sz="1400"/>
          </a:p>
        </p:txBody>
      </p:sp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sz="2200"/>
              <a:t>Perencanaan: </a:t>
            </a:r>
          </a:p>
          <a:p>
            <a:pPr lvl="1"/>
            <a:r>
              <a:rPr lang="fr-FR" sz="2000"/>
              <a:t>Proses untuk menentukan sasaran organisasi &amp; menetapkan cara untuk mencapainya</a:t>
            </a:r>
          </a:p>
          <a:p>
            <a:endParaRPr lang="fr-FR" sz="2200"/>
          </a:p>
          <a:p>
            <a:r>
              <a:rPr lang="fr-FR" sz="2200"/>
              <a:t>Perencanaan strategis: </a:t>
            </a:r>
          </a:p>
          <a:p>
            <a:pPr lvl="1"/>
            <a:r>
              <a:rPr lang="fr-FR" sz="2000"/>
              <a:t>Proses untuk menetapkan sasaran organisasi pada jangka waktu yang cukup panjang serta langkah atau tindakan yang diperlukan untuk mencapai sasaran tersebut</a:t>
            </a:r>
          </a:p>
        </p:txBody>
      </p:sp>
    </p:spTree>
    <p:extLst>
      <p:ext uri="{BB962C8B-B14F-4D97-AF65-F5344CB8AC3E}">
        <p14:creationId xmlns:p14="http://schemas.microsoft.com/office/powerpoint/2010/main" val="3379283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b="0"/>
              <a:t>STRATEGI </a:t>
            </a:r>
            <a:r>
              <a:rPr lang="fr-FR" sz="1400"/>
              <a:t>(DEFINISI)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sz="2200"/>
              <a:t>Mengenai apa yang diinginkan organisasi </a:t>
            </a:r>
            <a:r>
              <a:rPr lang="fr-FR" sz="2200">
                <a:sym typeface="Wingdings" pitchFamily="2" charset="2"/>
              </a:rPr>
              <a:t> program yang mempunyai cakupan luas untuk menetapkan &amp; mencapai tujuan organisasi serta mengimplementasikan misi organisasi</a:t>
            </a:r>
          </a:p>
          <a:p>
            <a:pPr>
              <a:lnSpc>
                <a:spcPct val="90000"/>
              </a:lnSpc>
            </a:pPr>
            <a:endParaRPr lang="fr-FR" sz="220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fr-FR" sz="2200">
                <a:sym typeface="Wingdings" pitchFamily="2" charset="2"/>
              </a:rPr>
              <a:t>Mengenai apa yang dilaksanakan oleh organisasi  pola tanggapan organisasi terhadap keadaan lingkungan secara terus menerus</a:t>
            </a:r>
          </a:p>
        </p:txBody>
      </p:sp>
    </p:spTree>
    <p:extLst>
      <p:ext uri="{BB962C8B-B14F-4D97-AF65-F5344CB8AC3E}">
        <p14:creationId xmlns:p14="http://schemas.microsoft.com/office/powerpoint/2010/main" val="12974741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b="0"/>
              <a:t>STRATEGI </a:t>
            </a:r>
            <a:r>
              <a:rPr lang="fr-FR" sz="1400"/>
              <a:t>(KARAKTERISTIK)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sz="2000"/>
              <a:t>Horizon waktu </a:t>
            </a:r>
            <a:r>
              <a:rPr lang="fr-FR" sz="1700"/>
              <a:t>(waktu cukup panjang </a:t>
            </a:r>
            <a:r>
              <a:rPr lang="fr-FR" sz="1700">
                <a:sym typeface="Wingdings" pitchFamily="2" charset="2"/>
              </a:rPr>
              <a:t> segi keberlakuannya maupun dari dampak terhadap keadaan perusahaan)</a:t>
            </a:r>
          </a:p>
          <a:p>
            <a:pPr>
              <a:lnSpc>
                <a:spcPct val="90000"/>
              </a:lnSpc>
            </a:pPr>
            <a:endParaRPr lang="fr-FR" sz="170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fr-FR" sz="2000">
                <a:sym typeface="Wingdings" pitchFamily="2" charset="2"/>
              </a:rPr>
              <a:t>Dampak </a:t>
            </a:r>
            <a:r>
              <a:rPr lang="fr-FR" sz="1700">
                <a:sym typeface="Wingdings" pitchFamily="2" charset="2"/>
              </a:rPr>
              <a:t>(berpengaruh terhadap hampir semua fungsi dalam organisasi)</a:t>
            </a:r>
          </a:p>
          <a:p>
            <a:pPr>
              <a:lnSpc>
                <a:spcPct val="90000"/>
              </a:lnSpc>
            </a:pPr>
            <a:endParaRPr lang="fr-FR" sz="170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fr-FR" sz="2000">
                <a:sym typeface="Wingdings" pitchFamily="2" charset="2"/>
              </a:rPr>
              <a:t>Konsentrasi Usaha </a:t>
            </a:r>
            <a:r>
              <a:rPr lang="fr-FR" sz="1700">
                <a:sym typeface="Wingdings" pitchFamily="2" charset="2"/>
              </a:rPr>
              <a:t>(membutuhkan konsentrasi suatu usaha, kegiatan atau perhatian tertentu)</a:t>
            </a:r>
          </a:p>
          <a:p>
            <a:pPr>
              <a:lnSpc>
                <a:spcPct val="90000"/>
              </a:lnSpc>
            </a:pPr>
            <a:endParaRPr lang="fr-FR" sz="170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fr-FR" sz="2000">
                <a:sym typeface="Wingdings" pitchFamily="2" charset="2"/>
              </a:rPr>
              <a:t>Pola Keputusan </a:t>
            </a:r>
            <a:r>
              <a:rPr lang="fr-FR" sz="1700">
                <a:sym typeface="Wingdings" pitchFamily="2" charset="2"/>
              </a:rPr>
              <a:t>(pilihan strategi akan membutuhkan suatu rangkaian keputusan yang diikuti oleh semua tingkatan organisasi dalam suatu pola yang konsisten)</a:t>
            </a:r>
          </a:p>
        </p:txBody>
      </p:sp>
    </p:spTree>
    <p:extLst>
      <p:ext uri="{BB962C8B-B14F-4D97-AF65-F5344CB8AC3E}">
        <p14:creationId xmlns:p14="http://schemas.microsoft.com/office/powerpoint/2010/main" val="3456863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b="0"/>
              <a:t>PROSES MANAJEMEN</a:t>
            </a:r>
            <a:r>
              <a:rPr lang="fr-FR"/>
              <a:t> </a:t>
            </a:r>
            <a:br>
              <a:rPr lang="fr-FR"/>
            </a:br>
            <a:r>
              <a:rPr lang="fr-FR" sz="1400"/>
              <a:t>PERENCANAAN (2)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sz="2200"/>
              <a:t>Kapan &amp; bagaimana kegiatan hendaknya dilaksanakan</a:t>
            </a:r>
          </a:p>
          <a:p>
            <a:endParaRPr lang="fr-FR" sz="2200"/>
          </a:p>
          <a:p>
            <a:r>
              <a:rPr lang="fr-FR" sz="2200"/>
              <a:t>Rangkaian proses pengambilan keputusan</a:t>
            </a:r>
          </a:p>
          <a:p>
            <a:endParaRPr lang="fr-FR" sz="2200"/>
          </a:p>
          <a:p>
            <a:r>
              <a:rPr lang="fr-FR" sz="2200"/>
              <a:t>Bidang perencanaan: produksi, keuangan, pemasaran, sumber daya manusia</a:t>
            </a:r>
          </a:p>
          <a:p>
            <a:endParaRPr lang="fr-FR" sz="2200"/>
          </a:p>
          <a:p>
            <a:endParaRPr lang="fr-FR" sz="2200"/>
          </a:p>
        </p:txBody>
      </p:sp>
    </p:spTree>
    <p:extLst>
      <p:ext uri="{BB962C8B-B14F-4D97-AF65-F5344CB8AC3E}">
        <p14:creationId xmlns:p14="http://schemas.microsoft.com/office/powerpoint/2010/main" val="19150819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b="0"/>
              <a:t>EVOLUSI KONSEP STRATEGI</a:t>
            </a:r>
            <a:br>
              <a:rPr lang="fr-FR" sz="2000" b="0"/>
            </a:br>
            <a:r>
              <a:rPr lang="fr-FR" sz="1400"/>
              <a:t>STRATEGI SEBAGAI GARIS BESAR RENCANA (GRAND PLAN)</a:t>
            </a:r>
            <a:endParaRPr lang="fr-FR" sz="2000" b="0"/>
          </a:p>
        </p:txBody>
      </p:sp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sz="2200"/>
              <a:t>Strategi </a:t>
            </a:r>
            <a:r>
              <a:rPr lang="fr-FR" sz="2200">
                <a:sym typeface="Wingdings" pitchFamily="2" charset="2"/>
              </a:rPr>
              <a:t> </a:t>
            </a:r>
            <a:r>
              <a:rPr lang="fr-FR" sz="2200" i="1">
                <a:sym typeface="Wingdings" pitchFamily="2" charset="2"/>
              </a:rPr>
              <a:t>«strategia »</a:t>
            </a:r>
            <a:r>
              <a:rPr lang="fr-FR" sz="2200">
                <a:sym typeface="Wingdings" pitchFamily="2" charset="2"/>
              </a:rPr>
              <a:t> (Yunani)  «</a:t>
            </a:r>
            <a:r>
              <a:rPr lang="fr-FR" sz="2200" i="1">
                <a:sym typeface="Wingdings" pitchFamily="2" charset="2"/>
              </a:rPr>
              <a:t>art or science of being a general »</a:t>
            </a:r>
            <a:r>
              <a:rPr lang="fr-FR" sz="2200">
                <a:sym typeface="Wingdings" pitchFamily="2" charset="2"/>
              </a:rPr>
              <a:t> (seni atau ilmu untuk menjadi seorang jenderal)</a:t>
            </a:r>
          </a:p>
          <a:p>
            <a:endParaRPr lang="fr-FR" sz="2200">
              <a:sym typeface="Wingdings" pitchFamily="2" charset="2"/>
            </a:endParaRPr>
          </a:p>
          <a:p>
            <a:r>
              <a:rPr lang="fr-FR" sz="2200">
                <a:sym typeface="Wingdings" pitchFamily="2" charset="2"/>
              </a:rPr>
              <a:t>Tugas jenderal: </a:t>
            </a:r>
          </a:p>
          <a:p>
            <a:pPr lvl="1"/>
            <a:r>
              <a:rPr lang="fr-FR" sz="2000">
                <a:sym typeface="Wingdings" pitchFamily="2" charset="2"/>
              </a:rPr>
              <a:t>Mempunyai rencana, tetapi juga dapat melaksanakan rencana  strategi harus dapat menggabungkan komponen rencana &amp; komponen keputusan (disebut </a:t>
            </a:r>
            <a:r>
              <a:rPr lang="fr-FR" sz="2000" i="1">
                <a:sym typeface="Wingdings" pitchFamily="2" charset="2"/>
              </a:rPr>
              <a:t>Grand Strategic Plan</a:t>
            </a:r>
            <a:r>
              <a:rPr lang="fr-FR" sz="2000">
                <a:sym typeface="Wingdings" pitchFamily="2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616376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b="0"/>
              <a:t>EVOLUSI KONSEP STRATEGI</a:t>
            </a:r>
            <a:br>
              <a:rPr lang="fr-FR" sz="2000" b="0"/>
            </a:br>
            <a:r>
              <a:rPr lang="fr-FR" sz="1400"/>
              <a:t>STRATEGI SEBAGAI PERUMUSAN KEBIJAKAN</a:t>
            </a:r>
            <a:endParaRPr lang="fr-FR" sz="1400" i="1"/>
          </a:p>
        </p:txBody>
      </p:sp>
      <p:sp>
        <p:nvSpPr>
          <p:cNvPr id="22630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509713"/>
            <a:ext cx="7620000" cy="4586287"/>
          </a:xfrm>
        </p:spPr>
        <p:txBody>
          <a:bodyPr/>
          <a:lstStyle/>
          <a:p>
            <a:r>
              <a:rPr lang="fr-FR" sz="2200" i="1"/>
              <a:t>Policy Formulation Approach</a:t>
            </a:r>
            <a:r>
              <a:rPr lang="fr-FR" sz="2200"/>
              <a:t> </a:t>
            </a:r>
            <a:r>
              <a:rPr lang="fr-FR" sz="2200">
                <a:sym typeface="Wingdings" pitchFamily="2" charset="2"/>
              </a:rPr>
              <a:t> </a:t>
            </a:r>
            <a:r>
              <a:rPr lang="fr-FR" sz="2200" i="1">
                <a:sym typeface="Wingdings" pitchFamily="2" charset="2"/>
              </a:rPr>
              <a:t>Business Policy</a:t>
            </a:r>
            <a:r>
              <a:rPr lang="fr-FR" sz="2200">
                <a:sym typeface="Wingdings" pitchFamily="2" charset="2"/>
              </a:rPr>
              <a:t> (50</a:t>
            </a:r>
            <a:r>
              <a:rPr lang="fr-FR" sz="2000">
                <a:sym typeface="Wingdings" pitchFamily="2" charset="2"/>
              </a:rPr>
              <a:t>an</a:t>
            </a:r>
            <a:r>
              <a:rPr lang="fr-FR" sz="2200">
                <a:sym typeface="Wingdings" pitchFamily="2" charset="2"/>
              </a:rPr>
              <a:t> – 60</a:t>
            </a:r>
            <a:r>
              <a:rPr lang="fr-FR" sz="2000">
                <a:sym typeface="Wingdings" pitchFamily="2" charset="2"/>
              </a:rPr>
              <a:t>an</a:t>
            </a:r>
            <a:r>
              <a:rPr lang="fr-FR" sz="2200">
                <a:sym typeface="Wingdings" pitchFamily="2" charset="2"/>
              </a:rPr>
              <a:t>)</a:t>
            </a:r>
          </a:p>
          <a:p>
            <a:endParaRPr lang="fr-FR" sz="2200">
              <a:sym typeface="Wingdings" pitchFamily="2" charset="2"/>
            </a:endParaRPr>
          </a:p>
          <a:p>
            <a:r>
              <a:rPr lang="fr-FR" sz="2200">
                <a:sym typeface="Wingdings" pitchFamily="2" charset="2"/>
              </a:rPr>
              <a:t>Konsep untuk mengimplementasikan aturan sehari-hari mengenai apa yang boleh &amp; apa yang tidak boleh dilakukan oleh suatu fungsi tertentu</a:t>
            </a:r>
            <a:r>
              <a:rPr lang="fr-F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1869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b="0"/>
              <a:t>EVOLUSI KONSEP STRATEGI</a:t>
            </a:r>
            <a:br>
              <a:rPr lang="fr-FR" sz="2000" b="0"/>
            </a:br>
            <a:r>
              <a:rPr lang="fr-FR" sz="1400"/>
              <a:t>PENDEKATAN </a:t>
            </a:r>
            <a:r>
              <a:rPr lang="fr-FR" sz="1400" i="1"/>
              <a:t>INTIAL STRATEGY </a:t>
            </a:r>
            <a:r>
              <a:rPr lang="fr-FR" sz="1400"/>
              <a:t>(1)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133600"/>
            <a:ext cx="8077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200"/>
              <a:t>Perubahan lingkungan </a:t>
            </a:r>
            <a:r>
              <a:rPr lang="fr-FR" sz="2200">
                <a:sym typeface="Wingdings" pitchFamily="2" charset="2"/>
              </a:rPr>
              <a:t> pendekatan strategi perusahaan</a:t>
            </a:r>
          </a:p>
          <a:p>
            <a:pPr>
              <a:lnSpc>
                <a:spcPct val="90000"/>
              </a:lnSpc>
            </a:pPr>
            <a:endParaRPr lang="fr-FR" sz="220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fr-FR" sz="2200">
                <a:sym typeface="Wingdings" pitchFamily="2" charset="2"/>
              </a:rPr>
              <a:t>2 faktor perubahan pendekatan strategi:</a:t>
            </a:r>
          </a:p>
          <a:p>
            <a:pPr>
              <a:lnSpc>
                <a:spcPct val="90000"/>
              </a:lnSpc>
            </a:pPr>
            <a:endParaRPr lang="fr-FR" sz="220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fr-FR" sz="2200">
                <a:sym typeface="Wingdings" pitchFamily="2" charset="2"/>
              </a:rPr>
              <a:t>Tingkat pertumbuhan lingkungan bertambah secara cepat perusahaan tergantung terhadap lingkungan kecepatan munculnya gagasan produk baru &amp; hilangnya produk baru</a:t>
            </a:r>
          </a:p>
        </p:txBody>
      </p:sp>
    </p:spTree>
    <p:extLst>
      <p:ext uri="{BB962C8B-B14F-4D97-AF65-F5344CB8AC3E}">
        <p14:creationId xmlns:p14="http://schemas.microsoft.com/office/powerpoint/2010/main" val="26750594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b="0"/>
              <a:t>EVOLUSI KONSEP STRATEGI</a:t>
            </a:r>
            <a:br>
              <a:rPr lang="fr-FR" sz="2000" b="0"/>
            </a:br>
            <a:r>
              <a:rPr lang="fr-FR" sz="1400"/>
              <a:t>PENDEKATAN </a:t>
            </a:r>
            <a:r>
              <a:rPr lang="fr-FR" sz="1400" i="1"/>
              <a:t>INTIAL STRATEGY </a:t>
            </a:r>
            <a:r>
              <a:rPr lang="fr-FR" sz="1400"/>
              <a:t>(2)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sz="2200">
                <a:sym typeface="Wingdings" pitchFamily="2" charset="2"/>
              </a:rPr>
              <a:t>Pertumbuhan perusahaan (ukuran &amp; kompleksitas)</a:t>
            </a:r>
          </a:p>
          <a:p>
            <a:pPr lvl="1">
              <a:lnSpc>
                <a:spcPct val="90000"/>
              </a:lnSpc>
            </a:pPr>
            <a:r>
              <a:rPr lang="fr-FR" sz="2000">
                <a:sym typeface="Wingdings" pitchFamily="2" charset="2"/>
              </a:rPr>
              <a:t>Fortune  1949: 500 perusahaan </a:t>
            </a:r>
            <a:r>
              <a:rPr lang="fr-FR" sz="2000" i="1">
                <a:sym typeface="Wingdings" pitchFamily="2" charset="2"/>
              </a:rPr>
              <a:t>single product 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fr-FR" sz="2000" i="1">
                <a:sym typeface="Wingdings" pitchFamily="2" charset="2"/>
              </a:rPr>
              <a:t>                           line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fr-FR" sz="2000">
                <a:sym typeface="Wingdings" pitchFamily="2" charset="2"/>
              </a:rPr>
              <a:t>                   1970: perusahaan multi-industri, 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fr-FR" sz="2000">
                <a:sym typeface="Wingdings" pitchFamily="2" charset="2"/>
              </a:rPr>
              <a:t>                            usaha multi nasional</a:t>
            </a:r>
          </a:p>
          <a:p>
            <a:pPr>
              <a:lnSpc>
                <a:spcPct val="90000"/>
              </a:lnSpc>
            </a:pPr>
            <a:endParaRPr lang="fr-FR" sz="220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fr-FR" sz="2200">
                <a:sym typeface="Wingdings" pitchFamily="2" charset="2"/>
              </a:rPr>
              <a:t>Chandler, Ansoff, Kenneth Andrew (1965 – 1975): </a:t>
            </a:r>
            <a:r>
              <a:rPr lang="fr-FR" sz="2200" i="1">
                <a:sym typeface="Wingdings" pitchFamily="2" charset="2"/>
              </a:rPr>
              <a:t>Initial Strategy</a:t>
            </a:r>
          </a:p>
        </p:txBody>
      </p:sp>
    </p:spTree>
    <p:extLst>
      <p:ext uri="{BB962C8B-B14F-4D97-AF65-F5344CB8AC3E}">
        <p14:creationId xmlns:p14="http://schemas.microsoft.com/office/powerpoint/2010/main" val="9027195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b="0"/>
              <a:t>EVOLUSI KONSEP STRATEGI</a:t>
            </a:r>
            <a:br>
              <a:rPr lang="fr-FR" sz="2000" b="0"/>
            </a:br>
            <a:r>
              <a:rPr lang="fr-FR" sz="1400"/>
              <a:t>PENDEKATAN </a:t>
            </a:r>
            <a:r>
              <a:rPr lang="fr-FR" sz="1400" i="1"/>
              <a:t>INTIAL STRATEGY </a:t>
            </a:r>
            <a:r>
              <a:rPr lang="fr-FR" sz="1400"/>
              <a:t>(3)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sz="2200"/>
              <a:t>Karakeristik </a:t>
            </a:r>
            <a:r>
              <a:rPr lang="fr-FR" sz="2200" i="1"/>
              <a:t>Intial Strategy</a:t>
            </a:r>
            <a:r>
              <a:rPr lang="fr-FR" sz="2200"/>
              <a:t> </a:t>
            </a:r>
            <a:r>
              <a:rPr lang="fr-FR" sz="2000"/>
              <a:t>(Chandler):</a:t>
            </a:r>
          </a:p>
          <a:p>
            <a:endParaRPr lang="fr-FR" sz="2000"/>
          </a:p>
          <a:p>
            <a:pPr lvl="1"/>
            <a:r>
              <a:rPr lang="fr-FR" sz="2000"/>
              <a:t>Dua unsur: </a:t>
            </a:r>
            <a:r>
              <a:rPr lang="fr-FR" sz="2000" i="1"/>
              <a:t>objectives &amp; cources of action</a:t>
            </a:r>
            <a:r>
              <a:rPr lang="fr-FR" sz="2000"/>
              <a:t> (suatu kesatuan)</a:t>
            </a:r>
          </a:p>
          <a:p>
            <a:pPr lvl="1"/>
            <a:r>
              <a:rPr lang="fr-FR" sz="2000"/>
              <a:t>Ada </a:t>
            </a:r>
            <a:r>
              <a:rPr lang="fr-FR" sz="2000" i="1"/>
              <a:t>key-idea</a:t>
            </a:r>
            <a:r>
              <a:rPr lang="fr-FR" sz="2000"/>
              <a:t>, bukan kegiatan rutin dalam strategi</a:t>
            </a:r>
          </a:p>
          <a:p>
            <a:pPr lvl="1"/>
            <a:r>
              <a:rPr lang="fr-FR" sz="2000"/>
              <a:t>Perlu dirumuskan, bukan saja dijalankan</a:t>
            </a:r>
          </a:p>
          <a:p>
            <a:pPr lvl="1"/>
            <a:r>
              <a:rPr lang="fr-FR" sz="2000"/>
              <a:t>Konsep pengelompokkan hubungan antara lingkungan dan industri (perubahan yang cepat &amp; lamban)</a:t>
            </a:r>
          </a:p>
        </p:txBody>
      </p:sp>
    </p:spTree>
    <p:extLst>
      <p:ext uri="{BB962C8B-B14F-4D97-AF65-F5344CB8AC3E}">
        <p14:creationId xmlns:p14="http://schemas.microsoft.com/office/powerpoint/2010/main" val="31477355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b="0"/>
              <a:t>EVOLUSI KONSEP STRATEGI</a:t>
            </a:r>
            <a:br>
              <a:rPr lang="fr-FR" sz="2000" b="0"/>
            </a:br>
            <a:r>
              <a:rPr lang="fr-FR" sz="1400"/>
              <a:t>PENDEKATAN MANAJEMEN STRATEGI</a:t>
            </a:r>
            <a:r>
              <a:rPr lang="fr-FR" sz="1400" i="1"/>
              <a:t> </a:t>
            </a:r>
            <a:r>
              <a:rPr lang="fr-FR" sz="1400"/>
              <a:t>(1)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sz="2000"/>
              <a:t>3 tahap strategi: formulasi strategi, implementasi strategi &amp; pengendalian strategi</a:t>
            </a:r>
          </a:p>
          <a:p>
            <a:pPr>
              <a:lnSpc>
                <a:spcPct val="90000"/>
              </a:lnSpc>
            </a:pPr>
            <a:endParaRPr lang="fr-FR" sz="2000"/>
          </a:p>
          <a:p>
            <a:pPr>
              <a:lnSpc>
                <a:spcPct val="90000"/>
              </a:lnSpc>
            </a:pPr>
            <a:r>
              <a:rPr lang="fr-FR" sz="2000" b="0"/>
              <a:t>6 tugas dasar</a:t>
            </a:r>
            <a:r>
              <a:rPr lang="fr-FR" sz="2000"/>
              <a:t>:</a:t>
            </a:r>
          </a:p>
          <a:p>
            <a:pPr>
              <a:lnSpc>
                <a:spcPct val="90000"/>
              </a:lnSpc>
            </a:pPr>
            <a:endParaRPr lang="fr-FR" sz="2000"/>
          </a:p>
          <a:p>
            <a:pPr>
              <a:lnSpc>
                <a:spcPct val="90000"/>
              </a:lnSpc>
            </a:pPr>
            <a:r>
              <a:rPr lang="fr-FR" sz="2000"/>
              <a:t>Penetapan sasaran (ekonomis &amp; menggambarkan power): </a:t>
            </a:r>
            <a:r>
              <a:rPr lang="fr-FR" sz="1700"/>
              <a:t>sasaran personal &amp; pengaruh unsur stakeholder</a:t>
            </a:r>
          </a:p>
          <a:p>
            <a:pPr>
              <a:lnSpc>
                <a:spcPct val="90000"/>
              </a:lnSpc>
            </a:pPr>
            <a:endParaRPr lang="fr-FR" sz="2000"/>
          </a:p>
          <a:p>
            <a:pPr>
              <a:lnSpc>
                <a:spcPct val="90000"/>
              </a:lnSpc>
            </a:pPr>
            <a:r>
              <a:rPr lang="fr-FR" sz="2000"/>
              <a:t>Lingkungan Usaha: </a:t>
            </a:r>
            <a:r>
              <a:rPr lang="fr-FR" sz="1700"/>
              <a:t>dapat mempengaruhi &amp; dipengaruhi, tetapi tidak dikendalikan </a:t>
            </a:r>
            <a:r>
              <a:rPr lang="fr-FR" sz="1700">
                <a:sym typeface="Wingdings" pitchFamily="2" charset="2"/>
              </a:rPr>
              <a:t>  kondisi lingkungan dapat diramalkan</a:t>
            </a:r>
          </a:p>
        </p:txBody>
      </p:sp>
    </p:spTree>
    <p:extLst>
      <p:ext uri="{BB962C8B-B14F-4D97-AF65-F5344CB8AC3E}">
        <p14:creationId xmlns:p14="http://schemas.microsoft.com/office/powerpoint/2010/main" val="3270602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b="0"/>
              <a:t>EVOLUSI KONSEP STRATEGI</a:t>
            </a:r>
            <a:br>
              <a:rPr lang="fr-FR" sz="2000" b="0"/>
            </a:br>
            <a:r>
              <a:rPr lang="fr-FR" sz="1400"/>
              <a:t>PENDEKATAN MANAJEMEN STRATEGI</a:t>
            </a:r>
            <a:r>
              <a:rPr lang="fr-FR" sz="1400" i="1"/>
              <a:t> </a:t>
            </a:r>
            <a:r>
              <a:rPr lang="fr-FR" sz="1400"/>
              <a:t>(2)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133600"/>
            <a:ext cx="8153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000"/>
              <a:t>Perumusan strategi: </a:t>
            </a:r>
            <a:r>
              <a:rPr lang="fr-FR" sz="1700"/>
              <a:t>apa ? (apa yang diinginkan oleh organisasi), bagaimana ? (bagaimana sasaran dapat dilaksanakan)</a:t>
            </a:r>
          </a:p>
          <a:p>
            <a:pPr>
              <a:lnSpc>
                <a:spcPct val="90000"/>
              </a:lnSpc>
            </a:pPr>
            <a:endParaRPr lang="fr-FR" sz="1700"/>
          </a:p>
          <a:p>
            <a:pPr>
              <a:lnSpc>
                <a:spcPct val="90000"/>
              </a:lnSpc>
            </a:pPr>
            <a:r>
              <a:rPr lang="fr-FR" sz="2000"/>
              <a:t>Strategi masa lalu: </a:t>
            </a:r>
            <a:r>
              <a:rPr lang="fr-FR" sz="1700"/>
              <a:t>kemungkinan keberhasilan strategis di masa mendatang</a:t>
            </a:r>
          </a:p>
          <a:p>
            <a:pPr>
              <a:lnSpc>
                <a:spcPct val="90000"/>
              </a:lnSpc>
            </a:pPr>
            <a:endParaRPr lang="fr-FR" sz="2000"/>
          </a:p>
          <a:p>
            <a:pPr>
              <a:lnSpc>
                <a:spcPct val="90000"/>
              </a:lnSpc>
            </a:pPr>
            <a:r>
              <a:rPr lang="fr-FR" sz="2000"/>
              <a:t>Implementasi strategi: </a:t>
            </a:r>
            <a:r>
              <a:rPr lang="fr-FR" sz="1700"/>
              <a:t>bagaimana mengadministrasikan kegiatan sehingga terlaksana secara konsisten agar </a:t>
            </a:r>
            <a:r>
              <a:rPr lang="fr-FR" sz="1700" i="1"/>
              <a:t>getting the job done</a:t>
            </a:r>
          </a:p>
          <a:p>
            <a:pPr>
              <a:lnSpc>
                <a:spcPct val="90000"/>
              </a:lnSpc>
            </a:pPr>
            <a:endParaRPr lang="fr-FR" sz="2000" i="1"/>
          </a:p>
          <a:p>
            <a:pPr>
              <a:lnSpc>
                <a:spcPct val="90000"/>
              </a:lnSpc>
            </a:pPr>
            <a:r>
              <a:rPr lang="fr-FR" sz="2000"/>
              <a:t>Pengendalian strategis: </a:t>
            </a:r>
            <a:r>
              <a:rPr lang="fr-FR" sz="1700"/>
              <a:t>proses harus dimonitor, </a:t>
            </a:r>
            <a:r>
              <a:rPr lang="fr-FR" sz="1700" i="1"/>
              <a:t>feedback </a:t>
            </a:r>
            <a:r>
              <a:rPr lang="fr-FR" sz="1700"/>
              <a:t>harus diperoleh</a:t>
            </a:r>
          </a:p>
        </p:txBody>
      </p:sp>
    </p:spTree>
    <p:extLst>
      <p:ext uri="{BB962C8B-B14F-4D97-AF65-F5344CB8AC3E}">
        <p14:creationId xmlns:p14="http://schemas.microsoft.com/office/powerpoint/2010/main" val="18329217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b="0"/>
              <a:t>EVOLUSI KONSEP STRATEGI</a:t>
            </a:r>
            <a:br>
              <a:rPr lang="fr-FR" sz="2000" b="0"/>
            </a:br>
            <a:r>
              <a:rPr lang="fr-FR" sz="1400"/>
              <a:t>PENDEKATAN MANAJEMEN STRATEGI</a:t>
            </a:r>
            <a:r>
              <a:rPr lang="fr-FR" sz="1400" i="1"/>
              <a:t> </a:t>
            </a:r>
            <a:r>
              <a:rPr lang="fr-FR" sz="1400"/>
              <a:t>(3)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8305800" cy="4114800"/>
          </a:xfrm>
        </p:spPr>
        <p:txBody>
          <a:bodyPr/>
          <a:lstStyle/>
          <a:p>
            <a:r>
              <a:rPr lang="fr-FR"/>
              <a:t>Pertanyaan dalam manajemen strategi:</a:t>
            </a:r>
          </a:p>
          <a:p>
            <a:endParaRPr lang="fr-FR"/>
          </a:p>
          <a:p>
            <a:pPr lvl="1"/>
            <a:r>
              <a:rPr lang="fr-FR"/>
              <a:t>Kemana kita pergi ?</a:t>
            </a:r>
          </a:p>
          <a:p>
            <a:pPr lvl="1"/>
            <a:r>
              <a:rPr lang="fr-FR"/>
              <a:t>Bagaimana kita sampai kesana ?</a:t>
            </a:r>
          </a:p>
          <a:p>
            <a:pPr lvl="1"/>
            <a:r>
              <a:rPr lang="fr-FR"/>
              <a:t>Apa yang menjadi </a:t>
            </a:r>
            <a:r>
              <a:rPr lang="fr-FR" i="1"/>
              <a:t>blue print</a:t>
            </a:r>
            <a:r>
              <a:rPr lang="fr-FR"/>
              <a:t> tindakan kita ?</a:t>
            </a:r>
          </a:p>
          <a:p>
            <a:pPr lvl="1"/>
            <a:r>
              <a:rPr lang="fr-FR"/>
              <a:t>Bagaimana kita tahu masih berada dalam jalur yang benar ?</a:t>
            </a:r>
          </a:p>
        </p:txBody>
      </p:sp>
    </p:spTree>
    <p:extLst>
      <p:ext uri="{BB962C8B-B14F-4D97-AF65-F5344CB8AC3E}">
        <p14:creationId xmlns:p14="http://schemas.microsoft.com/office/powerpoint/2010/main" val="38148475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1800" b="0"/>
              <a:t>EVOLUSI KONSEP STRATEGI</a:t>
            </a:r>
            <a:r>
              <a:rPr lang="fr-FR" sz="2000" b="0"/>
              <a:t/>
            </a:r>
            <a:br>
              <a:rPr lang="fr-FR" sz="2000" b="0"/>
            </a:br>
            <a:r>
              <a:rPr lang="fr-FR" sz="1600"/>
              <a:t>TINGKATAN STRATEGI</a:t>
            </a:r>
            <a:r>
              <a:rPr lang="fr-FR" sz="1400" i="1"/>
              <a:t> </a:t>
            </a:r>
            <a:r>
              <a:rPr lang="fr-FR" sz="1400"/>
              <a:t>(1)</a:t>
            </a:r>
            <a:r>
              <a:rPr lang="fr-FR" sz="1400" i="1"/>
              <a:t> </a:t>
            </a:r>
            <a:br>
              <a:rPr lang="fr-FR" sz="1400" i="1"/>
            </a:br>
            <a:r>
              <a:rPr lang="fr-FR" sz="1400"/>
              <a:t>(THOMSON &amp; STRICKLAND)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sz="2200" b="0"/>
              <a:t>Strategi tingkat korporasi</a:t>
            </a:r>
            <a:r>
              <a:rPr lang="fr-FR" sz="2200"/>
              <a:t>: </a:t>
            </a:r>
          </a:p>
          <a:p>
            <a:pPr lvl="1"/>
            <a:r>
              <a:rPr lang="fr-FR" sz="2000"/>
              <a:t>Strategi yang diformulasikan oleh </a:t>
            </a:r>
            <a:r>
              <a:rPr lang="fr-FR" sz="2000" i="1"/>
              <a:t>top management</a:t>
            </a:r>
            <a:r>
              <a:rPr lang="fr-FR" sz="2000"/>
              <a:t>, berkaitan dengan pengoperasian organisasi yang mengandung lebih dari satu </a:t>
            </a:r>
            <a:r>
              <a:rPr lang="fr-FR" sz="2000" i="1"/>
              <a:t>line of business</a:t>
            </a:r>
          </a:p>
          <a:p>
            <a:endParaRPr lang="fr-FR" sz="2200"/>
          </a:p>
          <a:p>
            <a:r>
              <a:rPr lang="fr-FR" sz="2000"/>
              <a:t>Bisnis apa yang akan masuk, dan apa yang akan keluar ?</a:t>
            </a:r>
          </a:p>
          <a:p>
            <a:r>
              <a:rPr lang="fr-FR" sz="2000"/>
              <a:t>Pelanggan mana yang akan dilayani ?</a:t>
            </a:r>
          </a:p>
        </p:txBody>
      </p:sp>
    </p:spTree>
    <p:extLst>
      <p:ext uri="{BB962C8B-B14F-4D97-AF65-F5344CB8AC3E}">
        <p14:creationId xmlns:p14="http://schemas.microsoft.com/office/powerpoint/2010/main" val="12344901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1800" b="0"/>
              <a:t>EVOLUSI KONSEP STRATEGI</a:t>
            </a:r>
            <a:r>
              <a:rPr lang="fr-FR" sz="2000" b="0"/>
              <a:t/>
            </a:r>
            <a:br>
              <a:rPr lang="fr-FR" sz="2000" b="0"/>
            </a:br>
            <a:r>
              <a:rPr lang="fr-FR" sz="1400"/>
              <a:t>TINGKATAN STRATEGI</a:t>
            </a:r>
            <a:r>
              <a:rPr lang="fr-FR" sz="1400" i="1"/>
              <a:t> </a:t>
            </a:r>
            <a:r>
              <a:rPr lang="fr-FR" sz="1400"/>
              <a:t>(2)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sz="2000"/>
              <a:t>Teknologi baru apa yang akan digunakan ?</a:t>
            </a:r>
          </a:p>
          <a:p>
            <a:pPr>
              <a:lnSpc>
                <a:spcPct val="90000"/>
              </a:lnSpc>
            </a:pPr>
            <a:r>
              <a:rPr lang="fr-FR" sz="2000"/>
              <a:t>Bagaimana kita mengatur kegiatan &amp; bagaimana sumber dialokasikan ?</a:t>
            </a:r>
          </a:p>
          <a:p>
            <a:pPr>
              <a:lnSpc>
                <a:spcPct val="90000"/>
              </a:lnSpc>
            </a:pPr>
            <a:endParaRPr lang="fr-FR" sz="2200" b="0"/>
          </a:p>
          <a:p>
            <a:pPr>
              <a:lnSpc>
                <a:spcPct val="90000"/>
              </a:lnSpc>
            </a:pPr>
            <a:r>
              <a:rPr lang="fr-FR" sz="2200" b="0"/>
              <a:t>Strategi tingkat unit bisnis</a:t>
            </a:r>
            <a:r>
              <a:rPr lang="fr-FR" sz="2200"/>
              <a:t>: </a:t>
            </a:r>
          </a:p>
          <a:p>
            <a:pPr lvl="1">
              <a:lnSpc>
                <a:spcPct val="90000"/>
              </a:lnSpc>
            </a:pPr>
            <a:r>
              <a:rPr lang="fr-FR" sz="2000"/>
              <a:t>Strategi yang dilakukan dalam bisnis tertentu untuk memenangkan persaingan yang mungkin berbeda penangannya dengan bisnis lainnya</a:t>
            </a:r>
          </a:p>
          <a:p>
            <a:pPr>
              <a:lnSpc>
                <a:spcPct val="90000"/>
              </a:lnSpc>
            </a:pPr>
            <a:endParaRPr lang="fr-FR" sz="2200"/>
          </a:p>
          <a:p>
            <a:pPr>
              <a:lnSpc>
                <a:spcPct val="90000"/>
              </a:lnSpc>
            </a:pPr>
            <a:r>
              <a:rPr lang="fr-FR" sz="2000"/>
              <a:t>Bagaimana bisnis ini bersaing di dalam pemasaran ?</a:t>
            </a:r>
          </a:p>
        </p:txBody>
      </p:sp>
    </p:spTree>
    <p:extLst>
      <p:ext uri="{BB962C8B-B14F-4D97-AF65-F5344CB8AC3E}">
        <p14:creationId xmlns:p14="http://schemas.microsoft.com/office/powerpoint/2010/main" val="3192326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b="0"/>
              <a:t>PROSES MANAJEMEN</a:t>
            </a:r>
            <a:r>
              <a:rPr lang="fr-FR"/>
              <a:t> </a:t>
            </a:r>
            <a:br>
              <a:rPr lang="fr-FR"/>
            </a:br>
            <a:r>
              <a:rPr lang="fr-FR" sz="1400"/>
              <a:t>PERENCANAAN (3)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sz="2200"/>
              <a:t>Proses penentuan </a:t>
            </a:r>
            <a:r>
              <a:rPr lang="fr-FR" sz="2200" i="1"/>
              <a:t>course of action</a:t>
            </a:r>
            <a:r>
              <a:rPr lang="fr-FR" sz="2200"/>
              <a:t> untuk memecahkan suatu persoalan</a:t>
            </a:r>
          </a:p>
          <a:p>
            <a:endParaRPr lang="fr-FR" sz="2200"/>
          </a:p>
          <a:p>
            <a:pPr lvl="1"/>
            <a:r>
              <a:rPr lang="fr-FR" sz="2000"/>
              <a:t>Bidang usaha apa yang akan dimasuki oleh perusahaan ?</a:t>
            </a:r>
          </a:p>
          <a:p>
            <a:pPr lvl="1"/>
            <a:r>
              <a:rPr lang="fr-FR" sz="2000"/>
              <a:t>Bagaimana alokasi sumber daya pada bidang usaha ?</a:t>
            </a:r>
          </a:p>
          <a:p>
            <a:endParaRPr lang="fr-FR" sz="2200"/>
          </a:p>
          <a:p>
            <a:r>
              <a:rPr lang="fr-FR" sz="2200"/>
              <a:t>Siapa yang harus melakukan</a:t>
            </a:r>
          </a:p>
        </p:txBody>
      </p:sp>
    </p:spTree>
    <p:extLst>
      <p:ext uri="{BB962C8B-B14F-4D97-AF65-F5344CB8AC3E}">
        <p14:creationId xmlns:p14="http://schemas.microsoft.com/office/powerpoint/2010/main" val="8167625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1800" b="0"/>
              <a:t>EVOLUSI KONSEP STRATEGI</a:t>
            </a:r>
            <a:r>
              <a:rPr lang="fr-FR" sz="2000" b="0"/>
              <a:t/>
            </a:r>
            <a:br>
              <a:rPr lang="fr-FR" sz="2000" b="0"/>
            </a:br>
            <a:r>
              <a:rPr lang="fr-FR" sz="1400"/>
              <a:t>TINGKATAN STRATEGI</a:t>
            </a:r>
            <a:r>
              <a:rPr lang="fr-FR" sz="1400" i="1"/>
              <a:t> </a:t>
            </a:r>
            <a:r>
              <a:rPr lang="fr-FR" sz="1400"/>
              <a:t>(3)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417638"/>
            <a:ext cx="7620000" cy="46783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000"/>
              <a:t>Produk/jasa apa yang akan ditawarkan ?</a:t>
            </a:r>
          </a:p>
          <a:p>
            <a:pPr>
              <a:lnSpc>
                <a:spcPct val="90000"/>
              </a:lnSpc>
            </a:pPr>
            <a:r>
              <a:rPr lang="fr-FR" sz="2000"/>
              <a:t>Pelanggan mana yang akan dilayani ?</a:t>
            </a:r>
          </a:p>
          <a:p>
            <a:pPr>
              <a:lnSpc>
                <a:spcPct val="90000"/>
              </a:lnSpc>
            </a:pPr>
            <a:r>
              <a:rPr lang="fr-FR" sz="2000"/>
              <a:t>Bagaimana fungsi-fungsi diatur ?</a:t>
            </a:r>
          </a:p>
          <a:p>
            <a:pPr>
              <a:lnSpc>
                <a:spcPct val="90000"/>
              </a:lnSpc>
            </a:pPr>
            <a:r>
              <a:rPr lang="fr-FR" sz="2000"/>
              <a:t>Bagaimana sumber-sumber didistribusikan ?</a:t>
            </a:r>
          </a:p>
          <a:p>
            <a:pPr>
              <a:lnSpc>
                <a:spcPct val="90000"/>
              </a:lnSpc>
            </a:pPr>
            <a:endParaRPr lang="fr-FR" sz="2000"/>
          </a:p>
          <a:p>
            <a:pPr>
              <a:lnSpc>
                <a:spcPct val="90000"/>
              </a:lnSpc>
            </a:pPr>
            <a:r>
              <a:rPr lang="fr-FR" sz="2200" b="0"/>
              <a:t>Strategi tingkat fungsional</a:t>
            </a:r>
            <a:r>
              <a:rPr lang="fr-FR" sz="2200"/>
              <a:t>: </a:t>
            </a:r>
          </a:p>
          <a:p>
            <a:pPr lvl="1">
              <a:lnSpc>
                <a:spcPct val="90000"/>
              </a:lnSpc>
            </a:pPr>
            <a:r>
              <a:rPr lang="fr-FR" sz="2000"/>
              <a:t>Penetapan kerangka dasar untuk mengelola setiap fungsi di dalam organisasi: </a:t>
            </a:r>
            <a:r>
              <a:rPr lang="fr-FR" sz="2000" i="1"/>
              <a:t>finance, R&amp;D</a:t>
            </a:r>
            <a:r>
              <a:rPr lang="fr-FR" sz="2000"/>
              <a:t>, SDM, dst.</a:t>
            </a:r>
          </a:p>
        </p:txBody>
      </p:sp>
    </p:spTree>
    <p:extLst>
      <p:ext uri="{BB962C8B-B14F-4D97-AF65-F5344CB8AC3E}">
        <p14:creationId xmlns:p14="http://schemas.microsoft.com/office/powerpoint/2010/main" val="4362630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1800" b="0"/>
              <a:t>EVOLUSI KONSEP STRATEGI</a:t>
            </a:r>
            <a:r>
              <a:rPr lang="fr-FR" sz="2000" b="0"/>
              <a:t/>
            </a:r>
            <a:br>
              <a:rPr lang="fr-FR" sz="2000" b="0"/>
            </a:br>
            <a:r>
              <a:rPr lang="fr-FR" sz="1400"/>
              <a:t>KERANGKA DASAR PENETAPAN STRATEGI</a:t>
            </a:r>
            <a:r>
              <a:rPr lang="fr-FR" sz="1400" i="1"/>
              <a:t> </a:t>
            </a:r>
            <a:r>
              <a:rPr lang="fr-FR" sz="1400"/>
              <a:t>(1)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133600"/>
            <a:ext cx="8153400" cy="4114800"/>
          </a:xfrm>
        </p:spPr>
        <p:txBody>
          <a:bodyPr/>
          <a:lstStyle/>
          <a:p>
            <a:r>
              <a:rPr lang="fr-FR" sz="2000"/>
              <a:t>Kerangka Portofolio: </a:t>
            </a:r>
            <a:r>
              <a:rPr lang="fr-FR" sz="2000" b="0"/>
              <a:t>Matriks BCG</a:t>
            </a:r>
            <a:r>
              <a:rPr lang="fr-FR" sz="2000"/>
              <a:t> </a:t>
            </a:r>
            <a:r>
              <a:rPr lang="fr-FR" sz="1700" i="1"/>
              <a:t>(Boston Consulting Group)</a:t>
            </a:r>
          </a:p>
          <a:p>
            <a:endParaRPr lang="fr-FR" sz="1700" i="1"/>
          </a:p>
          <a:p>
            <a:r>
              <a:rPr lang="fr-FR" sz="2000"/>
              <a:t>Tujuan: menetapkan strategi pada tingkatan korporasi</a:t>
            </a:r>
          </a:p>
          <a:p>
            <a:endParaRPr lang="fr-FR" sz="2000"/>
          </a:p>
          <a:p>
            <a:r>
              <a:rPr lang="fr-FR" sz="2200" i="1"/>
              <a:t>Star </a:t>
            </a:r>
            <a:r>
              <a:rPr lang="fr-FR" sz="2000"/>
              <a:t>: angka relatif market share tinggi, perusahaan perlu mempertahankan posisi dengan mengeluarkan dana position maintenance, sehingga jumlah dana yang dikeluarkan cukup moderat</a:t>
            </a:r>
          </a:p>
          <a:p>
            <a:endParaRPr lang="fr-FR" sz="2000"/>
          </a:p>
        </p:txBody>
      </p:sp>
    </p:spTree>
    <p:extLst>
      <p:ext uri="{BB962C8B-B14F-4D97-AF65-F5344CB8AC3E}">
        <p14:creationId xmlns:p14="http://schemas.microsoft.com/office/powerpoint/2010/main" val="399708356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1800" b="0"/>
              <a:t>EVOLUSI KONSEP STRATEGI</a:t>
            </a:r>
            <a:r>
              <a:rPr lang="fr-FR" sz="2000" b="0"/>
              <a:t/>
            </a:r>
            <a:br>
              <a:rPr lang="fr-FR" sz="2000" b="0"/>
            </a:br>
            <a:r>
              <a:rPr lang="fr-FR" sz="1400"/>
              <a:t>KERANGKA DASAR PENETAPAN STRATEGI</a:t>
            </a:r>
            <a:r>
              <a:rPr lang="fr-FR" sz="1400" i="1"/>
              <a:t> </a:t>
            </a:r>
            <a:r>
              <a:rPr lang="fr-FR" sz="1400"/>
              <a:t>(2)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sz="2200" i="1"/>
              <a:t>Question Mark </a:t>
            </a:r>
            <a:r>
              <a:rPr lang="fr-FR" sz="2000"/>
              <a:t>: perlu berusaha untuk meraih posisi Star dengan dana investasi, perlu pemakaian dana cukup besar</a:t>
            </a:r>
          </a:p>
          <a:p>
            <a:pPr>
              <a:lnSpc>
                <a:spcPct val="90000"/>
              </a:lnSpc>
            </a:pPr>
            <a:endParaRPr lang="fr-FR" sz="2200"/>
          </a:p>
          <a:p>
            <a:pPr>
              <a:lnSpc>
                <a:spcPct val="90000"/>
              </a:lnSpc>
            </a:pPr>
            <a:r>
              <a:rPr lang="fr-FR" sz="2200" i="1"/>
              <a:t>Dog </a:t>
            </a:r>
            <a:r>
              <a:rPr lang="fr-FR" sz="2200"/>
              <a:t>: </a:t>
            </a:r>
            <a:r>
              <a:rPr lang="fr-FR" sz="2000"/>
              <a:t>dana keluar atau masuk dalam jumlah yang tidak terlalu besar</a:t>
            </a:r>
          </a:p>
          <a:p>
            <a:pPr>
              <a:lnSpc>
                <a:spcPct val="90000"/>
              </a:lnSpc>
            </a:pPr>
            <a:endParaRPr lang="fr-FR" sz="2000"/>
          </a:p>
          <a:p>
            <a:pPr>
              <a:lnSpc>
                <a:spcPct val="90000"/>
              </a:lnSpc>
            </a:pPr>
            <a:r>
              <a:rPr lang="fr-FR" sz="2200" i="1"/>
              <a:t>Cash Cow</a:t>
            </a:r>
            <a:r>
              <a:rPr lang="fr-FR" sz="2200"/>
              <a:t> : </a:t>
            </a:r>
            <a:r>
              <a:rPr lang="fr-FR" sz="2000"/>
              <a:t>posisi penumpukkan dana masuk, menunggu posisi pertumbuhan pasar yang lebih menguntungkan</a:t>
            </a:r>
          </a:p>
        </p:txBody>
      </p:sp>
    </p:spTree>
    <p:extLst>
      <p:ext uri="{BB962C8B-B14F-4D97-AF65-F5344CB8AC3E}">
        <p14:creationId xmlns:p14="http://schemas.microsoft.com/office/powerpoint/2010/main" val="19199774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1800" b="0"/>
              <a:t>EVOLUSI KONSEP STRATEGI</a:t>
            </a:r>
            <a:r>
              <a:rPr lang="fr-FR" sz="2000" b="0"/>
              <a:t/>
            </a:r>
            <a:br>
              <a:rPr lang="fr-FR" sz="2000" b="0"/>
            </a:br>
            <a:r>
              <a:rPr lang="fr-FR" sz="1400"/>
              <a:t>KERANGKA DASAR PENETAPAN STRATEGI</a:t>
            </a:r>
            <a:r>
              <a:rPr lang="fr-FR" sz="1400" i="1"/>
              <a:t> </a:t>
            </a:r>
            <a:r>
              <a:rPr lang="fr-FR" sz="1400"/>
              <a:t>(3)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sz="2000"/>
              <a:t>Kerangka </a:t>
            </a:r>
            <a:r>
              <a:rPr lang="fr-FR" sz="2000" b="0"/>
              <a:t>Analisis Industri</a:t>
            </a:r>
            <a:r>
              <a:rPr lang="fr-FR" sz="2000"/>
              <a:t> </a:t>
            </a:r>
            <a:r>
              <a:rPr lang="fr-FR" sz="1700"/>
              <a:t>(Porter-Harvard Business School)</a:t>
            </a:r>
          </a:p>
          <a:p>
            <a:pPr>
              <a:lnSpc>
                <a:spcPct val="90000"/>
              </a:lnSpc>
            </a:pPr>
            <a:endParaRPr lang="fr-FR" sz="2000"/>
          </a:p>
          <a:p>
            <a:pPr>
              <a:lnSpc>
                <a:spcPct val="90000"/>
              </a:lnSpc>
            </a:pPr>
            <a:r>
              <a:rPr lang="fr-FR" sz="2000"/>
              <a:t>Lima kekuatan ancaman terhadap pasar dari industri </a:t>
            </a:r>
            <a:r>
              <a:rPr lang="fr-FR" sz="2000">
                <a:sym typeface="Wingdings" pitchFamily="2" charset="2"/>
              </a:rPr>
              <a:t> analisis </a:t>
            </a:r>
            <a:r>
              <a:rPr lang="fr-FR" sz="2000" b="0" i="1">
                <a:sym typeface="Wingdings" pitchFamily="2" charset="2"/>
              </a:rPr>
              <a:t>SWOT</a:t>
            </a:r>
            <a:r>
              <a:rPr lang="fr-FR" sz="2000">
                <a:sym typeface="Wingdings" pitchFamily="2" charset="2"/>
              </a:rPr>
              <a:t> (kekuatan &amp; kelemahan, peluang &amp; ancaman):</a:t>
            </a:r>
          </a:p>
          <a:p>
            <a:pPr>
              <a:lnSpc>
                <a:spcPct val="90000"/>
              </a:lnSpc>
            </a:pPr>
            <a:endParaRPr lang="fr-FR" sz="200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fr-FR" sz="2000" i="1">
                <a:sym typeface="Wingdings" pitchFamily="2" charset="2"/>
              </a:rPr>
              <a:t>Bargaining power of Supplier </a:t>
            </a:r>
            <a:r>
              <a:rPr lang="fr-FR" sz="2000">
                <a:sym typeface="Wingdings" pitchFamily="2" charset="2"/>
              </a:rPr>
              <a:t>: </a:t>
            </a:r>
            <a:r>
              <a:rPr lang="fr-FR" sz="1700">
                <a:sym typeface="Wingdings" pitchFamily="2" charset="2"/>
              </a:rPr>
              <a:t>posisi pemasok yang akan mempengaruhi berjalannya perusahaan</a:t>
            </a:r>
          </a:p>
          <a:p>
            <a:pPr>
              <a:lnSpc>
                <a:spcPct val="90000"/>
              </a:lnSpc>
            </a:pPr>
            <a:endParaRPr lang="fr-FR" sz="2000" i="1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fr-FR" sz="2000" i="1">
                <a:sym typeface="Wingdings" pitchFamily="2" charset="2"/>
              </a:rPr>
              <a:t>Bargaining power of Customer </a:t>
            </a:r>
            <a:r>
              <a:rPr lang="fr-FR" sz="2000">
                <a:sym typeface="Wingdings" pitchFamily="2" charset="2"/>
              </a:rPr>
              <a:t>: </a:t>
            </a:r>
            <a:r>
              <a:rPr lang="fr-FR" sz="1700">
                <a:sym typeface="Wingdings" pitchFamily="2" charset="2"/>
              </a:rPr>
              <a:t>posisi pelanggan yang menenmukan berjalannya usaha</a:t>
            </a:r>
          </a:p>
        </p:txBody>
      </p:sp>
    </p:spTree>
    <p:extLst>
      <p:ext uri="{BB962C8B-B14F-4D97-AF65-F5344CB8AC3E}">
        <p14:creationId xmlns:p14="http://schemas.microsoft.com/office/powerpoint/2010/main" val="20557915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1800" b="0"/>
              <a:t>EVOLUSI KONSEP STRATEGI</a:t>
            </a:r>
            <a:r>
              <a:rPr lang="fr-FR" sz="2000" b="0"/>
              <a:t/>
            </a:r>
            <a:br>
              <a:rPr lang="fr-FR" sz="2000" b="0"/>
            </a:br>
            <a:r>
              <a:rPr lang="fr-FR" sz="1400"/>
              <a:t>KERANGKA DASAR PENETAPAN STRATEGI</a:t>
            </a:r>
            <a:r>
              <a:rPr lang="fr-FR" sz="1400" i="1"/>
              <a:t> </a:t>
            </a:r>
            <a:r>
              <a:rPr lang="fr-FR" sz="1400"/>
              <a:t>(4)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601788"/>
            <a:ext cx="7620000" cy="4494212"/>
          </a:xfrm>
        </p:spPr>
        <p:txBody>
          <a:bodyPr/>
          <a:lstStyle/>
          <a:p>
            <a:r>
              <a:rPr lang="fr-FR" sz="2000"/>
              <a:t>Ancaman dari pendatang baru: </a:t>
            </a:r>
            <a:r>
              <a:rPr lang="fr-FR" sz="1700"/>
              <a:t>perusahaan baru yang biasanya membawa modal besar, teknologi tinggi, perusahaan yang mempunyai nama besar yang sudah lama dikenal</a:t>
            </a:r>
          </a:p>
          <a:p>
            <a:endParaRPr lang="fr-FR" sz="1700"/>
          </a:p>
          <a:p>
            <a:r>
              <a:rPr lang="fr-FR" sz="2000"/>
              <a:t>Ancaman dari produk atau jasa baru: </a:t>
            </a:r>
            <a:r>
              <a:rPr lang="fr-FR" sz="1700"/>
              <a:t>produk/jasa yang mempunyai fungsi sama, tetapi mempunyai performance yang lebih tinggi atau kenyamanan pemakaian yang lebih tinggi</a:t>
            </a:r>
          </a:p>
          <a:p>
            <a:endParaRPr lang="fr-FR" sz="1700"/>
          </a:p>
          <a:p>
            <a:r>
              <a:rPr lang="fr-FR" sz="2000"/>
              <a:t>Persaingan: </a:t>
            </a:r>
            <a:r>
              <a:rPr lang="fr-FR" sz="1700"/>
              <a:t>diantara perusahaan yang sudah ada, saling merugikan, menguras energi &amp; dana yang besar</a:t>
            </a:r>
          </a:p>
        </p:txBody>
      </p:sp>
    </p:spTree>
    <p:extLst>
      <p:ext uri="{BB962C8B-B14F-4D97-AF65-F5344CB8AC3E}">
        <p14:creationId xmlns:p14="http://schemas.microsoft.com/office/powerpoint/2010/main" val="388335335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b="0"/>
              <a:t>PROSES MANAJEMEN</a:t>
            </a:r>
            <a:r>
              <a:rPr lang="fr-FR" sz="2800" b="0"/>
              <a:t/>
            </a:r>
            <a:br>
              <a:rPr lang="fr-FR" sz="2800" b="0"/>
            </a:br>
            <a:r>
              <a:rPr lang="fr-FR" sz="1600"/>
              <a:t>PENGENDALIAN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sz="2200"/>
              <a:t>Proses yang digunakan untuk menjamin bahwa aktivitas yang dilaksanakan sesuai dengan aktivitas yang direncanakan</a:t>
            </a:r>
          </a:p>
          <a:p>
            <a:endParaRPr lang="fr-FR" sz="2200"/>
          </a:p>
          <a:p>
            <a:r>
              <a:rPr lang="fr-FR" sz="2200"/>
              <a:t>Mengukur kemajuan kegiatan terhadap tujuan dan memungkinkan untuk mendeteksi penyimpangan dari perencanaan secara tepat waktu dan mengambil tindakan perbaikan</a:t>
            </a:r>
          </a:p>
        </p:txBody>
      </p:sp>
    </p:spTree>
    <p:extLst>
      <p:ext uri="{BB962C8B-B14F-4D97-AF65-F5344CB8AC3E}">
        <p14:creationId xmlns:p14="http://schemas.microsoft.com/office/powerpoint/2010/main" val="148188011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b="0"/>
              <a:t>PENGENDALIAN</a:t>
            </a:r>
            <a:r>
              <a:rPr lang="fr-FR" sz="2400"/>
              <a:t> </a:t>
            </a:r>
            <a:br>
              <a:rPr lang="fr-FR" sz="2400"/>
            </a:br>
            <a:r>
              <a:rPr lang="fr-FR" sz="1600"/>
              <a:t>DEFINISI </a:t>
            </a:r>
            <a:r>
              <a:rPr lang="fr-FR" sz="1400"/>
              <a:t>(MOCKLER)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sz="2000"/>
              <a:t>Suatu upaya yang sistematik:</a:t>
            </a:r>
          </a:p>
          <a:p>
            <a:pPr lvl="1">
              <a:lnSpc>
                <a:spcPct val="90000"/>
              </a:lnSpc>
            </a:pPr>
            <a:r>
              <a:rPr lang="fr-FR" sz="1800"/>
              <a:t>Menetapkan standar prestasi dengan sasaran perencanaan, </a:t>
            </a:r>
          </a:p>
          <a:p>
            <a:pPr lvl="1">
              <a:lnSpc>
                <a:spcPct val="90000"/>
              </a:lnSpc>
            </a:pPr>
            <a:r>
              <a:rPr lang="fr-FR" sz="1800"/>
              <a:t>Merancang sistem umpan balik informasi, </a:t>
            </a:r>
          </a:p>
          <a:p>
            <a:pPr lvl="1">
              <a:lnSpc>
                <a:spcPct val="90000"/>
              </a:lnSpc>
            </a:pPr>
            <a:r>
              <a:rPr lang="fr-FR" sz="1800"/>
              <a:t>Membandingkan prestasi sesungguhnya dengan standar yang telah ditetapkan sebelumnya, </a:t>
            </a:r>
          </a:p>
          <a:p>
            <a:pPr lvl="1">
              <a:lnSpc>
                <a:spcPct val="90000"/>
              </a:lnSpc>
            </a:pPr>
            <a:r>
              <a:rPr lang="fr-FR" sz="1800"/>
              <a:t>Menentukan apakah ada penyimpangan,</a:t>
            </a:r>
          </a:p>
          <a:p>
            <a:pPr lvl="1">
              <a:lnSpc>
                <a:spcPct val="90000"/>
              </a:lnSpc>
            </a:pPr>
            <a:r>
              <a:rPr lang="fr-FR" sz="1800"/>
              <a:t>Mengukur signifikansi dari penyimpangan tersebut,</a:t>
            </a:r>
          </a:p>
          <a:p>
            <a:pPr lvl="1">
              <a:lnSpc>
                <a:spcPct val="90000"/>
              </a:lnSpc>
            </a:pPr>
            <a:r>
              <a:rPr lang="fr-FR" sz="1800"/>
              <a:t>Mengambil tindakan perbaikan yang diperlukan,</a:t>
            </a:r>
          </a:p>
          <a:p>
            <a:pPr>
              <a:lnSpc>
                <a:spcPct val="90000"/>
              </a:lnSpc>
            </a:pPr>
            <a:endParaRPr lang="fr-FR" sz="2000"/>
          </a:p>
          <a:p>
            <a:pPr>
              <a:lnSpc>
                <a:spcPct val="90000"/>
              </a:lnSpc>
            </a:pPr>
            <a:r>
              <a:rPr lang="fr-FR" sz="2000"/>
              <a:t>Menjamin semua sumber daya perusahaan telah digunakan dengan cara yang paling </a:t>
            </a:r>
            <a:r>
              <a:rPr lang="fr-FR" sz="2000" b="0"/>
              <a:t>efektif &amp; efesien</a:t>
            </a:r>
            <a:r>
              <a:rPr lang="fr-FR" sz="2000"/>
              <a:t> dalam mencapai sasaran perusahaan</a:t>
            </a:r>
          </a:p>
          <a:p>
            <a:pPr>
              <a:lnSpc>
                <a:spcPct val="90000"/>
              </a:lnSpc>
            </a:pPr>
            <a:endParaRPr lang="fr-FR" sz="2200"/>
          </a:p>
        </p:txBody>
      </p:sp>
    </p:spTree>
    <p:extLst>
      <p:ext uri="{BB962C8B-B14F-4D97-AF65-F5344CB8AC3E}">
        <p14:creationId xmlns:p14="http://schemas.microsoft.com/office/powerpoint/2010/main" val="288935471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0"/>
              <a:t>PROSES PENGENDALIAN </a:t>
            </a:r>
            <a:r>
              <a:rPr lang="fr-FR" sz="1400"/>
              <a:t>(1)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509713"/>
            <a:ext cx="7620000" cy="4586287"/>
          </a:xfrm>
        </p:spPr>
        <p:txBody>
          <a:bodyPr/>
          <a:lstStyle/>
          <a:p>
            <a:r>
              <a:rPr lang="fr-FR"/>
              <a:t>Penetapan standar &amp; metoda untuk pengukuran prestasi </a:t>
            </a:r>
          </a:p>
          <a:p>
            <a:r>
              <a:rPr lang="fr-FR"/>
              <a:t>Pelaksanaan pengukuran prestasi </a:t>
            </a:r>
          </a:p>
          <a:p>
            <a:r>
              <a:rPr lang="fr-FR"/>
              <a:t>Evaluasi prestasi sesuai dengan standar</a:t>
            </a:r>
          </a:p>
          <a:p>
            <a:r>
              <a:rPr lang="fr-FR"/>
              <a:t>Pengambilan tindakan perbaikan jika prestasi berada di bawah standar</a:t>
            </a:r>
          </a:p>
        </p:txBody>
      </p:sp>
    </p:spTree>
    <p:extLst>
      <p:ext uri="{BB962C8B-B14F-4D97-AF65-F5344CB8AC3E}">
        <p14:creationId xmlns:p14="http://schemas.microsoft.com/office/powerpoint/2010/main" val="233894404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0"/>
              <a:t>PROSES PENGENDALIAN </a:t>
            </a:r>
            <a:r>
              <a:rPr lang="fr-FR" sz="1400"/>
              <a:t>(2)</a:t>
            </a:r>
            <a:br>
              <a:rPr lang="fr-FR" sz="1400"/>
            </a:br>
            <a:r>
              <a:rPr lang="fr-FR" sz="1400"/>
              <a:t>LANGKAH-LANGKAH POKOK DALAM PROSES PENGENDALIAN</a:t>
            </a:r>
          </a:p>
        </p:txBody>
      </p:sp>
      <p:graphicFrame>
        <p:nvGraphicFramePr>
          <p:cNvPr id="243715" name="Object 3"/>
          <p:cNvGraphicFramePr>
            <a:graphicFrameLocks noChangeAspect="1"/>
          </p:cNvGraphicFramePr>
          <p:nvPr/>
        </p:nvGraphicFramePr>
        <p:xfrm>
          <a:off x="838200" y="2438400"/>
          <a:ext cx="7162800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Visio" r:id="rId3" imgW="8616041" imgH="4566415" progId="Visio.Drawing.6">
                  <p:embed/>
                </p:oleObj>
              </mc:Choice>
              <mc:Fallback>
                <p:oleObj name="Visio" r:id="rId3" imgW="8616041" imgH="4566415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438400"/>
                        <a:ext cx="7162800" cy="350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154757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b="0"/>
              <a:t>ASPEK PENGENDALIAN </a:t>
            </a:r>
            <a:r>
              <a:rPr lang="fr-FR" sz="1400"/>
              <a:t>(1)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sz="2200" b="0"/>
              <a:t>Jenis standar</a:t>
            </a:r>
            <a:r>
              <a:rPr lang="fr-FR" sz="2200"/>
              <a:t> (ukuran): </a:t>
            </a:r>
          </a:p>
          <a:p>
            <a:pPr lvl="1">
              <a:lnSpc>
                <a:spcPct val="90000"/>
              </a:lnSpc>
            </a:pPr>
            <a:r>
              <a:rPr lang="fr-FR" sz="2000"/>
              <a:t>Standard performance </a:t>
            </a:r>
            <a:r>
              <a:rPr lang="fr-FR" sz="2000" b="1"/>
              <a:t>masa lalu</a:t>
            </a:r>
            <a:r>
              <a:rPr lang="fr-FR" sz="2000"/>
              <a:t>, kelemahan: perubahan pada masa yang akan datang, sulit diterapkan </a:t>
            </a:r>
          </a:p>
          <a:p>
            <a:pPr lvl="1">
              <a:lnSpc>
                <a:spcPct val="90000"/>
              </a:lnSpc>
            </a:pPr>
            <a:r>
              <a:rPr lang="fr-FR" sz="2000" b="1"/>
              <a:t>External</a:t>
            </a:r>
            <a:r>
              <a:rPr lang="fr-FR" sz="2000"/>
              <a:t> Standard: diluar perusahaan</a:t>
            </a:r>
          </a:p>
          <a:p>
            <a:pPr lvl="1">
              <a:lnSpc>
                <a:spcPct val="90000"/>
              </a:lnSpc>
            </a:pPr>
            <a:r>
              <a:rPr lang="fr-FR" sz="2000" b="1"/>
              <a:t>Engineering </a:t>
            </a:r>
            <a:r>
              <a:rPr lang="fr-FR" sz="2000"/>
              <a:t>Standard: standar yang ditentukan oleh pembuat mesin</a:t>
            </a:r>
          </a:p>
          <a:p>
            <a:pPr lvl="1">
              <a:lnSpc>
                <a:spcPct val="90000"/>
              </a:lnSpc>
            </a:pPr>
            <a:r>
              <a:rPr lang="fr-FR" sz="2000" b="1"/>
              <a:t>Productivity</a:t>
            </a:r>
            <a:r>
              <a:rPr lang="fr-FR" sz="2000"/>
              <a:t> Standard: standar yang ditentukan berdasarkan times and motion study</a:t>
            </a:r>
          </a:p>
          <a:p>
            <a:pPr lvl="1">
              <a:lnSpc>
                <a:spcPct val="90000"/>
              </a:lnSpc>
            </a:pPr>
            <a:r>
              <a:rPr lang="fr-FR" sz="2000" b="1"/>
              <a:t>Subjective</a:t>
            </a:r>
            <a:r>
              <a:rPr lang="fr-FR" sz="2000"/>
              <a:t> Standard: standar yang ditentukan oleh atasan dengan menggunakan </a:t>
            </a:r>
            <a:r>
              <a:rPr lang="fr-FR" sz="2000" i="1"/>
              <a:t>judgement</a:t>
            </a:r>
          </a:p>
        </p:txBody>
      </p:sp>
    </p:spTree>
    <p:extLst>
      <p:ext uri="{BB962C8B-B14F-4D97-AF65-F5344CB8AC3E}">
        <p14:creationId xmlns:p14="http://schemas.microsoft.com/office/powerpoint/2010/main" val="1021025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b="0"/>
              <a:t>PROSES MANAJEMEN</a:t>
            </a:r>
            <a:r>
              <a:rPr lang="fr-FR"/>
              <a:t> </a:t>
            </a:r>
            <a:br>
              <a:rPr lang="fr-FR"/>
            </a:br>
            <a:r>
              <a:rPr lang="fr-FR" sz="1400"/>
              <a:t>PERENCANAAN (4)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133600"/>
            <a:ext cx="8153400" cy="4114800"/>
          </a:xfrm>
        </p:spPr>
        <p:txBody>
          <a:bodyPr/>
          <a:lstStyle/>
          <a:p>
            <a:r>
              <a:rPr lang="en-US" sz="2200" b="0"/>
              <a:t>Top Manager</a:t>
            </a:r>
            <a:r>
              <a:rPr lang="fr-FR" sz="2200"/>
              <a:t>: mengutamakan keselamatan dan pengembangan perusahaan dalam waktu panjang</a:t>
            </a:r>
          </a:p>
          <a:p>
            <a:endParaRPr lang="fr-FR" sz="2200"/>
          </a:p>
          <a:p>
            <a:r>
              <a:rPr lang="en-US" sz="2200" b="0"/>
              <a:t>Middle manager</a:t>
            </a:r>
            <a:r>
              <a:rPr lang="fr-FR" sz="2200"/>
              <a:t>: kompetisi &amp; pengembangan sumber daya</a:t>
            </a:r>
          </a:p>
          <a:p>
            <a:endParaRPr lang="fr-FR" sz="2200"/>
          </a:p>
          <a:p>
            <a:r>
              <a:rPr lang="en-US" sz="2200" b="0"/>
              <a:t>First line manager</a:t>
            </a:r>
            <a:r>
              <a:rPr lang="en-US" sz="2000"/>
              <a:t>:  </a:t>
            </a:r>
            <a:r>
              <a:rPr lang="en-US" sz="2200"/>
              <a:t>persoalan operasional</a:t>
            </a:r>
            <a:endParaRPr lang="fr-FR" sz="2200" b="0"/>
          </a:p>
        </p:txBody>
      </p:sp>
    </p:spTree>
    <p:extLst>
      <p:ext uri="{BB962C8B-B14F-4D97-AF65-F5344CB8AC3E}">
        <p14:creationId xmlns:p14="http://schemas.microsoft.com/office/powerpoint/2010/main" val="266879387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b="0"/>
              <a:t>ASPEK PENGENDALIAN </a:t>
            </a:r>
            <a:r>
              <a:rPr lang="fr-FR" sz="1400"/>
              <a:t>(2)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133600"/>
            <a:ext cx="8458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200" b="0"/>
              <a:t>Jumlah standar harus optimal</a:t>
            </a:r>
            <a:r>
              <a:rPr lang="fr-FR" sz="2200"/>
              <a:t>: </a:t>
            </a:r>
            <a:r>
              <a:rPr lang="fr-FR" sz="2000"/>
              <a:t>tidak terlalu rumit dan longgar</a:t>
            </a:r>
          </a:p>
          <a:p>
            <a:pPr>
              <a:lnSpc>
                <a:spcPct val="90000"/>
              </a:lnSpc>
            </a:pPr>
            <a:endParaRPr lang="fr-FR" sz="2000"/>
          </a:p>
          <a:p>
            <a:pPr>
              <a:lnSpc>
                <a:spcPct val="90000"/>
              </a:lnSpc>
            </a:pPr>
            <a:r>
              <a:rPr lang="fr-FR" sz="2200" b="0"/>
              <a:t>Wewenang untuk menentukan standar</a:t>
            </a:r>
            <a:r>
              <a:rPr lang="fr-FR" sz="2200"/>
              <a:t>: </a:t>
            </a:r>
          </a:p>
          <a:p>
            <a:pPr lvl="1">
              <a:lnSpc>
                <a:spcPct val="90000"/>
              </a:lnSpc>
            </a:pPr>
            <a:r>
              <a:rPr lang="fr-FR" sz="2000"/>
              <a:t>Siapa yang menentukan standar, bila atasan yang menentukan standar yang tidak realistis sehingga dapat menurunkan motivasi bawahan</a:t>
            </a:r>
            <a:r>
              <a:rPr lang="fr-FR" sz="1800"/>
              <a:t>  </a:t>
            </a:r>
          </a:p>
          <a:p>
            <a:pPr>
              <a:lnSpc>
                <a:spcPct val="90000"/>
              </a:lnSpc>
            </a:pPr>
            <a:endParaRPr lang="fr-FR" sz="2000"/>
          </a:p>
          <a:p>
            <a:pPr>
              <a:lnSpc>
                <a:spcPct val="90000"/>
              </a:lnSpc>
            </a:pPr>
            <a:r>
              <a:rPr lang="fr-FR" sz="2200" b="0"/>
              <a:t>Fleksibilitas standar</a:t>
            </a:r>
            <a:r>
              <a:rPr lang="fr-FR" sz="2200"/>
              <a:t>: </a:t>
            </a:r>
          </a:p>
          <a:p>
            <a:pPr lvl="1">
              <a:lnSpc>
                <a:spcPct val="90000"/>
              </a:lnSpc>
            </a:pPr>
            <a:r>
              <a:rPr lang="fr-FR" sz="2000"/>
              <a:t>Harus dapat mengakomodasikan perubahan, standar memiliki ciri yang hampir sama untuk semua unit organisasi</a:t>
            </a:r>
          </a:p>
        </p:txBody>
      </p:sp>
    </p:spTree>
    <p:extLst>
      <p:ext uri="{BB962C8B-B14F-4D97-AF65-F5344CB8AC3E}">
        <p14:creationId xmlns:p14="http://schemas.microsoft.com/office/powerpoint/2010/main" val="110786211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b="0"/>
              <a:t>ASPEK PENGENDALIAN </a:t>
            </a:r>
            <a:r>
              <a:rPr lang="fr-FR" sz="1400"/>
              <a:t>(3)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fr-FR"/>
          </a:p>
          <a:p>
            <a:pPr>
              <a:lnSpc>
                <a:spcPct val="90000"/>
              </a:lnSpc>
            </a:pPr>
            <a:r>
              <a:rPr lang="fr-FR" b="0"/>
              <a:t>Frekuensi pengukuran</a:t>
            </a:r>
            <a:r>
              <a:rPr lang="fr-FR"/>
              <a:t>: </a:t>
            </a:r>
          </a:p>
          <a:p>
            <a:pPr lvl="1">
              <a:lnSpc>
                <a:spcPct val="90000"/>
              </a:lnSpc>
            </a:pPr>
            <a:r>
              <a:rPr lang="fr-FR"/>
              <a:t>Sesuai dengan karakteristik proses: siklus pendek maka frekuensi pengukuran harus tinggi</a:t>
            </a:r>
          </a:p>
          <a:p>
            <a:pPr>
              <a:lnSpc>
                <a:spcPct val="90000"/>
              </a:lnSpc>
            </a:pPr>
            <a:endParaRPr lang="fr-FR"/>
          </a:p>
          <a:p>
            <a:pPr>
              <a:lnSpc>
                <a:spcPct val="90000"/>
              </a:lnSpc>
            </a:pPr>
            <a:r>
              <a:rPr lang="fr-FR" b="0"/>
              <a:t>Arah umpan baik</a:t>
            </a:r>
            <a:r>
              <a:rPr lang="fr-FR"/>
              <a:t>: </a:t>
            </a:r>
            <a:r>
              <a:rPr lang="fr-FR" sz="2200"/>
              <a:t>harus diberikan kepada orang/unit organisasi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15336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b="0"/>
              <a:t>EFEKTIFITAS PENGENDALIAN</a:t>
            </a:r>
            <a:r>
              <a:rPr lang="fr-FR" sz="2400" b="0"/>
              <a:t> </a:t>
            </a:r>
            <a:r>
              <a:rPr lang="fr-FR" sz="1600"/>
              <a:t>KARAKTERISTIK</a:t>
            </a:r>
            <a:endParaRPr lang="fr-FR" sz="1400"/>
          </a:p>
        </p:txBody>
      </p:sp>
      <p:sp>
        <p:nvSpPr>
          <p:cNvPr id="247811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417638"/>
            <a:ext cx="7620000" cy="4678362"/>
          </a:xfrm>
        </p:spPr>
        <p:txBody>
          <a:bodyPr/>
          <a:lstStyle/>
          <a:p>
            <a:r>
              <a:rPr lang="fr-FR" sz="2000"/>
              <a:t>Informasi memiliki ketelitian yang cukup baik, sehingga bisa diambil tindakan koreksi yang tepat</a:t>
            </a:r>
          </a:p>
          <a:p>
            <a:r>
              <a:rPr lang="fr-FR" sz="2000"/>
              <a:t>Informasi harus tepat waktu &amp; relevan</a:t>
            </a:r>
          </a:p>
          <a:p>
            <a:r>
              <a:rPr lang="fr-FR" sz="2000"/>
              <a:t>Informasi harus mudah dimengerti &amp; bersifat objektif</a:t>
            </a:r>
          </a:p>
          <a:p>
            <a:r>
              <a:rPr lang="fr-FR" sz="2000"/>
              <a:t>Fokus pada tindakan koreksi yang dapat diterapkan secara efektif</a:t>
            </a:r>
          </a:p>
          <a:p>
            <a:r>
              <a:rPr lang="fr-FR" sz="2000"/>
              <a:t>Memperhatikan aspek ekonomi &amp; efesiensi</a:t>
            </a:r>
          </a:p>
          <a:p>
            <a:r>
              <a:rPr lang="fr-FR" sz="2000"/>
              <a:t>Sesuai dengan organisasi yang berlaku saat ini</a:t>
            </a:r>
          </a:p>
        </p:txBody>
      </p:sp>
    </p:spTree>
    <p:extLst>
      <p:ext uri="{BB962C8B-B14F-4D97-AF65-F5344CB8AC3E}">
        <p14:creationId xmlns:p14="http://schemas.microsoft.com/office/powerpoint/2010/main" val="155185512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/>
            </a:r>
            <a:br>
              <a:rPr lang="fr-FR"/>
            </a:br>
            <a:r>
              <a:rPr lang="fr-FR" sz="2000"/>
              <a:t>LATIHAN MINGGU KE 2:</a:t>
            </a:r>
            <a:r>
              <a:rPr lang="fr-FR" sz="1600"/>
              <a:t> </a:t>
            </a:r>
            <a:endParaRPr lang="fr-FR" sz="1400"/>
          </a:p>
        </p:txBody>
      </p:sp>
      <p:graphicFrame>
        <p:nvGraphicFramePr>
          <p:cNvPr id="248835" name="Object 3"/>
          <p:cNvGraphicFramePr>
            <a:graphicFrameLocks noChangeAspect="1"/>
          </p:cNvGraphicFramePr>
          <p:nvPr/>
        </p:nvGraphicFramePr>
        <p:xfrm>
          <a:off x="457200" y="2362200"/>
          <a:ext cx="8229600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Visio" r:id="rId4" imgW="6233160" imgH="1200912" progId="Visio.Drawing.6">
                  <p:embed/>
                </p:oleObj>
              </mc:Choice>
              <mc:Fallback>
                <p:oleObj name="Visio" r:id="rId4" imgW="6233160" imgH="1200912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362200"/>
                        <a:ext cx="8229600" cy="297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8836" name="Text Box 4"/>
          <p:cNvSpPr txBox="1">
            <a:spLocks noChangeArrowheads="1"/>
          </p:cNvSpPr>
          <p:nvPr/>
        </p:nvSpPr>
        <p:spPr bwMode="auto">
          <a:xfrm>
            <a:off x="517525" y="1184275"/>
            <a:ext cx="7696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>
                <a:solidFill>
                  <a:srgbClr val="330099"/>
                </a:solidFill>
              </a:rPr>
              <a:t>PR : </a:t>
            </a:r>
            <a:r>
              <a:rPr lang="id-ID" sz="2000">
                <a:solidFill>
                  <a:srgbClr val="330099"/>
                </a:solidFill>
              </a:rPr>
              <a:t>Buat Kasus  sederhana untuk jangka waktu 3 bulan ke depan </a:t>
            </a:r>
          </a:p>
          <a:p>
            <a:r>
              <a:rPr lang="id-ID" sz="2000">
                <a:solidFill>
                  <a:srgbClr val="330099"/>
                </a:solidFill>
              </a:rPr>
              <a:t>untuk masing-masing mahasiswa</a:t>
            </a:r>
            <a:r>
              <a:rPr lang="en-US" sz="2000">
                <a:solidFill>
                  <a:srgbClr val="330099"/>
                </a:solidFill>
              </a:rPr>
              <a:t>, dari program  sehari-hari yang dihadapi</a:t>
            </a:r>
            <a:endParaRPr lang="id-ID" sz="2000">
              <a:solidFill>
                <a:srgbClr val="330099"/>
              </a:solidFill>
            </a:endParaRPr>
          </a:p>
        </p:txBody>
      </p:sp>
      <p:sp>
        <p:nvSpPr>
          <p:cNvPr id="248837" name="Text Box 5"/>
          <p:cNvSpPr txBox="1">
            <a:spLocks noChangeArrowheads="1"/>
          </p:cNvSpPr>
          <p:nvPr/>
        </p:nvSpPr>
        <p:spPr bwMode="auto">
          <a:xfrm>
            <a:off x="517525" y="5119688"/>
            <a:ext cx="86010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Tentukan tujuan apa yang akan dicapai,lalu rumuskan saat ini berada pada kondisi </a:t>
            </a:r>
          </a:p>
          <a:p>
            <a:r>
              <a:rPr lang="en-US" sz="2000"/>
              <a:t>apa?,   Dukungna  apa dan hambatan apa yang dihadapi, tindakan /program apa</a:t>
            </a:r>
          </a:p>
          <a:p>
            <a:r>
              <a:rPr lang="en-US" sz="2000"/>
              <a:t>Saja yang perlu dilakukan serta bagaimana  perkiraan waktunya?</a:t>
            </a: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782331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b="0"/>
              <a:t>PROSES MANAJEMEN</a:t>
            </a:r>
            <a:r>
              <a:rPr lang="fr-FR"/>
              <a:t> </a:t>
            </a:r>
            <a:br>
              <a:rPr lang="fr-FR"/>
            </a:br>
            <a:r>
              <a:rPr lang="fr-FR" sz="1400"/>
              <a:t>PERSPEKTIF PERENCANAAN</a:t>
            </a:r>
          </a:p>
        </p:txBody>
      </p:sp>
      <p:grpSp>
        <p:nvGrpSpPr>
          <p:cNvPr id="200707" name="Group 3"/>
          <p:cNvGrpSpPr>
            <a:grpSpLocks/>
          </p:cNvGrpSpPr>
          <p:nvPr/>
        </p:nvGrpSpPr>
        <p:grpSpPr bwMode="auto">
          <a:xfrm>
            <a:off x="685800" y="1524000"/>
            <a:ext cx="7772400" cy="3810000"/>
            <a:chOff x="-3" y="-3"/>
            <a:chExt cx="3670" cy="2828"/>
          </a:xfrm>
        </p:grpSpPr>
        <p:grpSp>
          <p:nvGrpSpPr>
            <p:cNvPr id="200708" name="Group 4"/>
            <p:cNvGrpSpPr>
              <a:grpSpLocks/>
            </p:cNvGrpSpPr>
            <p:nvPr/>
          </p:nvGrpSpPr>
          <p:grpSpPr bwMode="auto">
            <a:xfrm>
              <a:off x="0" y="0"/>
              <a:ext cx="3664" cy="2822"/>
              <a:chOff x="0" y="0"/>
              <a:chExt cx="3664" cy="2822"/>
            </a:xfrm>
          </p:grpSpPr>
          <p:grpSp>
            <p:nvGrpSpPr>
              <p:cNvPr id="200709" name="Group 5"/>
              <p:cNvGrpSpPr>
                <a:grpSpLocks/>
              </p:cNvGrpSpPr>
              <p:nvPr/>
            </p:nvGrpSpPr>
            <p:grpSpPr bwMode="auto">
              <a:xfrm>
                <a:off x="0" y="0"/>
                <a:ext cx="704" cy="518"/>
                <a:chOff x="0" y="0"/>
                <a:chExt cx="704" cy="518"/>
              </a:xfrm>
            </p:grpSpPr>
            <p:sp>
              <p:nvSpPr>
                <p:cNvPr id="200710" name="Rectangle 6"/>
                <p:cNvSpPr>
                  <a:spLocks noChangeArrowheads="1"/>
                </p:cNvSpPr>
                <p:nvPr/>
              </p:nvSpPr>
              <p:spPr bwMode="auto">
                <a:xfrm>
                  <a:off x="28" y="0"/>
                  <a:ext cx="648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n-US" sz="1200" b="1">
                      <a:latin typeface="Garamond" pitchFamily="18" charset="0"/>
                    </a:rPr>
                    <a:t>Horizon Waktu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endParaRPr lang="fr-FR"/>
                </a:p>
              </p:txBody>
            </p:sp>
            <p:sp>
              <p:nvSpPr>
                <p:cNvPr id="200711" name="Rectangle 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704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00712" name="Group 8"/>
              <p:cNvGrpSpPr>
                <a:grpSpLocks/>
              </p:cNvGrpSpPr>
              <p:nvPr/>
            </p:nvGrpSpPr>
            <p:grpSpPr bwMode="auto">
              <a:xfrm>
                <a:off x="704" y="0"/>
                <a:ext cx="704" cy="518"/>
                <a:chOff x="704" y="0"/>
                <a:chExt cx="704" cy="518"/>
              </a:xfrm>
            </p:grpSpPr>
            <p:sp>
              <p:nvSpPr>
                <p:cNvPr id="200713" name="Rectangle 9"/>
                <p:cNvSpPr>
                  <a:spLocks noChangeArrowheads="1"/>
                </p:cNvSpPr>
                <p:nvPr/>
              </p:nvSpPr>
              <p:spPr bwMode="auto">
                <a:xfrm>
                  <a:off x="732" y="0"/>
                  <a:ext cx="648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n-US" sz="1200" b="1">
                      <a:latin typeface="Garamond" pitchFamily="18" charset="0"/>
                    </a:rPr>
                    <a:t>Bidang Perencanaan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endParaRPr lang="fr-FR"/>
                </a:p>
              </p:txBody>
            </p:sp>
            <p:sp>
              <p:nvSpPr>
                <p:cNvPr id="200714" name="Rectangle 10"/>
                <p:cNvSpPr>
                  <a:spLocks noChangeArrowheads="1"/>
                </p:cNvSpPr>
                <p:nvPr/>
              </p:nvSpPr>
              <p:spPr bwMode="auto">
                <a:xfrm>
                  <a:off x="704" y="0"/>
                  <a:ext cx="704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00715" name="Group 11"/>
              <p:cNvGrpSpPr>
                <a:grpSpLocks/>
              </p:cNvGrpSpPr>
              <p:nvPr/>
            </p:nvGrpSpPr>
            <p:grpSpPr bwMode="auto">
              <a:xfrm>
                <a:off x="1408" y="0"/>
                <a:ext cx="632" cy="518"/>
                <a:chOff x="1408" y="0"/>
                <a:chExt cx="632" cy="518"/>
              </a:xfrm>
            </p:grpSpPr>
            <p:sp>
              <p:nvSpPr>
                <p:cNvPr id="200716" name="Rectangle 12"/>
                <p:cNvSpPr>
                  <a:spLocks noChangeArrowheads="1"/>
                </p:cNvSpPr>
                <p:nvPr/>
              </p:nvSpPr>
              <p:spPr bwMode="auto">
                <a:xfrm>
                  <a:off x="1436" y="0"/>
                  <a:ext cx="576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n-US" sz="1200" b="1">
                      <a:latin typeface="Garamond" pitchFamily="18" charset="0"/>
                    </a:rPr>
                    <a:t>Elemen Rencana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endParaRPr lang="fr-FR"/>
                </a:p>
              </p:txBody>
            </p:sp>
            <p:sp>
              <p:nvSpPr>
                <p:cNvPr id="200717" name="Rectangle 13"/>
                <p:cNvSpPr>
                  <a:spLocks noChangeArrowheads="1"/>
                </p:cNvSpPr>
                <p:nvPr/>
              </p:nvSpPr>
              <p:spPr bwMode="auto">
                <a:xfrm>
                  <a:off x="1408" y="0"/>
                  <a:ext cx="632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00718" name="Group 14"/>
              <p:cNvGrpSpPr>
                <a:grpSpLocks/>
              </p:cNvGrpSpPr>
              <p:nvPr/>
            </p:nvGrpSpPr>
            <p:grpSpPr bwMode="auto">
              <a:xfrm>
                <a:off x="2040" y="0"/>
                <a:ext cx="992" cy="518"/>
                <a:chOff x="2040" y="0"/>
                <a:chExt cx="992" cy="518"/>
              </a:xfrm>
            </p:grpSpPr>
            <p:sp>
              <p:nvSpPr>
                <p:cNvPr id="200719" name="Rectangle 15"/>
                <p:cNvSpPr>
                  <a:spLocks noChangeArrowheads="1"/>
                </p:cNvSpPr>
                <p:nvPr/>
              </p:nvSpPr>
              <p:spPr bwMode="auto">
                <a:xfrm>
                  <a:off x="2068" y="0"/>
                  <a:ext cx="936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n-US" sz="1200" b="1">
                      <a:latin typeface="Garamond" pitchFamily="18" charset="0"/>
                    </a:rPr>
                    <a:t>Karakteristik Rencana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endParaRPr lang="fr-FR"/>
                </a:p>
              </p:txBody>
            </p:sp>
            <p:sp>
              <p:nvSpPr>
                <p:cNvPr id="200720" name="Rectangle 16"/>
                <p:cNvSpPr>
                  <a:spLocks noChangeArrowheads="1"/>
                </p:cNvSpPr>
                <p:nvPr/>
              </p:nvSpPr>
              <p:spPr bwMode="auto">
                <a:xfrm>
                  <a:off x="2040" y="0"/>
                  <a:ext cx="992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00721" name="Group 17"/>
              <p:cNvGrpSpPr>
                <a:grpSpLocks/>
              </p:cNvGrpSpPr>
              <p:nvPr/>
            </p:nvGrpSpPr>
            <p:grpSpPr bwMode="auto">
              <a:xfrm>
                <a:off x="3032" y="0"/>
                <a:ext cx="632" cy="518"/>
                <a:chOff x="3032" y="0"/>
                <a:chExt cx="632" cy="518"/>
              </a:xfrm>
            </p:grpSpPr>
            <p:sp>
              <p:nvSpPr>
                <p:cNvPr id="200722" name="Rectangle 18"/>
                <p:cNvSpPr>
                  <a:spLocks noChangeArrowheads="1"/>
                </p:cNvSpPr>
                <p:nvPr/>
              </p:nvSpPr>
              <p:spPr bwMode="auto">
                <a:xfrm>
                  <a:off x="3060" y="0"/>
                  <a:ext cx="576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n-US" sz="1200" b="1">
                      <a:latin typeface="Garamond" pitchFamily="18" charset="0"/>
                    </a:rPr>
                    <a:t>Unit Organisasi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endParaRPr lang="fr-FR"/>
                </a:p>
              </p:txBody>
            </p:sp>
            <p:sp>
              <p:nvSpPr>
                <p:cNvPr id="200723" name="Rectangle 19"/>
                <p:cNvSpPr>
                  <a:spLocks noChangeArrowheads="1"/>
                </p:cNvSpPr>
                <p:nvPr/>
              </p:nvSpPr>
              <p:spPr bwMode="auto">
                <a:xfrm>
                  <a:off x="3032" y="0"/>
                  <a:ext cx="632" cy="51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00724" name="Group 20"/>
              <p:cNvGrpSpPr>
                <a:grpSpLocks/>
              </p:cNvGrpSpPr>
              <p:nvPr/>
            </p:nvGrpSpPr>
            <p:grpSpPr bwMode="auto">
              <a:xfrm>
                <a:off x="0" y="518"/>
                <a:ext cx="704" cy="2304"/>
                <a:chOff x="0" y="518"/>
                <a:chExt cx="704" cy="2304"/>
              </a:xfrm>
            </p:grpSpPr>
            <p:sp>
              <p:nvSpPr>
                <p:cNvPr id="200725" name="Rectangle 21"/>
                <p:cNvSpPr>
                  <a:spLocks noChangeArrowheads="1"/>
                </p:cNvSpPr>
                <p:nvPr/>
              </p:nvSpPr>
              <p:spPr bwMode="auto">
                <a:xfrm>
                  <a:off x="28" y="518"/>
                  <a:ext cx="648" cy="23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n-US" sz="1000">
                      <a:latin typeface="Garamond" pitchFamily="18" charset="0"/>
                    </a:rPr>
                    <a:t>Jangka pendek</a:t>
                  </a:r>
                  <a:endParaRPr lang="en-US" sz="1200" b="1">
                    <a:latin typeface="Tahoma" pitchFamily="34" charset="0"/>
                  </a:endParaRPr>
                </a:p>
                <a:p>
                  <a:pPr algn="ctr"/>
                  <a:r>
                    <a:rPr lang="en-US" sz="1000">
                      <a:latin typeface="Garamond" pitchFamily="18" charset="0"/>
                    </a:rPr>
                    <a:t> 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en-US" sz="1000">
                      <a:latin typeface="Garamond" pitchFamily="18" charset="0"/>
                    </a:rPr>
                    <a:t>Jangka menengah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en-US" sz="1000">
                      <a:latin typeface="Garamond" pitchFamily="18" charset="0"/>
                    </a:rPr>
                    <a:t> 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en-US" sz="1000">
                      <a:latin typeface="Garamond" pitchFamily="18" charset="0"/>
                    </a:rPr>
                    <a:t>Jangka panjang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fr-FR" sz="1000">
                      <a:latin typeface="Garamond" pitchFamily="18" charset="0"/>
                    </a:rPr>
                    <a:t> 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fr-FR" sz="1000">
                      <a:latin typeface="Garamond" pitchFamily="18" charset="0"/>
                    </a:rPr>
                    <a:t>Jangka sangat panjang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endParaRPr lang="fr-FR"/>
                </a:p>
              </p:txBody>
            </p:sp>
            <p:sp>
              <p:nvSpPr>
                <p:cNvPr id="200726" name="Rectangle 22"/>
                <p:cNvSpPr>
                  <a:spLocks noChangeArrowheads="1"/>
                </p:cNvSpPr>
                <p:nvPr/>
              </p:nvSpPr>
              <p:spPr bwMode="auto">
                <a:xfrm>
                  <a:off x="0" y="518"/>
                  <a:ext cx="704" cy="230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00727" name="Group 23"/>
              <p:cNvGrpSpPr>
                <a:grpSpLocks/>
              </p:cNvGrpSpPr>
              <p:nvPr/>
            </p:nvGrpSpPr>
            <p:grpSpPr bwMode="auto">
              <a:xfrm>
                <a:off x="704" y="518"/>
                <a:ext cx="704" cy="2304"/>
                <a:chOff x="704" y="518"/>
                <a:chExt cx="704" cy="2304"/>
              </a:xfrm>
            </p:grpSpPr>
            <p:sp>
              <p:nvSpPr>
                <p:cNvPr id="200728" name="Rectangle 24"/>
                <p:cNvSpPr>
                  <a:spLocks noChangeArrowheads="1"/>
                </p:cNvSpPr>
                <p:nvPr/>
              </p:nvSpPr>
              <p:spPr bwMode="auto">
                <a:xfrm>
                  <a:off x="732" y="518"/>
                  <a:ext cx="648" cy="23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fr-FR" sz="1000">
                      <a:latin typeface="Garamond" pitchFamily="18" charset="0"/>
                    </a:rPr>
                    <a:t>Produksi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fr-FR" sz="1000">
                      <a:latin typeface="Garamond" pitchFamily="18" charset="0"/>
                    </a:rPr>
                    <a:t> 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fr-FR" sz="1000">
                      <a:latin typeface="Garamond" pitchFamily="18" charset="0"/>
                    </a:rPr>
                    <a:t>Riset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fr-FR" sz="1000">
                      <a:latin typeface="Garamond" pitchFamily="18" charset="0"/>
                    </a:rPr>
                    <a:t> 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fr-FR" sz="1000">
                      <a:latin typeface="Garamond" pitchFamily="18" charset="0"/>
                    </a:rPr>
                    <a:t>Pengembangan produk baru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fr-FR" sz="1000">
                      <a:latin typeface="Garamond" pitchFamily="18" charset="0"/>
                    </a:rPr>
                    <a:t> 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fr-FR" sz="1000">
                      <a:latin typeface="Garamond" pitchFamily="18" charset="0"/>
                    </a:rPr>
                    <a:t>Keuangan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fr-FR" sz="1000">
                      <a:latin typeface="Garamond" pitchFamily="18" charset="0"/>
                    </a:rPr>
                    <a:t> 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fr-FR" sz="1000">
                      <a:latin typeface="Garamond" pitchFamily="18" charset="0"/>
                    </a:rPr>
                    <a:t>Pemasaran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fr-FR" sz="1000">
                      <a:latin typeface="Garamond" pitchFamily="18" charset="0"/>
                    </a:rPr>
                    <a:t> 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fr-FR" sz="1000">
                      <a:latin typeface="Garamond" pitchFamily="18" charset="0"/>
                    </a:rPr>
                    <a:t>Akuisisi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en-US" sz="1000">
                      <a:latin typeface="Garamond" pitchFamily="18" charset="0"/>
                    </a:rPr>
                    <a:t> 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en-US" sz="1000">
                      <a:latin typeface="Garamond" pitchFamily="18" charset="0"/>
                    </a:rPr>
                    <a:t>Fasilitas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en-US" sz="1000">
                      <a:latin typeface="Garamond" pitchFamily="18" charset="0"/>
                    </a:rPr>
                    <a:t> 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en-US" sz="1000">
                      <a:latin typeface="Garamond" pitchFamily="18" charset="0"/>
                    </a:rPr>
                    <a:t>Sumber daya manusia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endParaRPr lang="fr-FR"/>
                </a:p>
              </p:txBody>
            </p:sp>
            <p:sp>
              <p:nvSpPr>
                <p:cNvPr id="200729" name="Rectangle 25"/>
                <p:cNvSpPr>
                  <a:spLocks noChangeArrowheads="1"/>
                </p:cNvSpPr>
                <p:nvPr/>
              </p:nvSpPr>
              <p:spPr bwMode="auto">
                <a:xfrm>
                  <a:off x="704" y="518"/>
                  <a:ext cx="704" cy="230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00730" name="Group 26"/>
              <p:cNvGrpSpPr>
                <a:grpSpLocks/>
              </p:cNvGrpSpPr>
              <p:nvPr/>
            </p:nvGrpSpPr>
            <p:grpSpPr bwMode="auto">
              <a:xfrm>
                <a:off x="1408" y="518"/>
                <a:ext cx="632" cy="2304"/>
                <a:chOff x="1408" y="518"/>
                <a:chExt cx="632" cy="2304"/>
              </a:xfrm>
            </p:grpSpPr>
            <p:sp>
              <p:nvSpPr>
                <p:cNvPr id="200731" name="Rectangle 27"/>
                <p:cNvSpPr>
                  <a:spLocks noChangeArrowheads="1"/>
                </p:cNvSpPr>
                <p:nvPr/>
              </p:nvSpPr>
              <p:spPr bwMode="auto">
                <a:xfrm>
                  <a:off x="1436" y="518"/>
                  <a:ext cx="576" cy="23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n-US" sz="1000">
                      <a:latin typeface="Garamond" pitchFamily="18" charset="0"/>
                    </a:rPr>
                    <a:t>Aturan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en-US" sz="1000">
                      <a:latin typeface="Garamond" pitchFamily="18" charset="0"/>
                    </a:rPr>
                    <a:t> 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en-US" sz="1000">
                      <a:latin typeface="Garamond" pitchFamily="18" charset="0"/>
                    </a:rPr>
                    <a:t>Prosedur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en-US" sz="1000">
                      <a:latin typeface="Garamond" pitchFamily="18" charset="0"/>
                    </a:rPr>
                    <a:t> 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en-US" sz="1000">
                      <a:latin typeface="Garamond" pitchFamily="18" charset="0"/>
                    </a:rPr>
                    <a:t>Anggaran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en-US" sz="1000">
                      <a:latin typeface="Garamond" pitchFamily="18" charset="0"/>
                    </a:rPr>
                    <a:t> 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en-US" sz="1000">
                      <a:latin typeface="Garamond" pitchFamily="18" charset="0"/>
                    </a:rPr>
                    <a:t>Program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en-US" sz="1000">
                      <a:latin typeface="Garamond" pitchFamily="18" charset="0"/>
                    </a:rPr>
                    <a:t> 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en-US" sz="1000">
                      <a:latin typeface="Garamond" pitchFamily="18" charset="0"/>
                    </a:rPr>
                    <a:t>Kebijakan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en-US" sz="1000">
                      <a:latin typeface="Garamond" pitchFamily="18" charset="0"/>
                    </a:rPr>
                    <a:t> 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en-US" sz="1000">
                      <a:latin typeface="Garamond" pitchFamily="18" charset="0"/>
                    </a:rPr>
                    <a:t>Strategi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en-US" sz="1000">
                      <a:latin typeface="Garamond" pitchFamily="18" charset="0"/>
                    </a:rPr>
                    <a:t> 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en-US" sz="1000">
                      <a:latin typeface="Garamond" pitchFamily="18" charset="0"/>
                    </a:rPr>
                    <a:t>Sasaran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en-US" sz="1000">
                      <a:latin typeface="Garamond" pitchFamily="18" charset="0"/>
                    </a:rPr>
                    <a:t> 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en-US" sz="1000">
                      <a:latin typeface="Garamond" pitchFamily="18" charset="0"/>
                    </a:rPr>
                    <a:t>Tujuan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en-US" sz="1000">
                      <a:latin typeface="Garamond" pitchFamily="18" charset="0"/>
                    </a:rPr>
                    <a:t> 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en-US" sz="1000">
                      <a:latin typeface="Garamond" pitchFamily="18" charset="0"/>
                    </a:rPr>
                    <a:t>Arah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en-US" sz="1000">
                      <a:latin typeface="Garamond" pitchFamily="18" charset="0"/>
                    </a:rPr>
                    <a:t> 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en-US" sz="1000">
                      <a:latin typeface="Garamond" pitchFamily="18" charset="0"/>
                    </a:rPr>
                    <a:t>Cita-cita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endParaRPr lang="fr-FR"/>
                </a:p>
              </p:txBody>
            </p:sp>
            <p:sp>
              <p:nvSpPr>
                <p:cNvPr id="200732" name="Rectangle 28"/>
                <p:cNvSpPr>
                  <a:spLocks noChangeArrowheads="1"/>
                </p:cNvSpPr>
                <p:nvPr/>
              </p:nvSpPr>
              <p:spPr bwMode="auto">
                <a:xfrm>
                  <a:off x="1408" y="518"/>
                  <a:ext cx="632" cy="230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00733" name="Group 29"/>
              <p:cNvGrpSpPr>
                <a:grpSpLocks/>
              </p:cNvGrpSpPr>
              <p:nvPr/>
            </p:nvGrpSpPr>
            <p:grpSpPr bwMode="auto">
              <a:xfrm>
                <a:off x="2040" y="518"/>
                <a:ext cx="992" cy="2304"/>
                <a:chOff x="2040" y="518"/>
                <a:chExt cx="992" cy="2304"/>
              </a:xfrm>
            </p:grpSpPr>
            <p:sp>
              <p:nvSpPr>
                <p:cNvPr id="200734" name="Rectangle 30"/>
                <p:cNvSpPr>
                  <a:spLocks noChangeArrowheads="1"/>
                </p:cNvSpPr>
                <p:nvPr/>
              </p:nvSpPr>
              <p:spPr bwMode="auto">
                <a:xfrm>
                  <a:off x="2068" y="518"/>
                  <a:ext cx="936" cy="23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en-US" sz="1000">
                      <a:latin typeface="Garamond" pitchFamily="18" charset="0"/>
                    </a:rPr>
                    <a:t>Murah/mahal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en-US" sz="1000">
                      <a:latin typeface="Garamond" pitchFamily="18" charset="0"/>
                    </a:rPr>
                    <a:t> 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en-US" sz="1000">
                      <a:latin typeface="Garamond" pitchFamily="18" charset="0"/>
                    </a:rPr>
                    <a:t>Rasional/Tidak rasional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en-US" sz="1000">
                      <a:latin typeface="Garamond" pitchFamily="18" charset="0"/>
                    </a:rPr>
                    <a:t> 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en-US" sz="1000">
                      <a:latin typeface="Garamond" pitchFamily="18" charset="0"/>
                    </a:rPr>
                    <a:t>Rahasia/Pubik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fr-FR" sz="1000">
                      <a:latin typeface="Garamond" pitchFamily="18" charset="0"/>
                    </a:rPr>
                    <a:t> 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fr-FR" sz="1000">
                      <a:latin typeface="Garamond" pitchFamily="18" charset="0"/>
                    </a:rPr>
                    <a:t>Strategis/taktis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fr-FR" sz="1000">
                      <a:latin typeface="Garamond" pitchFamily="18" charset="0"/>
                    </a:rPr>
                    <a:t> 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fr-FR" sz="1000">
                      <a:latin typeface="Garamond" pitchFamily="18" charset="0"/>
                    </a:rPr>
                    <a:t>Kualitatif/Kuantitatif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fr-FR" sz="1000">
                      <a:latin typeface="Garamond" pitchFamily="18" charset="0"/>
                    </a:rPr>
                    <a:t> 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fr-FR" sz="1000">
                      <a:latin typeface="Garamond" pitchFamily="18" charset="0"/>
                    </a:rPr>
                    <a:t>Sangat penting/kurang penting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fr-FR" sz="1000">
                      <a:latin typeface="Garamond" pitchFamily="18" charset="0"/>
                    </a:rPr>
                    <a:t> 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fr-FR" sz="1000">
                      <a:latin typeface="Garamond" pitchFamily="18" charset="0"/>
                    </a:rPr>
                    <a:t>Komprehensif/parsial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fr-FR" sz="1000">
                      <a:latin typeface="Garamond" pitchFamily="18" charset="0"/>
                    </a:rPr>
                    <a:t> 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fr-FR" sz="1000">
                      <a:latin typeface="Garamond" pitchFamily="18" charset="0"/>
                    </a:rPr>
                    <a:t>Mendesak/Tidak mendesak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fr-FR" sz="1000">
                      <a:latin typeface="Garamond" pitchFamily="18" charset="0"/>
                    </a:rPr>
                    <a:t> 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fr-FR" sz="1000">
                      <a:latin typeface="Garamond" pitchFamily="18" charset="0"/>
                    </a:rPr>
                    <a:t>Fleksibel/kaku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fr-FR" sz="1000">
                      <a:latin typeface="Garamond" pitchFamily="18" charset="0"/>
                    </a:rPr>
                    <a:t> 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en-US" sz="1000">
                      <a:latin typeface="Garamond" pitchFamily="18" charset="0"/>
                    </a:rPr>
                    <a:t>Pasti/kurang pasti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endParaRPr lang="fr-FR"/>
                </a:p>
              </p:txBody>
            </p:sp>
            <p:sp>
              <p:nvSpPr>
                <p:cNvPr id="200735" name="Rectangle 31"/>
                <p:cNvSpPr>
                  <a:spLocks noChangeArrowheads="1"/>
                </p:cNvSpPr>
                <p:nvPr/>
              </p:nvSpPr>
              <p:spPr bwMode="auto">
                <a:xfrm>
                  <a:off x="2040" y="518"/>
                  <a:ext cx="992" cy="230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00736" name="Group 32"/>
              <p:cNvGrpSpPr>
                <a:grpSpLocks/>
              </p:cNvGrpSpPr>
              <p:nvPr/>
            </p:nvGrpSpPr>
            <p:grpSpPr bwMode="auto">
              <a:xfrm>
                <a:off x="3032" y="518"/>
                <a:ext cx="632" cy="2304"/>
                <a:chOff x="3032" y="518"/>
                <a:chExt cx="632" cy="2304"/>
              </a:xfrm>
            </p:grpSpPr>
            <p:sp>
              <p:nvSpPr>
                <p:cNvPr id="200737" name="Rectangle 33"/>
                <p:cNvSpPr>
                  <a:spLocks noChangeArrowheads="1"/>
                </p:cNvSpPr>
                <p:nvPr/>
              </p:nvSpPr>
              <p:spPr bwMode="auto">
                <a:xfrm>
                  <a:off x="3060" y="518"/>
                  <a:ext cx="576" cy="23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 eaLnBrk="1" hangingPunct="1"/>
                  <a:r>
                    <a:rPr lang="fr-FR" sz="1000">
                      <a:latin typeface="Garamond" pitchFamily="18" charset="0"/>
                    </a:rPr>
                    <a:t>Korporasi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fr-FR" sz="1000">
                      <a:latin typeface="Garamond" pitchFamily="18" charset="0"/>
                    </a:rPr>
                    <a:t> 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fr-FR" sz="1000">
                      <a:latin typeface="Garamond" pitchFamily="18" charset="0"/>
                    </a:rPr>
                    <a:t>Anak Perusahan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fr-FR" sz="1000">
                      <a:latin typeface="Garamond" pitchFamily="18" charset="0"/>
                    </a:rPr>
                    <a:t> 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fr-FR" sz="1000">
                      <a:latin typeface="Garamond" pitchFamily="18" charset="0"/>
                    </a:rPr>
                    <a:t>Devisi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fr-FR" sz="1000">
                      <a:latin typeface="Garamond" pitchFamily="18" charset="0"/>
                    </a:rPr>
                    <a:t> 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fr-FR" sz="1000">
                      <a:latin typeface="Garamond" pitchFamily="18" charset="0"/>
                    </a:rPr>
                    <a:t>Departemen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fr-FR" sz="1000">
                      <a:latin typeface="Garamond" pitchFamily="18" charset="0"/>
                    </a:rPr>
                    <a:t> 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en-US" sz="1000">
                      <a:latin typeface="Garamond" pitchFamily="18" charset="0"/>
                    </a:rPr>
                    <a:t>Proyek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en-US" sz="1000">
                      <a:latin typeface="Garamond" pitchFamily="18" charset="0"/>
                    </a:rPr>
                    <a:t> 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r>
                    <a:rPr lang="en-US" sz="1000">
                      <a:latin typeface="Garamond" pitchFamily="18" charset="0"/>
                    </a:rPr>
                    <a:t>Gugus tugas</a:t>
                  </a:r>
                  <a:endParaRPr lang="fr-FR" sz="1200">
                    <a:cs typeface="Times New Roman" pitchFamily="18" charset="0"/>
                  </a:endParaRPr>
                </a:p>
                <a:p>
                  <a:pPr algn="ctr"/>
                  <a:endParaRPr lang="fr-FR"/>
                </a:p>
              </p:txBody>
            </p:sp>
            <p:sp>
              <p:nvSpPr>
                <p:cNvPr id="200738" name="Rectangle 34"/>
                <p:cNvSpPr>
                  <a:spLocks noChangeArrowheads="1"/>
                </p:cNvSpPr>
                <p:nvPr/>
              </p:nvSpPr>
              <p:spPr bwMode="auto">
                <a:xfrm>
                  <a:off x="3032" y="518"/>
                  <a:ext cx="632" cy="230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200739" name="Rectangle 35"/>
            <p:cNvSpPr>
              <a:spLocks noChangeArrowheads="1"/>
            </p:cNvSpPr>
            <p:nvPr/>
          </p:nvSpPr>
          <p:spPr bwMode="auto">
            <a:xfrm>
              <a:off x="-3" y="-3"/>
              <a:ext cx="3670" cy="2828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3964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b="0"/>
              <a:t>PROSES MANAJEMEN</a:t>
            </a:r>
            <a:r>
              <a:rPr lang="fr-FR"/>
              <a:t> </a:t>
            </a:r>
            <a:br>
              <a:rPr lang="fr-FR"/>
            </a:br>
            <a:r>
              <a:rPr lang="fr-FR" sz="1400"/>
              <a:t>ORIENTASI PERENCANAAN</a:t>
            </a:r>
          </a:p>
        </p:txBody>
      </p:sp>
      <p:grpSp>
        <p:nvGrpSpPr>
          <p:cNvPr id="201732" name="Group 4"/>
          <p:cNvGrpSpPr>
            <a:grpSpLocks/>
          </p:cNvGrpSpPr>
          <p:nvPr/>
        </p:nvGrpSpPr>
        <p:grpSpPr bwMode="auto">
          <a:xfrm>
            <a:off x="996950" y="1450975"/>
            <a:ext cx="7150100" cy="4489450"/>
            <a:chOff x="0" y="0"/>
            <a:chExt cx="3320" cy="4701"/>
          </a:xfrm>
        </p:grpSpPr>
        <p:grpSp>
          <p:nvGrpSpPr>
            <p:cNvPr id="201733" name="Group 5"/>
            <p:cNvGrpSpPr>
              <a:grpSpLocks/>
            </p:cNvGrpSpPr>
            <p:nvPr/>
          </p:nvGrpSpPr>
          <p:grpSpPr bwMode="auto">
            <a:xfrm>
              <a:off x="0" y="0"/>
              <a:ext cx="488" cy="480"/>
              <a:chOff x="0" y="0"/>
              <a:chExt cx="488" cy="480"/>
            </a:xfrm>
          </p:grpSpPr>
          <p:sp>
            <p:nvSpPr>
              <p:cNvPr id="201734" name="Rectangle 6"/>
              <p:cNvSpPr>
                <a:spLocks noChangeArrowheads="1"/>
              </p:cNvSpPr>
              <p:nvPr/>
            </p:nvSpPr>
            <p:spPr bwMode="auto">
              <a:xfrm>
                <a:off x="28" y="0"/>
                <a:ext cx="432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 eaLnBrk="1" hangingPunct="1"/>
                <a:r>
                  <a:rPr lang="fr-FR" sz="1000" b="1">
                    <a:latin typeface="Garamond" pitchFamily="18" charset="0"/>
                    <a:cs typeface="Times New Roman" pitchFamily="18" charset="0"/>
                  </a:rPr>
                  <a:t>Dimensi </a:t>
                </a:r>
                <a:r>
                  <a:rPr lang="nl-NL" sz="1000" b="1">
                    <a:latin typeface="Garamond" pitchFamily="18" charset="0"/>
                    <a:cs typeface="Times New Roman" pitchFamily="18" charset="0"/>
                  </a:rPr>
                  <a:t>Puncak</a:t>
                </a:r>
                <a:endParaRPr lang="fr-FR"/>
              </a:p>
            </p:txBody>
          </p:sp>
          <p:sp>
            <p:nvSpPr>
              <p:cNvPr id="201735" name="Rectangle 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88" cy="4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1736" name="Group 8"/>
            <p:cNvGrpSpPr>
              <a:grpSpLocks/>
            </p:cNvGrpSpPr>
            <p:nvPr/>
          </p:nvGrpSpPr>
          <p:grpSpPr bwMode="auto">
            <a:xfrm>
              <a:off x="488" y="0"/>
              <a:ext cx="944" cy="480"/>
              <a:chOff x="488" y="0"/>
              <a:chExt cx="944" cy="480"/>
            </a:xfrm>
          </p:grpSpPr>
          <p:sp>
            <p:nvSpPr>
              <p:cNvPr id="201737" name="Rectangle 9"/>
              <p:cNvSpPr>
                <a:spLocks noChangeArrowheads="1"/>
              </p:cNvSpPr>
              <p:nvPr/>
            </p:nvSpPr>
            <p:spPr bwMode="auto">
              <a:xfrm>
                <a:off x="516" y="0"/>
                <a:ext cx="888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 eaLnBrk="1" hangingPunct="1"/>
                <a:r>
                  <a:rPr lang="nl-NL" sz="1000" b="1">
                    <a:latin typeface="Garamond" pitchFamily="18" charset="0"/>
                    <a:cs typeface="Times New Roman" pitchFamily="18" charset="0"/>
                  </a:rPr>
                  <a:t>Manajemen Puncak</a:t>
                </a:r>
                <a:endParaRPr lang="fr-FR"/>
              </a:p>
            </p:txBody>
          </p:sp>
          <p:sp>
            <p:nvSpPr>
              <p:cNvPr id="201738" name="Rectangle 10"/>
              <p:cNvSpPr>
                <a:spLocks noChangeArrowheads="1"/>
              </p:cNvSpPr>
              <p:nvPr/>
            </p:nvSpPr>
            <p:spPr bwMode="auto">
              <a:xfrm>
                <a:off x="488" y="0"/>
                <a:ext cx="944" cy="4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1739" name="Group 11"/>
            <p:cNvGrpSpPr>
              <a:grpSpLocks/>
            </p:cNvGrpSpPr>
            <p:nvPr/>
          </p:nvGrpSpPr>
          <p:grpSpPr bwMode="auto">
            <a:xfrm>
              <a:off x="1432" y="0"/>
              <a:ext cx="944" cy="480"/>
              <a:chOff x="1432" y="0"/>
              <a:chExt cx="944" cy="480"/>
            </a:xfrm>
          </p:grpSpPr>
          <p:sp>
            <p:nvSpPr>
              <p:cNvPr id="201740" name="Rectangle 12"/>
              <p:cNvSpPr>
                <a:spLocks noChangeArrowheads="1"/>
              </p:cNvSpPr>
              <p:nvPr/>
            </p:nvSpPr>
            <p:spPr bwMode="auto">
              <a:xfrm>
                <a:off x="1460" y="0"/>
                <a:ext cx="888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 eaLnBrk="1" hangingPunct="1"/>
                <a:r>
                  <a:rPr lang="nl-NL" sz="1000" b="1">
                    <a:latin typeface="Garamond" pitchFamily="18" charset="0"/>
                    <a:cs typeface="Times New Roman" pitchFamily="18" charset="0"/>
                  </a:rPr>
                  <a:t>Manajemen Madya</a:t>
                </a:r>
                <a:endParaRPr lang="fr-FR"/>
              </a:p>
            </p:txBody>
          </p:sp>
          <p:sp>
            <p:nvSpPr>
              <p:cNvPr id="201741" name="Rectangle 13"/>
              <p:cNvSpPr>
                <a:spLocks noChangeArrowheads="1"/>
              </p:cNvSpPr>
              <p:nvPr/>
            </p:nvSpPr>
            <p:spPr bwMode="auto">
              <a:xfrm>
                <a:off x="1432" y="0"/>
                <a:ext cx="944" cy="4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1742" name="Group 14"/>
            <p:cNvGrpSpPr>
              <a:grpSpLocks/>
            </p:cNvGrpSpPr>
            <p:nvPr/>
          </p:nvGrpSpPr>
          <p:grpSpPr bwMode="auto">
            <a:xfrm>
              <a:off x="2376" y="0"/>
              <a:ext cx="944" cy="480"/>
              <a:chOff x="2376" y="0"/>
              <a:chExt cx="944" cy="480"/>
            </a:xfrm>
          </p:grpSpPr>
          <p:sp>
            <p:nvSpPr>
              <p:cNvPr id="201743" name="Rectangle 15"/>
              <p:cNvSpPr>
                <a:spLocks noChangeArrowheads="1"/>
              </p:cNvSpPr>
              <p:nvPr/>
            </p:nvSpPr>
            <p:spPr bwMode="auto">
              <a:xfrm>
                <a:off x="2404" y="0"/>
                <a:ext cx="888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 eaLnBrk="1" hangingPunct="1"/>
                <a:r>
                  <a:rPr lang="fr-FR" sz="1000" b="1">
                    <a:latin typeface="Garamond" pitchFamily="18" charset="0"/>
                    <a:cs typeface="Times New Roman" pitchFamily="18" charset="0"/>
                  </a:rPr>
                  <a:t>Manajemen Lini Pertama</a:t>
                </a:r>
                <a:endParaRPr lang="fr-FR"/>
              </a:p>
            </p:txBody>
          </p:sp>
          <p:sp>
            <p:nvSpPr>
              <p:cNvPr id="201744" name="Rectangle 16"/>
              <p:cNvSpPr>
                <a:spLocks noChangeArrowheads="1"/>
              </p:cNvSpPr>
              <p:nvPr/>
            </p:nvSpPr>
            <p:spPr bwMode="auto">
              <a:xfrm>
                <a:off x="2376" y="0"/>
                <a:ext cx="944" cy="48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1745" name="Group 17"/>
            <p:cNvGrpSpPr>
              <a:grpSpLocks/>
            </p:cNvGrpSpPr>
            <p:nvPr/>
          </p:nvGrpSpPr>
          <p:grpSpPr bwMode="auto">
            <a:xfrm>
              <a:off x="0" y="480"/>
              <a:ext cx="488" cy="546"/>
              <a:chOff x="0" y="480"/>
              <a:chExt cx="488" cy="546"/>
            </a:xfrm>
          </p:grpSpPr>
          <p:sp>
            <p:nvSpPr>
              <p:cNvPr id="201746" name="Rectangle 18"/>
              <p:cNvSpPr>
                <a:spLocks noChangeArrowheads="1"/>
              </p:cNvSpPr>
              <p:nvPr/>
            </p:nvSpPr>
            <p:spPr bwMode="auto">
              <a:xfrm>
                <a:off x="28" y="480"/>
                <a:ext cx="432" cy="5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38088" bIns="0" anchor="ctr"/>
              <a:lstStyle/>
              <a:p>
                <a:pPr algn="ctr" eaLnBrk="1" hangingPunct="1"/>
                <a:r>
                  <a:rPr lang="fr-FR" sz="900" b="1">
                    <a:latin typeface="Garamond" pitchFamily="18" charset="0"/>
                  </a:rPr>
                  <a:t>Fokus</a:t>
                </a:r>
                <a:endParaRPr lang="fr-FR" sz="1200" b="1">
                  <a:latin typeface="Garamond" pitchFamily="18" charset="0"/>
                </a:endParaRPr>
              </a:p>
              <a:p>
                <a:pPr algn="ctr"/>
                <a:endParaRPr lang="fr-FR"/>
              </a:p>
            </p:txBody>
          </p:sp>
          <p:sp>
            <p:nvSpPr>
              <p:cNvPr id="201747" name="Rectangle 19"/>
              <p:cNvSpPr>
                <a:spLocks noChangeArrowheads="1"/>
              </p:cNvSpPr>
              <p:nvPr/>
            </p:nvSpPr>
            <p:spPr bwMode="auto">
              <a:xfrm>
                <a:off x="0" y="480"/>
                <a:ext cx="488" cy="5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1748" name="Group 20"/>
            <p:cNvGrpSpPr>
              <a:grpSpLocks/>
            </p:cNvGrpSpPr>
            <p:nvPr/>
          </p:nvGrpSpPr>
          <p:grpSpPr bwMode="auto">
            <a:xfrm>
              <a:off x="488" y="480"/>
              <a:ext cx="944" cy="546"/>
              <a:chOff x="488" y="480"/>
              <a:chExt cx="944" cy="546"/>
            </a:xfrm>
          </p:grpSpPr>
          <p:sp>
            <p:nvSpPr>
              <p:cNvPr id="201749" name="Rectangle 21"/>
              <p:cNvSpPr>
                <a:spLocks noChangeArrowheads="1"/>
              </p:cNvSpPr>
              <p:nvPr/>
            </p:nvSpPr>
            <p:spPr bwMode="auto">
              <a:xfrm>
                <a:off x="516" y="480"/>
                <a:ext cx="888" cy="5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 eaLnBrk="1" hangingPunct="1"/>
                <a:r>
                  <a:rPr lang="fr-FR" sz="900">
                    <a:latin typeface="Garamond" pitchFamily="18" charset="0"/>
                    <a:cs typeface="Times New Roman" pitchFamily="18" charset="0"/>
                  </a:rPr>
                  <a:t>Keselamatan &amp; pengembangan jangka panjang</a:t>
                </a:r>
                <a:endParaRPr lang="fr-FR"/>
              </a:p>
            </p:txBody>
          </p:sp>
          <p:sp>
            <p:nvSpPr>
              <p:cNvPr id="201750" name="Rectangle 22"/>
              <p:cNvSpPr>
                <a:spLocks noChangeArrowheads="1"/>
              </p:cNvSpPr>
              <p:nvPr/>
            </p:nvSpPr>
            <p:spPr bwMode="auto">
              <a:xfrm>
                <a:off x="488" y="480"/>
                <a:ext cx="944" cy="5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1751" name="Group 23"/>
            <p:cNvGrpSpPr>
              <a:grpSpLocks/>
            </p:cNvGrpSpPr>
            <p:nvPr/>
          </p:nvGrpSpPr>
          <p:grpSpPr bwMode="auto">
            <a:xfrm>
              <a:off x="1432" y="480"/>
              <a:ext cx="944" cy="546"/>
              <a:chOff x="1432" y="480"/>
              <a:chExt cx="944" cy="546"/>
            </a:xfrm>
          </p:grpSpPr>
          <p:sp>
            <p:nvSpPr>
              <p:cNvPr id="201752" name="Rectangle 24"/>
              <p:cNvSpPr>
                <a:spLocks noChangeArrowheads="1"/>
              </p:cNvSpPr>
              <p:nvPr/>
            </p:nvSpPr>
            <p:spPr bwMode="auto">
              <a:xfrm>
                <a:off x="1460" y="480"/>
                <a:ext cx="888" cy="5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 eaLnBrk="1" hangingPunct="1"/>
                <a:r>
                  <a:rPr lang="fr-FR" sz="900">
                    <a:latin typeface="Garamond" pitchFamily="18" charset="0"/>
                    <a:cs typeface="Times New Roman" pitchFamily="18" charset="0"/>
                  </a:rPr>
                  <a:t>Kompetisi &amp; pengembangan sumber daya</a:t>
                </a:r>
                <a:endParaRPr lang="fr-FR"/>
              </a:p>
            </p:txBody>
          </p:sp>
          <p:sp>
            <p:nvSpPr>
              <p:cNvPr id="201753" name="Rectangle 25"/>
              <p:cNvSpPr>
                <a:spLocks noChangeArrowheads="1"/>
              </p:cNvSpPr>
              <p:nvPr/>
            </p:nvSpPr>
            <p:spPr bwMode="auto">
              <a:xfrm>
                <a:off x="1432" y="480"/>
                <a:ext cx="944" cy="5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1754" name="Group 26"/>
            <p:cNvGrpSpPr>
              <a:grpSpLocks/>
            </p:cNvGrpSpPr>
            <p:nvPr/>
          </p:nvGrpSpPr>
          <p:grpSpPr bwMode="auto">
            <a:xfrm>
              <a:off x="2376" y="480"/>
              <a:ext cx="944" cy="546"/>
              <a:chOff x="2376" y="480"/>
              <a:chExt cx="944" cy="546"/>
            </a:xfrm>
          </p:grpSpPr>
          <p:sp>
            <p:nvSpPr>
              <p:cNvPr id="201755" name="Rectangle 27"/>
              <p:cNvSpPr>
                <a:spLocks noChangeArrowheads="1"/>
              </p:cNvSpPr>
              <p:nvPr/>
            </p:nvSpPr>
            <p:spPr bwMode="auto">
              <a:xfrm>
                <a:off x="2404" y="480"/>
                <a:ext cx="888" cy="5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 eaLnBrk="1" hangingPunct="1"/>
                <a:r>
                  <a:rPr lang="fr-FR" sz="900">
                    <a:latin typeface="Garamond" pitchFamily="18" charset="0"/>
                    <a:cs typeface="Times New Roman" pitchFamily="18" charset="0"/>
                  </a:rPr>
                  <a:t>Problem operasional</a:t>
                </a:r>
                <a:endParaRPr lang="fr-FR"/>
              </a:p>
            </p:txBody>
          </p:sp>
          <p:sp>
            <p:nvSpPr>
              <p:cNvPr id="201756" name="Rectangle 28"/>
              <p:cNvSpPr>
                <a:spLocks noChangeArrowheads="1"/>
              </p:cNvSpPr>
              <p:nvPr/>
            </p:nvSpPr>
            <p:spPr bwMode="auto">
              <a:xfrm>
                <a:off x="2376" y="480"/>
                <a:ext cx="944" cy="5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1757" name="Group 29"/>
            <p:cNvGrpSpPr>
              <a:grpSpLocks/>
            </p:cNvGrpSpPr>
            <p:nvPr/>
          </p:nvGrpSpPr>
          <p:grpSpPr bwMode="auto">
            <a:xfrm>
              <a:off x="0" y="1026"/>
              <a:ext cx="488" cy="374"/>
              <a:chOff x="0" y="1026"/>
              <a:chExt cx="488" cy="374"/>
            </a:xfrm>
          </p:grpSpPr>
          <p:sp>
            <p:nvSpPr>
              <p:cNvPr id="201758" name="Rectangle 30"/>
              <p:cNvSpPr>
                <a:spLocks noChangeArrowheads="1"/>
              </p:cNvSpPr>
              <p:nvPr/>
            </p:nvSpPr>
            <p:spPr bwMode="auto">
              <a:xfrm>
                <a:off x="28" y="1026"/>
                <a:ext cx="432" cy="3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 eaLnBrk="1" hangingPunct="1"/>
                <a:r>
                  <a:rPr lang="fr-FR" sz="900" b="1">
                    <a:latin typeface="Garamond" pitchFamily="18" charset="0"/>
                    <a:cs typeface="Times New Roman" pitchFamily="18" charset="0"/>
                  </a:rPr>
                  <a:t>Tujuan</a:t>
                </a:r>
                <a:endParaRPr lang="fr-FR"/>
              </a:p>
            </p:txBody>
          </p:sp>
          <p:sp>
            <p:nvSpPr>
              <p:cNvPr id="201759" name="Rectangle 31"/>
              <p:cNvSpPr>
                <a:spLocks noChangeArrowheads="1"/>
              </p:cNvSpPr>
              <p:nvPr/>
            </p:nvSpPr>
            <p:spPr bwMode="auto">
              <a:xfrm>
                <a:off x="0" y="1026"/>
                <a:ext cx="488" cy="37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1760" name="Group 32"/>
            <p:cNvGrpSpPr>
              <a:grpSpLocks/>
            </p:cNvGrpSpPr>
            <p:nvPr/>
          </p:nvGrpSpPr>
          <p:grpSpPr bwMode="auto">
            <a:xfrm>
              <a:off x="488" y="1026"/>
              <a:ext cx="944" cy="374"/>
              <a:chOff x="488" y="1026"/>
              <a:chExt cx="944" cy="374"/>
            </a:xfrm>
          </p:grpSpPr>
          <p:sp>
            <p:nvSpPr>
              <p:cNvPr id="201761" name="Rectangle 33"/>
              <p:cNvSpPr>
                <a:spLocks noChangeArrowheads="1"/>
              </p:cNvSpPr>
              <p:nvPr/>
            </p:nvSpPr>
            <p:spPr bwMode="auto">
              <a:xfrm>
                <a:off x="516" y="1026"/>
                <a:ext cx="888" cy="3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 eaLnBrk="1" hangingPunct="1"/>
                <a:r>
                  <a:rPr lang="fr-FR" sz="900">
                    <a:latin typeface="Garamond" pitchFamily="18" charset="0"/>
                    <a:cs typeface="Times New Roman" pitchFamily="18" charset="0"/>
                  </a:rPr>
                  <a:t>Posisi masa depan</a:t>
                </a:r>
                <a:endParaRPr lang="fr-FR"/>
              </a:p>
            </p:txBody>
          </p:sp>
          <p:sp>
            <p:nvSpPr>
              <p:cNvPr id="201762" name="Rectangle 34"/>
              <p:cNvSpPr>
                <a:spLocks noChangeArrowheads="1"/>
              </p:cNvSpPr>
              <p:nvPr/>
            </p:nvSpPr>
            <p:spPr bwMode="auto">
              <a:xfrm>
                <a:off x="488" y="1026"/>
                <a:ext cx="944" cy="37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1763" name="Group 35"/>
            <p:cNvGrpSpPr>
              <a:grpSpLocks/>
            </p:cNvGrpSpPr>
            <p:nvPr/>
          </p:nvGrpSpPr>
          <p:grpSpPr bwMode="auto">
            <a:xfrm>
              <a:off x="1432" y="1026"/>
              <a:ext cx="944" cy="374"/>
              <a:chOff x="1432" y="1026"/>
              <a:chExt cx="944" cy="374"/>
            </a:xfrm>
          </p:grpSpPr>
          <p:sp>
            <p:nvSpPr>
              <p:cNvPr id="201764" name="Rectangle 36"/>
              <p:cNvSpPr>
                <a:spLocks noChangeArrowheads="1"/>
              </p:cNvSpPr>
              <p:nvPr/>
            </p:nvSpPr>
            <p:spPr bwMode="auto">
              <a:xfrm>
                <a:off x="1460" y="1026"/>
                <a:ext cx="888" cy="3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 eaLnBrk="1" hangingPunct="1"/>
                <a:r>
                  <a:rPr lang="fr-FR" sz="900">
                    <a:latin typeface="Garamond" pitchFamily="18" charset="0"/>
                    <a:cs typeface="Times New Roman" pitchFamily="18" charset="0"/>
                  </a:rPr>
                  <a:t>Keuntungan masa depan</a:t>
                </a:r>
                <a:endParaRPr lang="fr-FR"/>
              </a:p>
            </p:txBody>
          </p:sp>
          <p:sp>
            <p:nvSpPr>
              <p:cNvPr id="201765" name="Rectangle 37"/>
              <p:cNvSpPr>
                <a:spLocks noChangeArrowheads="1"/>
              </p:cNvSpPr>
              <p:nvPr/>
            </p:nvSpPr>
            <p:spPr bwMode="auto">
              <a:xfrm>
                <a:off x="1432" y="1026"/>
                <a:ext cx="944" cy="37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1766" name="Group 38"/>
            <p:cNvGrpSpPr>
              <a:grpSpLocks/>
            </p:cNvGrpSpPr>
            <p:nvPr/>
          </p:nvGrpSpPr>
          <p:grpSpPr bwMode="auto">
            <a:xfrm>
              <a:off x="2376" y="1026"/>
              <a:ext cx="944" cy="374"/>
              <a:chOff x="2376" y="1026"/>
              <a:chExt cx="944" cy="374"/>
            </a:xfrm>
          </p:grpSpPr>
          <p:sp>
            <p:nvSpPr>
              <p:cNvPr id="201767" name="Rectangle 39"/>
              <p:cNvSpPr>
                <a:spLocks noChangeArrowheads="1"/>
              </p:cNvSpPr>
              <p:nvPr/>
            </p:nvSpPr>
            <p:spPr bwMode="auto">
              <a:xfrm>
                <a:off x="2404" y="1026"/>
                <a:ext cx="888" cy="3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 eaLnBrk="1" hangingPunct="1"/>
                <a:r>
                  <a:rPr lang="fr-FR" sz="900">
                    <a:latin typeface="Garamond" pitchFamily="18" charset="0"/>
                    <a:cs typeface="Times New Roman" pitchFamily="18" charset="0"/>
                  </a:rPr>
                  <a:t>Keuntungan jangka pendek</a:t>
                </a:r>
                <a:endParaRPr lang="fr-FR"/>
              </a:p>
            </p:txBody>
          </p:sp>
          <p:sp>
            <p:nvSpPr>
              <p:cNvPr id="201768" name="Rectangle 40"/>
              <p:cNvSpPr>
                <a:spLocks noChangeArrowheads="1"/>
              </p:cNvSpPr>
              <p:nvPr/>
            </p:nvSpPr>
            <p:spPr bwMode="auto">
              <a:xfrm>
                <a:off x="2376" y="1026"/>
                <a:ext cx="944" cy="374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1769" name="Group 41"/>
            <p:cNvGrpSpPr>
              <a:grpSpLocks/>
            </p:cNvGrpSpPr>
            <p:nvPr/>
          </p:nvGrpSpPr>
          <p:grpSpPr bwMode="auto">
            <a:xfrm>
              <a:off x="0" y="1400"/>
              <a:ext cx="488" cy="460"/>
              <a:chOff x="0" y="1400"/>
              <a:chExt cx="488" cy="460"/>
            </a:xfrm>
          </p:grpSpPr>
          <p:sp>
            <p:nvSpPr>
              <p:cNvPr id="201770" name="Rectangle 42"/>
              <p:cNvSpPr>
                <a:spLocks noChangeArrowheads="1"/>
              </p:cNvSpPr>
              <p:nvPr/>
            </p:nvSpPr>
            <p:spPr bwMode="auto">
              <a:xfrm>
                <a:off x="28" y="1400"/>
                <a:ext cx="432" cy="4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 eaLnBrk="1" hangingPunct="1"/>
                <a:r>
                  <a:rPr lang="fr-FR" sz="900" b="1">
                    <a:latin typeface="Garamond" pitchFamily="18" charset="0"/>
                    <a:cs typeface="Times New Roman" pitchFamily="18" charset="0"/>
                  </a:rPr>
                  <a:t>Proses</a:t>
                </a:r>
                <a:endParaRPr lang="fr-FR"/>
              </a:p>
            </p:txBody>
          </p:sp>
          <p:sp>
            <p:nvSpPr>
              <p:cNvPr id="201771" name="Rectangle 43"/>
              <p:cNvSpPr>
                <a:spLocks noChangeArrowheads="1"/>
              </p:cNvSpPr>
              <p:nvPr/>
            </p:nvSpPr>
            <p:spPr bwMode="auto">
              <a:xfrm>
                <a:off x="0" y="1400"/>
                <a:ext cx="488" cy="46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1772" name="Group 44"/>
            <p:cNvGrpSpPr>
              <a:grpSpLocks/>
            </p:cNvGrpSpPr>
            <p:nvPr/>
          </p:nvGrpSpPr>
          <p:grpSpPr bwMode="auto">
            <a:xfrm>
              <a:off x="488" y="1400"/>
              <a:ext cx="944" cy="460"/>
              <a:chOff x="488" y="1400"/>
              <a:chExt cx="944" cy="460"/>
            </a:xfrm>
          </p:grpSpPr>
          <p:sp>
            <p:nvSpPr>
              <p:cNvPr id="201773" name="Rectangle 45"/>
              <p:cNvSpPr>
                <a:spLocks noChangeArrowheads="1"/>
              </p:cNvSpPr>
              <p:nvPr/>
            </p:nvSpPr>
            <p:spPr bwMode="auto">
              <a:xfrm>
                <a:off x="516" y="1400"/>
                <a:ext cx="888" cy="4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 eaLnBrk="1" hangingPunct="1"/>
                <a:r>
                  <a:rPr lang="nl-NL" sz="900">
                    <a:latin typeface="Garamond" pitchFamily="18" charset="0"/>
                    <a:cs typeface="Times New Roman" pitchFamily="18" charset="0"/>
                  </a:rPr>
                  <a:t>Formulasi kebijakan &amp; strategi</a:t>
                </a:r>
                <a:endParaRPr lang="fr-FR"/>
              </a:p>
            </p:txBody>
          </p:sp>
          <p:sp>
            <p:nvSpPr>
              <p:cNvPr id="201774" name="Rectangle 46"/>
              <p:cNvSpPr>
                <a:spLocks noChangeArrowheads="1"/>
              </p:cNvSpPr>
              <p:nvPr/>
            </p:nvSpPr>
            <p:spPr bwMode="auto">
              <a:xfrm>
                <a:off x="488" y="1400"/>
                <a:ext cx="944" cy="46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1775" name="Group 47"/>
            <p:cNvGrpSpPr>
              <a:grpSpLocks/>
            </p:cNvGrpSpPr>
            <p:nvPr/>
          </p:nvGrpSpPr>
          <p:grpSpPr bwMode="auto">
            <a:xfrm>
              <a:off x="1432" y="1400"/>
              <a:ext cx="944" cy="460"/>
              <a:chOff x="1432" y="1400"/>
              <a:chExt cx="944" cy="460"/>
            </a:xfrm>
          </p:grpSpPr>
          <p:sp>
            <p:nvSpPr>
              <p:cNvPr id="201776" name="Rectangle 48"/>
              <p:cNvSpPr>
                <a:spLocks noChangeArrowheads="1"/>
              </p:cNvSpPr>
              <p:nvPr/>
            </p:nvSpPr>
            <p:spPr bwMode="auto">
              <a:xfrm>
                <a:off x="1460" y="1400"/>
                <a:ext cx="888" cy="4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 eaLnBrk="1" hangingPunct="1"/>
                <a:r>
                  <a:rPr lang="nl-NL" sz="900">
                    <a:latin typeface="Garamond" pitchFamily="18" charset="0"/>
                    <a:cs typeface="Times New Roman" pitchFamily="18" charset="0"/>
                  </a:rPr>
                  <a:t>Perumusan sasaran &amp; program</a:t>
                </a:r>
                <a:endParaRPr lang="fr-FR"/>
              </a:p>
            </p:txBody>
          </p:sp>
          <p:sp>
            <p:nvSpPr>
              <p:cNvPr id="201777" name="Rectangle 49"/>
              <p:cNvSpPr>
                <a:spLocks noChangeArrowheads="1"/>
              </p:cNvSpPr>
              <p:nvPr/>
            </p:nvSpPr>
            <p:spPr bwMode="auto">
              <a:xfrm>
                <a:off x="1432" y="1400"/>
                <a:ext cx="944" cy="46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1778" name="Group 50"/>
            <p:cNvGrpSpPr>
              <a:grpSpLocks/>
            </p:cNvGrpSpPr>
            <p:nvPr/>
          </p:nvGrpSpPr>
          <p:grpSpPr bwMode="auto">
            <a:xfrm>
              <a:off x="2376" y="1400"/>
              <a:ext cx="944" cy="460"/>
              <a:chOff x="2376" y="1400"/>
              <a:chExt cx="944" cy="460"/>
            </a:xfrm>
          </p:grpSpPr>
          <p:sp>
            <p:nvSpPr>
              <p:cNvPr id="201779" name="Rectangle 51"/>
              <p:cNvSpPr>
                <a:spLocks noChangeArrowheads="1"/>
              </p:cNvSpPr>
              <p:nvPr/>
            </p:nvSpPr>
            <p:spPr bwMode="auto">
              <a:xfrm>
                <a:off x="2404" y="1400"/>
                <a:ext cx="888" cy="4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 eaLnBrk="1" hangingPunct="1"/>
                <a:r>
                  <a:rPr lang="nl-NL" sz="900">
                    <a:latin typeface="Garamond" pitchFamily="18" charset="0"/>
                    <a:cs typeface="Times New Roman" pitchFamily="18" charset="0"/>
                  </a:rPr>
                  <a:t>Implementasi program</a:t>
                </a:r>
                <a:endParaRPr lang="fr-FR"/>
              </a:p>
            </p:txBody>
          </p:sp>
          <p:sp>
            <p:nvSpPr>
              <p:cNvPr id="201780" name="Rectangle 52"/>
              <p:cNvSpPr>
                <a:spLocks noChangeArrowheads="1"/>
              </p:cNvSpPr>
              <p:nvPr/>
            </p:nvSpPr>
            <p:spPr bwMode="auto">
              <a:xfrm>
                <a:off x="2376" y="1400"/>
                <a:ext cx="944" cy="46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1781" name="Group 53"/>
            <p:cNvGrpSpPr>
              <a:grpSpLocks/>
            </p:cNvGrpSpPr>
            <p:nvPr/>
          </p:nvGrpSpPr>
          <p:grpSpPr bwMode="auto">
            <a:xfrm>
              <a:off x="0" y="1860"/>
              <a:ext cx="488" cy="915"/>
              <a:chOff x="0" y="1860"/>
              <a:chExt cx="488" cy="915"/>
            </a:xfrm>
          </p:grpSpPr>
          <p:sp>
            <p:nvSpPr>
              <p:cNvPr id="201782" name="Rectangle 54"/>
              <p:cNvSpPr>
                <a:spLocks noChangeArrowheads="1"/>
              </p:cNvSpPr>
              <p:nvPr/>
            </p:nvSpPr>
            <p:spPr bwMode="auto">
              <a:xfrm>
                <a:off x="28" y="1860"/>
                <a:ext cx="432" cy="9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 eaLnBrk="1" hangingPunct="1"/>
                <a:r>
                  <a:rPr lang="fr-FR" sz="900" b="1">
                    <a:latin typeface="Garamond" pitchFamily="18" charset="0"/>
                    <a:cs typeface="Times New Roman" pitchFamily="18" charset="0"/>
                  </a:rPr>
                  <a:t>Kendala</a:t>
                </a:r>
                <a:endParaRPr lang="fr-FR" sz="1200">
                  <a:cs typeface="Times New Roman" pitchFamily="18" charset="0"/>
                </a:endParaRPr>
              </a:p>
              <a:p>
                <a:pPr algn="ctr"/>
                <a:endParaRPr lang="fr-FR"/>
              </a:p>
            </p:txBody>
          </p:sp>
          <p:sp>
            <p:nvSpPr>
              <p:cNvPr id="201783" name="Rectangle 55"/>
              <p:cNvSpPr>
                <a:spLocks noChangeArrowheads="1"/>
              </p:cNvSpPr>
              <p:nvPr/>
            </p:nvSpPr>
            <p:spPr bwMode="auto">
              <a:xfrm>
                <a:off x="0" y="1860"/>
                <a:ext cx="488" cy="915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1784" name="Group 56"/>
            <p:cNvGrpSpPr>
              <a:grpSpLocks/>
            </p:cNvGrpSpPr>
            <p:nvPr/>
          </p:nvGrpSpPr>
          <p:grpSpPr bwMode="auto">
            <a:xfrm>
              <a:off x="488" y="1860"/>
              <a:ext cx="944" cy="915"/>
              <a:chOff x="488" y="1860"/>
              <a:chExt cx="944" cy="915"/>
            </a:xfrm>
          </p:grpSpPr>
          <p:sp>
            <p:nvSpPr>
              <p:cNvPr id="201785" name="Rectangle 57"/>
              <p:cNvSpPr>
                <a:spLocks noChangeArrowheads="1"/>
              </p:cNvSpPr>
              <p:nvPr/>
            </p:nvSpPr>
            <p:spPr bwMode="auto">
              <a:xfrm>
                <a:off x="516" y="1860"/>
                <a:ext cx="888" cy="9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 eaLnBrk="1" hangingPunct="1"/>
                <a:r>
                  <a:rPr lang="en-US" sz="900">
                    <a:latin typeface="Garamond" pitchFamily="18" charset="0"/>
                    <a:cs typeface="Times New Roman" pitchFamily="18" charset="0"/>
                  </a:rPr>
                  <a:t>Sumber daya global di masa depan</a:t>
                </a:r>
                <a:endParaRPr lang="fr-FR" sz="1200">
                  <a:cs typeface="Times New Roman" pitchFamily="18" charset="0"/>
                </a:endParaRPr>
              </a:p>
              <a:p>
                <a:pPr algn="ctr"/>
                <a:endParaRPr lang="fr-FR"/>
              </a:p>
            </p:txBody>
          </p:sp>
          <p:sp>
            <p:nvSpPr>
              <p:cNvPr id="201786" name="Rectangle 58"/>
              <p:cNvSpPr>
                <a:spLocks noChangeArrowheads="1"/>
              </p:cNvSpPr>
              <p:nvPr/>
            </p:nvSpPr>
            <p:spPr bwMode="auto">
              <a:xfrm>
                <a:off x="488" y="1860"/>
                <a:ext cx="944" cy="915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1787" name="Group 59"/>
            <p:cNvGrpSpPr>
              <a:grpSpLocks/>
            </p:cNvGrpSpPr>
            <p:nvPr/>
          </p:nvGrpSpPr>
          <p:grpSpPr bwMode="auto">
            <a:xfrm>
              <a:off x="1432" y="1860"/>
              <a:ext cx="944" cy="1217"/>
              <a:chOff x="1432" y="1860"/>
              <a:chExt cx="944" cy="1217"/>
            </a:xfrm>
          </p:grpSpPr>
          <p:grpSp>
            <p:nvGrpSpPr>
              <p:cNvPr id="201788" name="Group 60"/>
              <p:cNvGrpSpPr>
                <a:grpSpLocks/>
              </p:cNvGrpSpPr>
              <p:nvPr/>
            </p:nvGrpSpPr>
            <p:grpSpPr bwMode="auto">
              <a:xfrm>
                <a:off x="1460" y="1860"/>
                <a:ext cx="888" cy="1217"/>
                <a:chOff x="0" y="7532"/>
                <a:chExt cx="888" cy="1217"/>
              </a:xfrm>
            </p:grpSpPr>
            <p:sp>
              <p:nvSpPr>
                <p:cNvPr id="201789" name="Rectangle 61"/>
                <p:cNvSpPr>
                  <a:spLocks noChangeArrowheads="1"/>
                </p:cNvSpPr>
                <p:nvPr/>
              </p:nvSpPr>
              <p:spPr bwMode="auto">
                <a:xfrm>
                  <a:off x="0" y="7532"/>
                  <a:ext cx="888" cy="23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1" hangingPunct="1"/>
                  <a:r>
                    <a:rPr lang="en-US" sz="900">
                      <a:latin typeface="Garamond" pitchFamily="18" charset="0"/>
                      <a:cs typeface="Times New Roman" pitchFamily="18" charset="0"/>
                    </a:rPr>
                    <a:t>Sumber daya terpakai di masa depan</a:t>
                  </a:r>
                  <a:endParaRPr lang="fr-FR"/>
                </a:p>
              </p:txBody>
            </p:sp>
            <p:sp>
              <p:nvSpPr>
                <p:cNvPr id="201790" name="Rectangle 62"/>
                <p:cNvSpPr>
                  <a:spLocks noChangeArrowheads="1"/>
                </p:cNvSpPr>
                <p:nvPr/>
              </p:nvSpPr>
              <p:spPr bwMode="auto">
                <a:xfrm>
                  <a:off x="0" y="7993"/>
                  <a:ext cx="888" cy="7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tIns="38088" bIns="0">
                  <a:spAutoFit/>
                </a:bodyPr>
                <a:lstStyle/>
                <a:p>
                  <a:pPr algn="ctr" eaLnBrk="1" hangingPunct="1"/>
                  <a:endParaRPr lang="en-US" sz="1200" i="1">
                    <a:latin typeface="Garamond" pitchFamily="18" charset="0"/>
                  </a:endParaRPr>
                </a:p>
                <a:p>
                  <a:pPr algn="ctr"/>
                  <a:r>
                    <a:rPr lang="en-US" sz="900" i="1">
                      <a:latin typeface="Garamond" pitchFamily="18" charset="0"/>
                    </a:rPr>
                    <a:t>Business key success factors</a:t>
                  </a:r>
                  <a:endParaRPr lang="en-US" sz="1200" i="1">
                    <a:latin typeface="Garamond" pitchFamily="18" charset="0"/>
                  </a:endParaRPr>
                </a:p>
                <a:p>
                  <a:pPr algn="ctr"/>
                  <a:endParaRPr lang="en-US"/>
                </a:p>
              </p:txBody>
            </p:sp>
          </p:grpSp>
          <p:sp>
            <p:nvSpPr>
              <p:cNvPr id="201791" name="Rectangle 63"/>
              <p:cNvSpPr>
                <a:spLocks noChangeArrowheads="1"/>
              </p:cNvSpPr>
              <p:nvPr/>
            </p:nvSpPr>
            <p:spPr bwMode="auto">
              <a:xfrm>
                <a:off x="1432" y="1860"/>
                <a:ext cx="944" cy="915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1792" name="Group 64"/>
            <p:cNvGrpSpPr>
              <a:grpSpLocks/>
            </p:cNvGrpSpPr>
            <p:nvPr/>
          </p:nvGrpSpPr>
          <p:grpSpPr bwMode="auto">
            <a:xfrm>
              <a:off x="2376" y="1860"/>
              <a:ext cx="944" cy="915"/>
              <a:chOff x="2376" y="1860"/>
              <a:chExt cx="944" cy="915"/>
            </a:xfrm>
          </p:grpSpPr>
          <p:sp>
            <p:nvSpPr>
              <p:cNvPr id="201793" name="Rectangle 65"/>
              <p:cNvSpPr>
                <a:spLocks noChangeArrowheads="1"/>
              </p:cNvSpPr>
              <p:nvPr/>
            </p:nvSpPr>
            <p:spPr bwMode="auto">
              <a:xfrm>
                <a:off x="2404" y="1860"/>
                <a:ext cx="888" cy="9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 eaLnBrk="1" hangingPunct="1"/>
                <a:r>
                  <a:rPr lang="en-US" sz="900">
                    <a:latin typeface="Garamond" pitchFamily="18" charset="0"/>
                    <a:cs typeface="Times New Roman" pitchFamily="18" charset="0"/>
                  </a:rPr>
                  <a:t>Sumber daya yang tersedia</a:t>
                </a:r>
                <a:endParaRPr lang="fr-FR" sz="1200">
                  <a:cs typeface="Times New Roman" pitchFamily="18" charset="0"/>
                </a:endParaRPr>
              </a:p>
              <a:p>
                <a:pPr algn="ctr"/>
                <a:endParaRPr lang="fr-FR"/>
              </a:p>
            </p:txBody>
          </p:sp>
          <p:sp>
            <p:nvSpPr>
              <p:cNvPr id="201794" name="Rectangle 66"/>
              <p:cNvSpPr>
                <a:spLocks noChangeArrowheads="1"/>
              </p:cNvSpPr>
              <p:nvPr/>
            </p:nvSpPr>
            <p:spPr bwMode="auto">
              <a:xfrm>
                <a:off x="2376" y="1860"/>
                <a:ext cx="944" cy="915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1795" name="Group 67"/>
            <p:cNvGrpSpPr>
              <a:grpSpLocks/>
            </p:cNvGrpSpPr>
            <p:nvPr/>
          </p:nvGrpSpPr>
          <p:grpSpPr bwMode="auto">
            <a:xfrm>
              <a:off x="0" y="2775"/>
              <a:ext cx="488" cy="460"/>
              <a:chOff x="0" y="2775"/>
              <a:chExt cx="488" cy="460"/>
            </a:xfrm>
          </p:grpSpPr>
          <p:sp>
            <p:nvSpPr>
              <p:cNvPr id="201796" name="Rectangle 68"/>
              <p:cNvSpPr>
                <a:spLocks noChangeArrowheads="1"/>
              </p:cNvSpPr>
              <p:nvPr/>
            </p:nvSpPr>
            <p:spPr bwMode="auto">
              <a:xfrm>
                <a:off x="28" y="2775"/>
                <a:ext cx="432" cy="4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 eaLnBrk="1" hangingPunct="1"/>
                <a:r>
                  <a:rPr lang="fr-FR" sz="900" b="1">
                    <a:latin typeface="Garamond" pitchFamily="18" charset="0"/>
                    <a:cs typeface="Times New Roman" pitchFamily="18" charset="0"/>
                  </a:rPr>
                  <a:t>Ganjaran</a:t>
                </a:r>
                <a:endParaRPr lang="fr-FR"/>
              </a:p>
            </p:txBody>
          </p:sp>
          <p:sp>
            <p:nvSpPr>
              <p:cNvPr id="201797" name="Rectangle 69"/>
              <p:cNvSpPr>
                <a:spLocks noChangeArrowheads="1"/>
              </p:cNvSpPr>
              <p:nvPr/>
            </p:nvSpPr>
            <p:spPr bwMode="auto">
              <a:xfrm>
                <a:off x="0" y="2775"/>
                <a:ext cx="488" cy="46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1798" name="Group 70"/>
            <p:cNvGrpSpPr>
              <a:grpSpLocks/>
            </p:cNvGrpSpPr>
            <p:nvPr/>
          </p:nvGrpSpPr>
          <p:grpSpPr bwMode="auto">
            <a:xfrm>
              <a:off x="488" y="2775"/>
              <a:ext cx="944" cy="460"/>
              <a:chOff x="488" y="2775"/>
              <a:chExt cx="944" cy="460"/>
            </a:xfrm>
          </p:grpSpPr>
          <p:sp>
            <p:nvSpPr>
              <p:cNvPr id="201799" name="Rectangle 71"/>
              <p:cNvSpPr>
                <a:spLocks noChangeArrowheads="1"/>
              </p:cNvSpPr>
              <p:nvPr/>
            </p:nvSpPr>
            <p:spPr bwMode="auto">
              <a:xfrm>
                <a:off x="516" y="2775"/>
                <a:ext cx="888" cy="4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 eaLnBrk="1" hangingPunct="1"/>
                <a:r>
                  <a:rPr lang="fr-FR" sz="900">
                    <a:latin typeface="Garamond" pitchFamily="18" charset="0"/>
                    <a:cs typeface="Times New Roman" pitchFamily="18" charset="0"/>
                  </a:rPr>
                  <a:t>Pertumbuhan yang berkelanjutan</a:t>
                </a:r>
                <a:endParaRPr lang="fr-FR"/>
              </a:p>
            </p:txBody>
          </p:sp>
          <p:sp>
            <p:nvSpPr>
              <p:cNvPr id="201800" name="Rectangle 72"/>
              <p:cNvSpPr>
                <a:spLocks noChangeArrowheads="1"/>
              </p:cNvSpPr>
              <p:nvPr/>
            </p:nvSpPr>
            <p:spPr bwMode="auto">
              <a:xfrm>
                <a:off x="488" y="2775"/>
                <a:ext cx="944" cy="46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1801" name="Group 73"/>
            <p:cNvGrpSpPr>
              <a:grpSpLocks/>
            </p:cNvGrpSpPr>
            <p:nvPr/>
          </p:nvGrpSpPr>
          <p:grpSpPr bwMode="auto">
            <a:xfrm>
              <a:off x="1432" y="2775"/>
              <a:ext cx="944" cy="460"/>
              <a:chOff x="1432" y="2775"/>
              <a:chExt cx="944" cy="460"/>
            </a:xfrm>
          </p:grpSpPr>
          <p:sp>
            <p:nvSpPr>
              <p:cNvPr id="201802" name="Rectangle 74"/>
              <p:cNvSpPr>
                <a:spLocks noChangeArrowheads="1"/>
              </p:cNvSpPr>
              <p:nvPr/>
            </p:nvSpPr>
            <p:spPr bwMode="auto">
              <a:xfrm>
                <a:off x="1460" y="2775"/>
                <a:ext cx="888" cy="4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 eaLnBrk="1" hangingPunct="1"/>
                <a:r>
                  <a:rPr lang="fr-FR" sz="900">
                    <a:latin typeface="Garamond" pitchFamily="18" charset="0"/>
                    <a:cs typeface="Times New Roman" pitchFamily="18" charset="0"/>
                  </a:rPr>
                  <a:t>Pengembangan potensi masa depan</a:t>
                </a:r>
                <a:endParaRPr lang="fr-FR"/>
              </a:p>
            </p:txBody>
          </p:sp>
          <p:sp>
            <p:nvSpPr>
              <p:cNvPr id="201803" name="Rectangle 75"/>
              <p:cNvSpPr>
                <a:spLocks noChangeArrowheads="1"/>
              </p:cNvSpPr>
              <p:nvPr/>
            </p:nvSpPr>
            <p:spPr bwMode="auto">
              <a:xfrm>
                <a:off x="1432" y="2775"/>
                <a:ext cx="944" cy="46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1804" name="Group 76"/>
            <p:cNvGrpSpPr>
              <a:grpSpLocks/>
            </p:cNvGrpSpPr>
            <p:nvPr/>
          </p:nvGrpSpPr>
          <p:grpSpPr bwMode="auto">
            <a:xfrm>
              <a:off x="2376" y="2775"/>
              <a:ext cx="944" cy="460"/>
              <a:chOff x="2376" y="2775"/>
              <a:chExt cx="944" cy="460"/>
            </a:xfrm>
          </p:grpSpPr>
          <p:sp>
            <p:nvSpPr>
              <p:cNvPr id="201805" name="Rectangle 77"/>
              <p:cNvSpPr>
                <a:spLocks noChangeArrowheads="1"/>
              </p:cNvSpPr>
              <p:nvPr/>
            </p:nvSpPr>
            <p:spPr bwMode="auto">
              <a:xfrm>
                <a:off x="2404" y="2775"/>
                <a:ext cx="888" cy="4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 eaLnBrk="1" hangingPunct="1"/>
                <a:r>
                  <a:rPr lang="fr-FR" sz="900">
                    <a:latin typeface="Garamond" pitchFamily="18" charset="0"/>
                    <a:cs typeface="Times New Roman" pitchFamily="18" charset="0"/>
                  </a:rPr>
                  <a:t>Efesiensi &amp; stabilitas</a:t>
                </a:r>
                <a:endParaRPr lang="fr-FR"/>
              </a:p>
            </p:txBody>
          </p:sp>
          <p:sp>
            <p:nvSpPr>
              <p:cNvPr id="201806" name="Rectangle 78"/>
              <p:cNvSpPr>
                <a:spLocks noChangeArrowheads="1"/>
              </p:cNvSpPr>
              <p:nvPr/>
            </p:nvSpPr>
            <p:spPr bwMode="auto">
              <a:xfrm>
                <a:off x="2376" y="2775"/>
                <a:ext cx="944" cy="46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1807" name="Group 79"/>
            <p:cNvGrpSpPr>
              <a:grpSpLocks/>
            </p:cNvGrpSpPr>
            <p:nvPr/>
          </p:nvGrpSpPr>
          <p:grpSpPr bwMode="auto">
            <a:xfrm>
              <a:off x="0" y="3235"/>
              <a:ext cx="488" cy="460"/>
              <a:chOff x="0" y="3235"/>
              <a:chExt cx="488" cy="460"/>
            </a:xfrm>
          </p:grpSpPr>
          <p:sp>
            <p:nvSpPr>
              <p:cNvPr id="201808" name="Rectangle 80"/>
              <p:cNvSpPr>
                <a:spLocks noChangeArrowheads="1"/>
              </p:cNvSpPr>
              <p:nvPr/>
            </p:nvSpPr>
            <p:spPr bwMode="auto">
              <a:xfrm>
                <a:off x="28" y="3235"/>
                <a:ext cx="432" cy="4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 eaLnBrk="1" hangingPunct="1"/>
                <a:r>
                  <a:rPr lang="fr-FR" sz="900" b="1">
                    <a:latin typeface="Garamond" pitchFamily="18" charset="0"/>
                    <a:cs typeface="Times New Roman" pitchFamily="18" charset="0"/>
                  </a:rPr>
                  <a:t>Informasi</a:t>
                </a:r>
                <a:endParaRPr lang="fr-FR"/>
              </a:p>
            </p:txBody>
          </p:sp>
          <p:sp>
            <p:nvSpPr>
              <p:cNvPr id="201809" name="Rectangle 81"/>
              <p:cNvSpPr>
                <a:spLocks noChangeArrowheads="1"/>
              </p:cNvSpPr>
              <p:nvPr/>
            </p:nvSpPr>
            <p:spPr bwMode="auto">
              <a:xfrm>
                <a:off x="0" y="3235"/>
                <a:ext cx="488" cy="46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1810" name="Group 82"/>
            <p:cNvGrpSpPr>
              <a:grpSpLocks/>
            </p:cNvGrpSpPr>
            <p:nvPr/>
          </p:nvGrpSpPr>
          <p:grpSpPr bwMode="auto">
            <a:xfrm>
              <a:off x="488" y="3235"/>
              <a:ext cx="944" cy="460"/>
              <a:chOff x="488" y="3235"/>
              <a:chExt cx="944" cy="460"/>
            </a:xfrm>
          </p:grpSpPr>
          <p:sp>
            <p:nvSpPr>
              <p:cNvPr id="201811" name="Rectangle 83"/>
              <p:cNvSpPr>
                <a:spLocks noChangeArrowheads="1"/>
              </p:cNvSpPr>
              <p:nvPr/>
            </p:nvSpPr>
            <p:spPr bwMode="auto">
              <a:xfrm>
                <a:off x="516" y="3235"/>
                <a:ext cx="888" cy="4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 eaLnBrk="1" hangingPunct="1"/>
                <a:r>
                  <a:rPr lang="fr-FR" sz="900">
                    <a:latin typeface="Garamond" pitchFamily="18" charset="0"/>
                    <a:cs typeface="Times New Roman" pitchFamily="18" charset="0"/>
                  </a:rPr>
                  <a:t>Kecenderungan</a:t>
                </a:r>
                <a:endParaRPr lang="fr-FR"/>
              </a:p>
            </p:txBody>
          </p:sp>
          <p:sp>
            <p:nvSpPr>
              <p:cNvPr id="201812" name="Rectangle 84"/>
              <p:cNvSpPr>
                <a:spLocks noChangeArrowheads="1"/>
              </p:cNvSpPr>
              <p:nvPr/>
            </p:nvSpPr>
            <p:spPr bwMode="auto">
              <a:xfrm>
                <a:off x="488" y="3235"/>
                <a:ext cx="944" cy="46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1813" name="Group 85"/>
            <p:cNvGrpSpPr>
              <a:grpSpLocks/>
            </p:cNvGrpSpPr>
            <p:nvPr/>
          </p:nvGrpSpPr>
          <p:grpSpPr bwMode="auto">
            <a:xfrm>
              <a:off x="1432" y="3235"/>
              <a:ext cx="944" cy="460"/>
              <a:chOff x="1432" y="3235"/>
              <a:chExt cx="944" cy="460"/>
            </a:xfrm>
          </p:grpSpPr>
          <p:sp>
            <p:nvSpPr>
              <p:cNvPr id="201814" name="Rectangle 86"/>
              <p:cNvSpPr>
                <a:spLocks noChangeArrowheads="1"/>
              </p:cNvSpPr>
              <p:nvPr/>
            </p:nvSpPr>
            <p:spPr bwMode="auto">
              <a:xfrm>
                <a:off x="1460" y="3235"/>
                <a:ext cx="888" cy="4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 eaLnBrk="1" hangingPunct="1"/>
                <a:r>
                  <a:rPr lang="fr-FR" sz="900">
                    <a:latin typeface="Garamond" pitchFamily="18" charset="0"/>
                    <a:cs typeface="Times New Roman" pitchFamily="18" charset="0"/>
                  </a:rPr>
                  <a:t>Kekuatan &amp; kelemahan</a:t>
                </a:r>
                <a:endParaRPr lang="fr-FR" sz="1200">
                  <a:cs typeface="Times New Roman" pitchFamily="18" charset="0"/>
                </a:endParaRPr>
              </a:p>
              <a:p>
                <a:pPr algn="ctr"/>
                <a:r>
                  <a:rPr lang="de-DE" sz="900">
                    <a:latin typeface="Garamond" pitchFamily="18" charset="0"/>
                    <a:cs typeface="Times New Roman" pitchFamily="18" charset="0"/>
                  </a:rPr>
                  <a:t>Informasi fungsional</a:t>
                </a:r>
                <a:endParaRPr lang="fr-FR"/>
              </a:p>
            </p:txBody>
          </p:sp>
          <p:sp>
            <p:nvSpPr>
              <p:cNvPr id="201815" name="Rectangle 87"/>
              <p:cNvSpPr>
                <a:spLocks noChangeArrowheads="1"/>
              </p:cNvSpPr>
              <p:nvPr/>
            </p:nvSpPr>
            <p:spPr bwMode="auto">
              <a:xfrm>
                <a:off x="1432" y="3235"/>
                <a:ext cx="944" cy="46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1816" name="Group 88"/>
            <p:cNvGrpSpPr>
              <a:grpSpLocks/>
            </p:cNvGrpSpPr>
            <p:nvPr/>
          </p:nvGrpSpPr>
          <p:grpSpPr bwMode="auto">
            <a:xfrm>
              <a:off x="2376" y="3235"/>
              <a:ext cx="944" cy="460"/>
              <a:chOff x="2376" y="3235"/>
              <a:chExt cx="944" cy="460"/>
            </a:xfrm>
          </p:grpSpPr>
          <p:sp>
            <p:nvSpPr>
              <p:cNvPr id="201817" name="Rectangle 89"/>
              <p:cNvSpPr>
                <a:spLocks noChangeArrowheads="1"/>
              </p:cNvSpPr>
              <p:nvPr/>
            </p:nvSpPr>
            <p:spPr bwMode="auto">
              <a:xfrm>
                <a:off x="2404" y="3235"/>
                <a:ext cx="888" cy="4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 eaLnBrk="1" hangingPunct="1"/>
                <a:r>
                  <a:rPr lang="en-US" sz="900">
                    <a:latin typeface="Garamond" pitchFamily="18" charset="0"/>
                    <a:cs typeface="Times New Roman" pitchFamily="18" charset="0"/>
                  </a:rPr>
                  <a:t>Kemajuan pelaksanaan kegiatan </a:t>
                </a:r>
                <a:r>
                  <a:rPr lang="en-US" sz="900" i="1">
                    <a:latin typeface="Garamond" pitchFamily="18" charset="0"/>
                    <a:cs typeface="Times New Roman" pitchFamily="18" charset="0"/>
                  </a:rPr>
                  <a:t>(present business)</a:t>
                </a:r>
                <a:endParaRPr lang="fr-FR"/>
              </a:p>
            </p:txBody>
          </p:sp>
          <p:sp>
            <p:nvSpPr>
              <p:cNvPr id="201818" name="Rectangle 90"/>
              <p:cNvSpPr>
                <a:spLocks noChangeArrowheads="1"/>
              </p:cNvSpPr>
              <p:nvPr/>
            </p:nvSpPr>
            <p:spPr bwMode="auto">
              <a:xfrm>
                <a:off x="2376" y="3235"/>
                <a:ext cx="944" cy="46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1819" name="Group 91"/>
            <p:cNvGrpSpPr>
              <a:grpSpLocks/>
            </p:cNvGrpSpPr>
            <p:nvPr/>
          </p:nvGrpSpPr>
          <p:grpSpPr bwMode="auto">
            <a:xfrm>
              <a:off x="0" y="3695"/>
              <a:ext cx="488" cy="460"/>
              <a:chOff x="0" y="3695"/>
              <a:chExt cx="488" cy="460"/>
            </a:xfrm>
          </p:grpSpPr>
          <p:sp>
            <p:nvSpPr>
              <p:cNvPr id="201820" name="Rectangle 92"/>
              <p:cNvSpPr>
                <a:spLocks noChangeArrowheads="1"/>
              </p:cNvSpPr>
              <p:nvPr/>
            </p:nvSpPr>
            <p:spPr bwMode="auto">
              <a:xfrm>
                <a:off x="28" y="3695"/>
                <a:ext cx="432" cy="4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 eaLnBrk="1" hangingPunct="1"/>
                <a:r>
                  <a:rPr lang="fr-FR" sz="900" b="1">
                    <a:latin typeface="Garamond" pitchFamily="18" charset="0"/>
                    <a:cs typeface="Times New Roman" pitchFamily="18" charset="0"/>
                  </a:rPr>
                  <a:t>Organisasi</a:t>
                </a:r>
                <a:endParaRPr lang="fr-FR"/>
              </a:p>
            </p:txBody>
          </p:sp>
          <p:sp>
            <p:nvSpPr>
              <p:cNvPr id="201821" name="Rectangle 93"/>
              <p:cNvSpPr>
                <a:spLocks noChangeArrowheads="1"/>
              </p:cNvSpPr>
              <p:nvPr/>
            </p:nvSpPr>
            <p:spPr bwMode="auto">
              <a:xfrm>
                <a:off x="0" y="3695"/>
                <a:ext cx="488" cy="46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1822" name="Group 94"/>
            <p:cNvGrpSpPr>
              <a:grpSpLocks/>
            </p:cNvGrpSpPr>
            <p:nvPr/>
          </p:nvGrpSpPr>
          <p:grpSpPr bwMode="auto">
            <a:xfrm>
              <a:off x="488" y="3695"/>
              <a:ext cx="944" cy="460"/>
              <a:chOff x="488" y="3695"/>
              <a:chExt cx="944" cy="460"/>
            </a:xfrm>
          </p:grpSpPr>
          <p:sp>
            <p:nvSpPr>
              <p:cNvPr id="201823" name="Rectangle 95"/>
              <p:cNvSpPr>
                <a:spLocks noChangeArrowheads="1"/>
              </p:cNvSpPr>
              <p:nvPr/>
            </p:nvSpPr>
            <p:spPr bwMode="auto">
              <a:xfrm>
                <a:off x="516" y="3695"/>
                <a:ext cx="888" cy="4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 eaLnBrk="1" hangingPunct="1"/>
                <a:r>
                  <a:rPr lang="fr-FR" sz="900">
                    <a:latin typeface="Garamond" pitchFamily="18" charset="0"/>
                    <a:cs typeface="Times New Roman" pitchFamily="18" charset="0"/>
                  </a:rPr>
                  <a:t>Entrepreneurial &amp; flesibel</a:t>
                </a:r>
                <a:endParaRPr lang="fr-FR"/>
              </a:p>
            </p:txBody>
          </p:sp>
          <p:sp>
            <p:nvSpPr>
              <p:cNvPr id="201824" name="Rectangle 96"/>
              <p:cNvSpPr>
                <a:spLocks noChangeArrowheads="1"/>
              </p:cNvSpPr>
              <p:nvPr/>
            </p:nvSpPr>
            <p:spPr bwMode="auto">
              <a:xfrm>
                <a:off x="488" y="3695"/>
                <a:ext cx="944" cy="46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1825" name="Group 97"/>
            <p:cNvGrpSpPr>
              <a:grpSpLocks/>
            </p:cNvGrpSpPr>
            <p:nvPr/>
          </p:nvGrpSpPr>
          <p:grpSpPr bwMode="auto">
            <a:xfrm>
              <a:off x="1432" y="3695"/>
              <a:ext cx="944" cy="460"/>
              <a:chOff x="1432" y="3695"/>
              <a:chExt cx="944" cy="460"/>
            </a:xfrm>
          </p:grpSpPr>
          <p:sp>
            <p:nvSpPr>
              <p:cNvPr id="201826" name="Rectangle 98"/>
              <p:cNvSpPr>
                <a:spLocks noChangeArrowheads="1"/>
              </p:cNvSpPr>
              <p:nvPr/>
            </p:nvSpPr>
            <p:spPr bwMode="auto">
              <a:xfrm>
                <a:off x="1460" y="3695"/>
                <a:ext cx="888" cy="4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 eaLnBrk="1" hangingPunct="1"/>
                <a:r>
                  <a:rPr lang="de-DE" sz="900">
                    <a:latin typeface="Garamond" pitchFamily="18" charset="0"/>
                    <a:cs typeface="Times New Roman" pitchFamily="18" charset="0"/>
                  </a:rPr>
                  <a:t>Profesional &amp; adhokrasi</a:t>
                </a:r>
                <a:endParaRPr lang="fr-FR"/>
              </a:p>
            </p:txBody>
          </p:sp>
          <p:sp>
            <p:nvSpPr>
              <p:cNvPr id="201827" name="Rectangle 99"/>
              <p:cNvSpPr>
                <a:spLocks noChangeArrowheads="1"/>
              </p:cNvSpPr>
              <p:nvPr/>
            </p:nvSpPr>
            <p:spPr bwMode="auto">
              <a:xfrm>
                <a:off x="1432" y="3695"/>
                <a:ext cx="944" cy="46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1828" name="Group 100"/>
            <p:cNvGrpSpPr>
              <a:grpSpLocks/>
            </p:cNvGrpSpPr>
            <p:nvPr/>
          </p:nvGrpSpPr>
          <p:grpSpPr bwMode="auto">
            <a:xfrm>
              <a:off x="2376" y="3695"/>
              <a:ext cx="944" cy="460"/>
              <a:chOff x="2376" y="3695"/>
              <a:chExt cx="944" cy="460"/>
            </a:xfrm>
          </p:grpSpPr>
          <p:sp>
            <p:nvSpPr>
              <p:cNvPr id="201829" name="Rectangle 101"/>
              <p:cNvSpPr>
                <a:spLocks noChangeArrowheads="1"/>
              </p:cNvSpPr>
              <p:nvPr/>
            </p:nvSpPr>
            <p:spPr bwMode="auto">
              <a:xfrm>
                <a:off x="2404" y="3695"/>
                <a:ext cx="888" cy="4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 eaLnBrk="1" hangingPunct="1"/>
                <a:r>
                  <a:rPr lang="de-DE" sz="900">
                    <a:latin typeface="Garamond" pitchFamily="18" charset="0"/>
                    <a:cs typeface="Times New Roman" pitchFamily="18" charset="0"/>
                  </a:rPr>
                  <a:t>Terstruktur &amp; stabil</a:t>
                </a:r>
                <a:endParaRPr lang="fr-FR"/>
              </a:p>
            </p:txBody>
          </p:sp>
          <p:sp>
            <p:nvSpPr>
              <p:cNvPr id="201830" name="Rectangle 102"/>
              <p:cNvSpPr>
                <a:spLocks noChangeArrowheads="1"/>
              </p:cNvSpPr>
              <p:nvPr/>
            </p:nvSpPr>
            <p:spPr bwMode="auto">
              <a:xfrm>
                <a:off x="2376" y="3695"/>
                <a:ext cx="944" cy="460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1831" name="Group 103"/>
            <p:cNvGrpSpPr>
              <a:grpSpLocks/>
            </p:cNvGrpSpPr>
            <p:nvPr/>
          </p:nvGrpSpPr>
          <p:grpSpPr bwMode="auto">
            <a:xfrm>
              <a:off x="0" y="4155"/>
              <a:ext cx="488" cy="546"/>
              <a:chOff x="0" y="4155"/>
              <a:chExt cx="488" cy="546"/>
            </a:xfrm>
          </p:grpSpPr>
          <p:sp>
            <p:nvSpPr>
              <p:cNvPr id="201832" name="Rectangle 104"/>
              <p:cNvSpPr>
                <a:spLocks noChangeArrowheads="1"/>
              </p:cNvSpPr>
              <p:nvPr/>
            </p:nvSpPr>
            <p:spPr bwMode="auto">
              <a:xfrm>
                <a:off x="28" y="4155"/>
                <a:ext cx="432" cy="5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 eaLnBrk="1" hangingPunct="1"/>
                <a:r>
                  <a:rPr lang="fr-FR" sz="900" b="1">
                    <a:latin typeface="Garamond" pitchFamily="18" charset="0"/>
                    <a:cs typeface="Times New Roman" pitchFamily="18" charset="0"/>
                  </a:rPr>
                  <a:t>Pemecahan Persoalan</a:t>
                </a:r>
                <a:endParaRPr lang="fr-FR" sz="1200">
                  <a:cs typeface="Times New Roman" pitchFamily="18" charset="0"/>
                </a:endParaRPr>
              </a:p>
              <a:p>
                <a:pPr algn="ctr"/>
                <a:endParaRPr lang="fr-FR"/>
              </a:p>
            </p:txBody>
          </p:sp>
          <p:sp>
            <p:nvSpPr>
              <p:cNvPr id="201833" name="Rectangle 105"/>
              <p:cNvSpPr>
                <a:spLocks noChangeArrowheads="1"/>
              </p:cNvSpPr>
              <p:nvPr/>
            </p:nvSpPr>
            <p:spPr bwMode="auto">
              <a:xfrm>
                <a:off x="0" y="4155"/>
                <a:ext cx="488" cy="5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1834" name="Group 106"/>
            <p:cNvGrpSpPr>
              <a:grpSpLocks/>
            </p:cNvGrpSpPr>
            <p:nvPr/>
          </p:nvGrpSpPr>
          <p:grpSpPr bwMode="auto">
            <a:xfrm>
              <a:off x="488" y="4155"/>
              <a:ext cx="944" cy="546"/>
              <a:chOff x="488" y="4155"/>
              <a:chExt cx="944" cy="546"/>
            </a:xfrm>
          </p:grpSpPr>
          <p:sp>
            <p:nvSpPr>
              <p:cNvPr id="201835" name="Rectangle 107"/>
              <p:cNvSpPr>
                <a:spLocks noChangeArrowheads="1"/>
              </p:cNvSpPr>
              <p:nvPr/>
            </p:nvSpPr>
            <p:spPr bwMode="auto">
              <a:xfrm>
                <a:off x="516" y="4155"/>
                <a:ext cx="888" cy="5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 eaLnBrk="1" hangingPunct="1"/>
                <a:r>
                  <a:rPr lang="de-DE" sz="900">
                    <a:latin typeface="Garamond" pitchFamily="18" charset="0"/>
                    <a:cs typeface="Times New Roman" pitchFamily="18" charset="0"/>
                  </a:rPr>
                  <a:t>Antisipasif</a:t>
                </a:r>
                <a:endParaRPr lang="fr-FR" sz="1200">
                  <a:cs typeface="Times New Roman" pitchFamily="18" charset="0"/>
                </a:endParaRPr>
              </a:p>
              <a:p>
                <a:pPr algn="ctr"/>
                <a:r>
                  <a:rPr lang="de-DE" sz="900">
                    <a:latin typeface="Garamond" pitchFamily="18" charset="0"/>
                    <a:cs typeface="Times New Roman" pitchFamily="18" charset="0"/>
                  </a:rPr>
                  <a:t>Butuh pendekatan baru</a:t>
                </a:r>
                <a:endParaRPr lang="fr-FR" sz="1200">
                  <a:cs typeface="Times New Roman" pitchFamily="18" charset="0"/>
                </a:endParaRPr>
              </a:p>
              <a:p>
                <a:pPr algn="ctr"/>
                <a:r>
                  <a:rPr lang="de-DE" sz="900">
                    <a:latin typeface="Garamond" pitchFamily="18" charset="0"/>
                    <a:cs typeface="Times New Roman" pitchFamily="18" charset="0"/>
                  </a:rPr>
                  <a:t>Resiko tinggi</a:t>
                </a:r>
                <a:endParaRPr lang="fr-FR"/>
              </a:p>
            </p:txBody>
          </p:sp>
          <p:sp>
            <p:nvSpPr>
              <p:cNvPr id="201836" name="Rectangle 108"/>
              <p:cNvSpPr>
                <a:spLocks noChangeArrowheads="1"/>
              </p:cNvSpPr>
              <p:nvPr/>
            </p:nvSpPr>
            <p:spPr bwMode="auto">
              <a:xfrm>
                <a:off x="488" y="4155"/>
                <a:ext cx="944" cy="5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1837" name="Group 109"/>
            <p:cNvGrpSpPr>
              <a:grpSpLocks/>
            </p:cNvGrpSpPr>
            <p:nvPr/>
          </p:nvGrpSpPr>
          <p:grpSpPr bwMode="auto">
            <a:xfrm>
              <a:off x="1432" y="4155"/>
              <a:ext cx="944" cy="546"/>
              <a:chOff x="1432" y="4155"/>
              <a:chExt cx="944" cy="546"/>
            </a:xfrm>
          </p:grpSpPr>
          <p:sp>
            <p:nvSpPr>
              <p:cNvPr id="201838" name="Rectangle 110"/>
              <p:cNvSpPr>
                <a:spLocks noChangeArrowheads="1"/>
              </p:cNvSpPr>
              <p:nvPr/>
            </p:nvSpPr>
            <p:spPr bwMode="auto">
              <a:xfrm>
                <a:off x="1460" y="4155"/>
                <a:ext cx="888" cy="5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 eaLnBrk="1" hangingPunct="1"/>
                <a:r>
                  <a:rPr lang="de-DE" sz="900">
                    <a:latin typeface="Garamond" pitchFamily="18" charset="0"/>
                    <a:cs typeface="Times New Roman" pitchFamily="18" charset="0"/>
                  </a:rPr>
                  <a:t>Pendekatan sistem</a:t>
                </a:r>
                <a:endParaRPr lang="fr-FR" sz="1200">
                  <a:cs typeface="Times New Roman" pitchFamily="18" charset="0"/>
                </a:endParaRPr>
              </a:p>
              <a:p>
                <a:pPr algn="ctr"/>
                <a:r>
                  <a:rPr lang="de-DE" sz="900">
                    <a:latin typeface="Garamond" pitchFamily="18" charset="0"/>
                    <a:cs typeface="Times New Roman" pitchFamily="18" charset="0"/>
                  </a:rPr>
                  <a:t>Resiko rasional</a:t>
                </a:r>
                <a:endParaRPr lang="fr-FR"/>
              </a:p>
            </p:txBody>
          </p:sp>
          <p:sp>
            <p:nvSpPr>
              <p:cNvPr id="201839" name="Rectangle 111"/>
              <p:cNvSpPr>
                <a:spLocks noChangeArrowheads="1"/>
              </p:cNvSpPr>
              <p:nvPr/>
            </p:nvSpPr>
            <p:spPr bwMode="auto">
              <a:xfrm>
                <a:off x="1432" y="4155"/>
                <a:ext cx="944" cy="5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1840" name="Group 112"/>
            <p:cNvGrpSpPr>
              <a:grpSpLocks/>
            </p:cNvGrpSpPr>
            <p:nvPr/>
          </p:nvGrpSpPr>
          <p:grpSpPr bwMode="auto">
            <a:xfrm>
              <a:off x="2376" y="4155"/>
              <a:ext cx="944" cy="546"/>
              <a:chOff x="2376" y="4155"/>
              <a:chExt cx="944" cy="546"/>
            </a:xfrm>
          </p:grpSpPr>
          <p:sp>
            <p:nvSpPr>
              <p:cNvPr id="201841" name="Rectangle 113"/>
              <p:cNvSpPr>
                <a:spLocks noChangeArrowheads="1"/>
              </p:cNvSpPr>
              <p:nvPr/>
            </p:nvSpPr>
            <p:spPr bwMode="auto">
              <a:xfrm>
                <a:off x="2404" y="4155"/>
                <a:ext cx="888" cy="5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 eaLnBrk="1" hangingPunct="1"/>
                <a:r>
                  <a:rPr lang="de-DE" sz="900">
                    <a:latin typeface="Garamond" pitchFamily="18" charset="0"/>
                    <a:cs typeface="Times New Roman" pitchFamily="18" charset="0"/>
                  </a:rPr>
                  <a:t>Reaktif</a:t>
                </a:r>
                <a:endParaRPr lang="fr-FR" sz="1200">
                  <a:cs typeface="Times New Roman" pitchFamily="18" charset="0"/>
                </a:endParaRPr>
              </a:p>
              <a:p>
                <a:pPr algn="ctr"/>
                <a:r>
                  <a:rPr lang="de-DE" sz="900">
                    <a:latin typeface="Garamond" pitchFamily="18" charset="0"/>
                    <a:cs typeface="Times New Roman" pitchFamily="18" charset="0"/>
                  </a:rPr>
                  <a:t>Berdasarkan pengalaman</a:t>
                </a:r>
                <a:endParaRPr lang="fr-FR" sz="1200">
                  <a:cs typeface="Times New Roman" pitchFamily="18" charset="0"/>
                </a:endParaRPr>
              </a:p>
              <a:p>
                <a:pPr algn="ctr"/>
                <a:r>
                  <a:rPr lang="de-DE" sz="900">
                    <a:latin typeface="Garamond" pitchFamily="18" charset="0"/>
                    <a:cs typeface="Times New Roman" pitchFamily="18" charset="0"/>
                  </a:rPr>
                  <a:t>Resiko rendah</a:t>
                </a:r>
                <a:endParaRPr lang="fr-FR"/>
              </a:p>
            </p:txBody>
          </p:sp>
          <p:sp>
            <p:nvSpPr>
              <p:cNvPr id="201842" name="Rectangle 114"/>
              <p:cNvSpPr>
                <a:spLocks noChangeArrowheads="1"/>
              </p:cNvSpPr>
              <p:nvPr/>
            </p:nvSpPr>
            <p:spPr bwMode="auto">
              <a:xfrm>
                <a:off x="2376" y="4155"/>
                <a:ext cx="944" cy="546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201843" name="Rectangle 115"/>
          <p:cNvSpPr>
            <a:spLocks noChangeArrowheads="1"/>
          </p:cNvSpPr>
          <p:nvPr/>
        </p:nvSpPr>
        <p:spPr bwMode="auto">
          <a:xfrm>
            <a:off x="990600" y="1447800"/>
            <a:ext cx="7162800" cy="4495800"/>
          </a:xfrm>
          <a:prstGeom prst="rect">
            <a:avLst/>
          </a:prstGeom>
          <a:noFill/>
          <a:ln w="9525">
            <a:solidFill>
              <a:srgbClr val="A0A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52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b="0"/>
              <a:t>PROSES MANAJEMEN</a:t>
            </a:r>
            <a:r>
              <a:rPr lang="fr-FR"/>
              <a:t> </a:t>
            </a:r>
            <a:br>
              <a:rPr lang="fr-FR"/>
            </a:br>
            <a:r>
              <a:rPr lang="fr-FR" sz="1400"/>
              <a:t>LANGKAH PERENCANAAN</a:t>
            </a:r>
          </a:p>
        </p:txBody>
      </p:sp>
      <p:graphicFrame>
        <p:nvGraphicFramePr>
          <p:cNvPr id="202755" name="Object 3"/>
          <p:cNvGraphicFramePr>
            <a:graphicFrameLocks noChangeAspect="1"/>
          </p:cNvGraphicFramePr>
          <p:nvPr/>
        </p:nvGraphicFramePr>
        <p:xfrm>
          <a:off x="457200" y="2362200"/>
          <a:ext cx="8229600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Visio" r:id="rId3" imgW="7378418" imgH="1410789" progId="Visio.Drawing.6">
                  <p:embed/>
                </p:oleObj>
              </mc:Choice>
              <mc:Fallback>
                <p:oleObj name="Visio" r:id="rId3" imgW="7378418" imgH="1410789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362200"/>
                        <a:ext cx="8229600" cy="297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7258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b="0"/>
              <a:t>PROSES MANAJEMEN</a:t>
            </a:r>
            <a:r>
              <a:rPr lang="fr-FR"/>
              <a:t> </a:t>
            </a:r>
            <a:br>
              <a:rPr lang="fr-FR"/>
            </a:br>
            <a:r>
              <a:rPr lang="fr-FR" sz="1400"/>
              <a:t>TAHAP DASAR PERENCANAAN (1)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sz="2200"/>
              <a:t>Penetapan tujuan: </a:t>
            </a:r>
          </a:p>
          <a:p>
            <a:pPr lvl="1">
              <a:lnSpc>
                <a:spcPct val="90000"/>
              </a:lnSpc>
            </a:pPr>
            <a:endParaRPr lang="fr-FR" sz="2000" i="1"/>
          </a:p>
          <a:p>
            <a:pPr lvl="1">
              <a:lnSpc>
                <a:spcPct val="90000"/>
              </a:lnSpc>
            </a:pPr>
            <a:r>
              <a:rPr lang="fr-FR" sz="2000" i="1"/>
              <a:t>Degre of excellent</a:t>
            </a:r>
            <a:r>
              <a:rPr lang="fr-FR" sz="2000"/>
              <a:t> yang ingin dicapai </a:t>
            </a:r>
          </a:p>
          <a:p>
            <a:pPr lvl="1">
              <a:lnSpc>
                <a:spcPct val="90000"/>
              </a:lnSpc>
            </a:pPr>
            <a:r>
              <a:rPr lang="fr-FR" sz="2000"/>
              <a:t>Misi organisasi: perkiraan situasi masa depan</a:t>
            </a:r>
          </a:p>
          <a:p>
            <a:pPr lvl="1">
              <a:lnSpc>
                <a:spcPct val="90000"/>
              </a:lnSpc>
            </a:pPr>
            <a:r>
              <a:rPr lang="fr-FR" sz="2000"/>
              <a:t>Arah, ruang lingkup usaha, segmen produk &amp; pasar, </a:t>
            </a:r>
          </a:p>
          <a:p>
            <a:pPr lvl="1">
              <a:lnSpc>
                <a:spcPct val="90000"/>
              </a:lnSpc>
            </a:pPr>
            <a:r>
              <a:rPr lang="fr-FR" sz="2000"/>
              <a:t>Karakteristik: spesifik, realistis, menantang, terukur, berbatas waktu</a:t>
            </a:r>
          </a:p>
          <a:p>
            <a:pPr lvl="1">
              <a:lnSpc>
                <a:spcPct val="90000"/>
              </a:lnSpc>
            </a:pPr>
            <a:r>
              <a:rPr lang="fr-FR" sz="2000"/>
              <a:t>Menimbulkan komitmen dan menjadi sumber motivasi</a:t>
            </a:r>
          </a:p>
        </p:txBody>
      </p:sp>
    </p:spTree>
    <p:extLst>
      <p:ext uri="{BB962C8B-B14F-4D97-AF65-F5344CB8AC3E}">
        <p14:creationId xmlns:p14="http://schemas.microsoft.com/office/powerpoint/2010/main" val="19846156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</TotalTime>
  <Words>2089</Words>
  <Application>Microsoft Office PowerPoint</Application>
  <PresentationFormat>On-screen Show (4:3)</PresentationFormat>
  <Paragraphs>554</Paragraphs>
  <Slides>53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5" baseType="lpstr">
      <vt:lpstr>Angles</vt:lpstr>
      <vt:lpstr>Microsoft Visio Drawing</vt:lpstr>
      <vt:lpstr>PowerPoint Presentation</vt:lpstr>
      <vt:lpstr>PROSES MANAJEMEN  PERENCANAAN (1)</vt:lpstr>
      <vt:lpstr>PROSES MANAJEMEN  PERENCANAAN (2)</vt:lpstr>
      <vt:lpstr>PROSES MANAJEMEN  PERENCANAAN (3)</vt:lpstr>
      <vt:lpstr>PROSES MANAJEMEN  PERENCANAAN (4)</vt:lpstr>
      <vt:lpstr>PROSES MANAJEMEN  PERSPEKTIF PERENCANAAN</vt:lpstr>
      <vt:lpstr>PROSES MANAJEMEN  ORIENTASI PERENCANAAN</vt:lpstr>
      <vt:lpstr>PROSES MANAJEMEN  LANGKAH PERENCANAAN</vt:lpstr>
      <vt:lpstr>PROSES MANAJEMEN  TAHAP DASAR PERENCANAAN (1)</vt:lpstr>
      <vt:lpstr>PERENCANAAN  PERMASALAHAN PENETAPAN TUJUAN</vt:lpstr>
      <vt:lpstr>PROSES MANAJEMEN  TAHAP DASAR PERENCANAAN (2)</vt:lpstr>
      <vt:lpstr>PROSES MANAJEMEN  TAHAP DASAR PERENCANAAN (2)</vt:lpstr>
      <vt:lpstr>PERENCANAAN (1)  HIERARKHI PERENCANAAN</vt:lpstr>
      <vt:lpstr>PERENCANAAN (2)  HIERARKHI PERENCANAAN DALAM ORGANISASI</vt:lpstr>
      <vt:lpstr>HIERARKHI PERENCANAAN  RENCANA OPERASIONAL</vt:lpstr>
      <vt:lpstr>RENCANA OPERASIONAL  SINGLE USE PLAN (1)</vt:lpstr>
      <vt:lpstr>RENCANA OPERASIONAL  SINGLE USE PLAN (2)</vt:lpstr>
      <vt:lpstr>RENCANA OPERASIONAL  STANDING PLAN (1)</vt:lpstr>
      <vt:lpstr>RENCANA OPERASIONAL  STANDING PLAN (2)</vt:lpstr>
      <vt:lpstr>PERENCANAAN  TEKNIK DAN ALAT BANTU PERENCANAAN</vt:lpstr>
      <vt:lpstr>PERENCANAAN  PERAMALAN: METODA KUALITATIF (1)</vt:lpstr>
      <vt:lpstr>PERENCANAAN  PERAMALAN: METODA KUALITATIF (2)</vt:lpstr>
      <vt:lpstr>PERENCANAAN  PERAMALAN: METODA KUANTITATIF (2)</vt:lpstr>
      <vt:lpstr>PERENCANAAN  TEKNIK DAN ALAT BANTU PERENCANAAN</vt:lpstr>
      <vt:lpstr>PERENCANAAN  DIAGRAM NETWORK</vt:lpstr>
      <vt:lpstr>PERENCANAAN  GANTT CHART &amp; MILLESTONE</vt:lpstr>
      <vt:lpstr>PERENCANAAN STRATEGIS</vt:lpstr>
      <vt:lpstr>STRATEGI (DEFINISI)</vt:lpstr>
      <vt:lpstr>STRATEGI (KARAKTERISTIK)</vt:lpstr>
      <vt:lpstr>EVOLUSI KONSEP STRATEGI STRATEGI SEBAGAI GARIS BESAR RENCANA (GRAND PLAN)</vt:lpstr>
      <vt:lpstr>EVOLUSI KONSEP STRATEGI STRATEGI SEBAGAI PERUMUSAN KEBIJAKAN</vt:lpstr>
      <vt:lpstr>EVOLUSI KONSEP STRATEGI PENDEKATAN INTIAL STRATEGY (1)</vt:lpstr>
      <vt:lpstr>EVOLUSI KONSEP STRATEGI PENDEKATAN INTIAL STRATEGY (2)</vt:lpstr>
      <vt:lpstr>EVOLUSI KONSEP STRATEGI PENDEKATAN INTIAL STRATEGY (3)</vt:lpstr>
      <vt:lpstr>EVOLUSI KONSEP STRATEGI PENDEKATAN MANAJEMEN STRATEGI (1)</vt:lpstr>
      <vt:lpstr>EVOLUSI KONSEP STRATEGI PENDEKATAN MANAJEMEN STRATEGI (2)</vt:lpstr>
      <vt:lpstr>EVOLUSI KONSEP STRATEGI PENDEKATAN MANAJEMEN STRATEGI (3)</vt:lpstr>
      <vt:lpstr>EVOLUSI KONSEP STRATEGI TINGKATAN STRATEGI (1)  (THOMSON &amp; STRICKLAND)</vt:lpstr>
      <vt:lpstr>EVOLUSI KONSEP STRATEGI TINGKATAN STRATEGI (2)</vt:lpstr>
      <vt:lpstr>EVOLUSI KONSEP STRATEGI TINGKATAN STRATEGI (3)</vt:lpstr>
      <vt:lpstr>EVOLUSI KONSEP STRATEGI KERANGKA DASAR PENETAPAN STRATEGI (1)</vt:lpstr>
      <vt:lpstr>EVOLUSI KONSEP STRATEGI KERANGKA DASAR PENETAPAN STRATEGI (2)</vt:lpstr>
      <vt:lpstr>EVOLUSI KONSEP STRATEGI KERANGKA DASAR PENETAPAN STRATEGI (3)</vt:lpstr>
      <vt:lpstr>EVOLUSI KONSEP STRATEGI KERANGKA DASAR PENETAPAN STRATEGI (4)</vt:lpstr>
      <vt:lpstr>PROSES MANAJEMEN PENGENDALIAN</vt:lpstr>
      <vt:lpstr>PENGENDALIAN  DEFINISI (MOCKLER)</vt:lpstr>
      <vt:lpstr>PROSES PENGENDALIAN (1)</vt:lpstr>
      <vt:lpstr>PROSES PENGENDALIAN (2) LANGKAH-LANGKAH POKOK DALAM PROSES PENGENDALIAN</vt:lpstr>
      <vt:lpstr>ASPEK PENGENDALIAN (1)</vt:lpstr>
      <vt:lpstr>ASPEK PENGENDALIAN (2)</vt:lpstr>
      <vt:lpstr>ASPEK PENGENDALIAN (3)</vt:lpstr>
      <vt:lpstr>EFEKTIFITAS PENGENDALIAN KARAKTERISTIK</vt:lpstr>
      <vt:lpstr> LATIHAN MINGGU KE 2: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Jaka</dc:creator>
  <cp:lastModifiedBy>Jaka</cp:lastModifiedBy>
  <cp:revision>1</cp:revision>
  <dcterms:created xsi:type="dcterms:W3CDTF">2018-03-23T04:55:30Z</dcterms:created>
  <dcterms:modified xsi:type="dcterms:W3CDTF">2018-03-23T04:57:56Z</dcterms:modified>
</cp:coreProperties>
</file>