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B9631-007F-4DD4-8779-85AB86DAAE4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8A414-4B79-4D90-80B0-39DCE8FBC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025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741137-98C0-4481-9A4E-F8FA85AA240C}" type="slidenum">
              <a:rPr lang="en-US"/>
              <a:pPr/>
              <a:t>14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6A355-4E5B-4D7F-AA83-89D22BD650BE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FA1A6C-C6F1-4B42-8C37-8B5FD074AD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6A355-4E5B-4D7F-AA83-89D22BD650BE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FA1A6C-C6F1-4B42-8C37-8B5FD074AD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6A355-4E5B-4D7F-AA83-89D22BD650BE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FA1A6C-C6F1-4B42-8C37-8B5FD074AD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6A355-4E5B-4D7F-AA83-89D22BD650BE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FA1A6C-C6F1-4B42-8C37-8B5FD074AD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6A355-4E5B-4D7F-AA83-89D22BD650BE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FA1A6C-C6F1-4B42-8C37-8B5FD074ADD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6A355-4E5B-4D7F-AA83-89D22BD650BE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FA1A6C-C6F1-4B42-8C37-8B5FD074AD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6A355-4E5B-4D7F-AA83-89D22BD650BE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FA1A6C-C6F1-4B42-8C37-8B5FD074AD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6A355-4E5B-4D7F-AA83-89D22BD650BE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FA1A6C-C6F1-4B42-8C37-8B5FD074AD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6A355-4E5B-4D7F-AA83-89D22BD650BE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FA1A6C-C6F1-4B42-8C37-8B5FD074ADD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6A355-4E5B-4D7F-AA83-89D22BD650BE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FA1A6C-C6F1-4B42-8C37-8B5FD074AD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6A355-4E5B-4D7F-AA83-89D22BD650BE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FA1A6C-C6F1-4B42-8C37-8B5FD074AD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F86A355-4E5B-4D7F-AA83-89D22BD650BE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FFA1A6C-C6F1-4B42-8C37-8B5FD074ADD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Rekrutmen</a:t>
            </a:r>
            <a:r>
              <a:rPr lang="en-US" dirty="0" smtClean="0"/>
              <a:t>, </a:t>
            </a:r>
            <a:r>
              <a:rPr lang="en-US" dirty="0" err="1" smtClean="0"/>
              <a:t>Seleksi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78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Beberapa</a:t>
            </a:r>
            <a:r>
              <a:rPr lang="en-US" b="1" dirty="0" smtClean="0"/>
              <a:t> </a:t>
            </a:r>
            <a:r>
              <a:rPr lang="en-US" b="1" dirty="0" err="1" smtClean="0"/>
              <a:t>Instrumen</a:t>
            </a:r>
            <a:r>
              <a:rPr lang="en-US" b="1" dirty="0" smtClean="0"/>
              <a:t> </a:t>
            </a:r>
            <a:r>
              <a:rPr lang="en-US" b="1" dirty="0" err="1" smtClean="0"/>
              <a:t>Seleksi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 </a:t>
            </a:r>
            <a:r>
              <a:rPr lang="en-US" dirty="0" err="1"/>
              <a:t>Surat-surat</a:t>
            </a:r>
            <a:r>
              <a:rPr lang="en-US" dirty="0"/>
              <a:t> </a:t>
            </a:r>
            <a:r>
              <a:rPr lang="en-US" dirty="0" err="1"/>
              <a:t>Rekomendasi</a:t>
            </a:r>
            <a:endParaRPr lang="en-US" dirty="0"/>
          </a:p>
          <a:p>
            <a:r>
              <a:rPr lang="en-US" dirty="0" smtClean="0"/>
              <a:t>Format </a:t>
            </a:r>
            <a:r>
              <a:rPr lang="en-US" dirty="0" err="1"/>
              <a:t>Lamaran</a:t>
            </a:r>
            <a:endParaRPr lang="en-US" dirty="0"/>
          </a:p>
          <a:p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/>
              <a:t>Kemampuan</a:t>
            </a:r>
            <a:endParaRPr lang="en-US" dirty="0"/>
          </a:p>
          <a:p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/>
              <a:t>Kepribadian</a:t>
            </a:r>
            <a:endParaRPr lang="en-US" dirty="0"/>
          </a:p>
          <a:p>
            <a:r>
              <a:rPr lang="en-US" dirty="0"/>
              <a:t>•        </a:t>
            </a:r>
            <a:r>
              <a:rPr lang="en-US" dirty="0" err="1"/>
              <a:t>Tes</a:t>
            </a:r>
            <a:r>
              <a:rPr lang="en-US" dirty="0"/>
              <a:t> </a:t>
            </a:r>
            <a:r>
              <a:rPr lang="en-US" dirty="0" err="1"/>
              <a:t>Psikologi</a:t>
            </a:r>
            <a:endParaRPr lang="en-US" dirty="0"/>
          </a:p>
          <a:p>
            <a:r>
              <a:rPr lang="en-US" dirty="0"/>
              <a:t>•        </a:t>
            </a:r>
            <a:r>
              <a:rPr lang="en-US" dirty="0" err="1"/>
              <a:t>Wawancara</a:t>
            </a:r>
            <a:endParaRPr lang="en-US" dirty="0"/>
          </a:p>
          <a:p>
            <a:r>
              <a:rPr lang="en-US" dirty="0"/>
              <a:t>•        </a:t>
            </a:r>
            <a:r>
              <a:rPr lang="en-US" i="1" dirty="0"/>
              <a:t>Assessment center</a:t>
            </a:r>
            <a:endParaRPr lang="en-US" dirty="0"/>
          </a:p>
          <a:p>
            <a:r>
              <a:rPr lang="en-US" dirty="0"/>
              <a:t>•        </a:t>
            </a:r>
            <a:r>
              <a:rPr lang="en-US" i="1" dirty="0"/>
              <a:t>Drug </a:t>
            </a:r>
            <a:r>
              <a:rPr lang="en-US" i="1" dirty="0" err="1"/>
              <a:t>tes</a:t>
            </a:r>
            <a:endParaRPr lang="en-US" dirty="0"/>
          </a:p>
          <a:p>
            <a:r>
              <a:rPr lang="en-US" dirty="0"/>
              <a:t>•        </a:t>
            </a:r>
            <a:r>
              <a:rPr lang="en-US" i="1" dirty="0"/>
              <a:t>Honesty </a:t>
            </a:r>
            <a:r>
              <a:rPr lang="en-US" i="1" dirty="0" err="1"/>
              <a:t>tes</a:t>
            </a:r>
            <a:endParaRPr lang="en-US" dirty="0"/>
          </a:p>
          <a:p>
            <a:r>
              <a:rPr lang="en-US" dirty="0"/>
              <a:t>•        </a:t>
            </a:r>
            <a:r>
              <a:rPr lang="en-US" i="1" dirty="0"/>
              <a:t>Handwriting </a:t>
            </a:r>
            <a:r>
              <a:rPr lang="en-US" i="1" dirty="0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39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Seleksi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 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lamaran</a:t>
            </a:r>
            <a:r>
              <a:rPr lang="en-US" dirty="0" smtClean="0"/>
              <a:t>/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Wawancara</a:t>
            </a:r>
            <a:r>
              <a:rPr lang="en-US" dirty="0" smtClean="0"/>
              <a:t> </a:t>
            </a:r>
            <a:r>
              <a:rPr lang="en-US" dirty="0" err="1" smtClean="0"/>
              <a:t>Seleksi</a:t>
            </a:r>
            <a:endParaRPr lang="en-US" dirty="0" smtClean="0"/>
          </a:p>
          <a:p>
            <a:r>
              <a:rPr lang="en-US" dirty="0" err="1" smtClean="0"/>
              <a:t>Pengecekan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pelamar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surat-surat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endParaRPr lang="en-US" dirty="0" smtClean="0"/>
          </a:p>
          <a:p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 smtClean="0"/>
          </a:p>
          <a:p>
            <a:r>
              <a:rPr lang="en-US" dirty="0" err="1" smtClean="0"/>
              <a:t>Wawancara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atasan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 smtClean="0"/>
          </a:p>
          <a:p>
            <a:r>
              <a:rPr lang="en-US" dirty="0" err="1" smtClean="0"/>
              <a:t>Pengenalan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endParaRPr lang="en-US" dirty="0" smtClean="0"/>
          </a:p>
          <a:p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Lamaran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23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457200" y="228600"/>
            <a:ext cx="8229600" cy="8382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sz="3600" b="1"/>
              <a:t>ANALISA JABATAN</a:t>
            </a:r>
            <a:endParaRPr lang="en-GB" sz="3600" b="1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09600" y="1295400"/>
            <a:ext cx="8077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en-US" sz="2600" b="1"/>
              <a:t>Analisis jabatan merupakan alat dari manajemen </a:t>
            </a:r>
          </a:p>
          <a:p>
            <a:r>
              <a:rPr lang="en-US" sz="2600" b="1"/>
              <a:t>untuk melaksanakan pengadaan karyawan.</a:t>
            </a:r>
            <a:endParaRPr lang="en-GB" sz="2600" b="1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609600" y="2362200"/>
            <a:ext cx="8077200" cy="2590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en-US" sz="2400" b="1"/>
              <a:t>Pengadaan (procurement) adalah fungsi operasional </a:t>
            </a:r>
          </a:p>
          <a:p>
            <a:r>
              <a:rPr lang="en-US" sz="2400" b="1"/>
              <a:t>pertama MSDM. Pengadaan karyawan merupakan </a:t>
            </a:r>
          </a:p>
          <a:p>
            <a:r>
              <a:rPr lang="en-US" sz="2400" b="1"/>
              <a:t>masalah penting, sulit, dan kompleks karena untuk </a:t>
            </a:r>
          </a:p>
          <a:p>
            <a:r>
              <a:rPr lang="en-US" sz="2400" b="1"/>
              <a:t>mendapatkan dan menempatkan orang-orang yang </a:t>
            </a:r>
          </a:p>
          <a:p>
            <a:r>
              <a:rPr lang="en-US" sz="2400" b="1"/>
              <a:t>kompeten, serasi, serta efektif tidaklah semudah </a:t>
            </a:r>
          </a:p>
          <a:p>
            <a:r>
              <a:rPr lang="en-US" sz="2400" b="1"/>
              <a:t>membeli  dan menempatkan mesin.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609600" y="5181600"/>
            <a:ext cx="8077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en-US" sz="2800" b="1"/>
              <a:t>Pengadaan karyawan harus didasarkan pada </a:t>
            </a:r>
          </a:p>
          <a:p>
            <a:r>
              <a:rPr lang="en-US" sz="2800" b="1"/>
              <a:t>prinsip  </a:t>
            </a:r>
            <a:r>
              <a:rPr lang="en-US" sz="2800" b="1" i="1">
                <a:solidFill>
                  <a:srgbClr val="000066"/>
                </a:solidFill>
              </a:rPr>
              <a:t>apa</a:t>
            </a:r>
            <a:r>
              <a:rPr lang="en-US" sz="2800" b="1">
                <a:solidFill>
                  <a:srgbClr val="000066"/>
                </a:solidFill>
              </a:rPr>
              <a:t> </a:t>
            </a:r>
            <a:r>
              <a:rPr lang="en-US" sz="2800" b="1"/>
              <a:t>baru </a:t>
            </a:r>
            <a:r>
              <a:rPr lang="en-US" sz="2800" b="1" i="1">
                <a:solidFill>
                  <a:srgbClr val="000066"/>
                </a:solidFill>
              </a:rPr>
              <a:t>siapa</a:t>
            </a:r>
            <a:r>
              <a:rPr lang="en-US" sz="2800" b="1">
                <a:solidFill>
                  <a:srgbClr val="000066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4852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nimBg="1" autoUpdateAnimBg="0"/>
      <p:bldP spid="24581" grpId="0" animBg="1" autoUpdateAnimBg="0"/>
      <p:bldP spid="24583" grpId="0" animBg="1" autoUpdateAnimBg="0"/>
      <p:bldP spid="24584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457200" y="304800"/>
            <a:ext cx="8153400" cy="990600"/>
          </a:xfrm>
          <a:prstGeom prst="rect">
            <a:avLst/>
          </a:prstGeom>
          <a:solidFill>
            <a:schemeClr val="tx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eaLnBrk="0" hangingPunct="0"/>
            <a:r>
              <a:rPr lang="en-US" sz="2400" b="1" i="1">
                <a:solidFill>
                  <a:srgbClr val="FF6600"/>
                </a:solidFill>
              </a:rPr>
              <a:t>APA</a:t>
            </a:r>
            <a:r>
              <a:rPr lang="en-US" sz="2400" b="1">
                <a:solidFill>
                  <a:schemeClr val="bg1"/>
                </a:solidFill>
              </a:rPr>
              <a:t> artinya kita harus terlebih dahulu menempatkan </a:t>
            </a:r>
          </a:p>
          <a:p>
            <a:pPr eaLnBrk="0" hangingPunct="0"/>
            <a:r>
              <a:rPr lang="en-US" sz="2400" b="1">
                <a:solidFill>
                  <a:schemeClr val="bg1"/>
                </a:solidFill>
              </a:rPr>
              <a:t>pekerjaan-pekerjaannya berdasarkan uraian pekerjaan.</a:t>
            </a:r>
            <a:endParaRPr lang="en-GB" sz="2400" b="1">
              <a:solidFill>
                <a:schemeClr val="bg1"/>
              </a:solidFill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457200" y="1676400"/>
            <a:ext cx="8153400" cy="1371600"/>
          </a:xfrm>
          <a:prstGeom prst="rect">
            <a:avLst/>
          </a:prstGeom>
          <a:solidFill>
            <a:schemeClr val="tx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eaLnBrk="0" hangingPunct="0"/>
            <a:r>
              <a:rPr lang="en-US" sz="2400" b="1" i="1">
                <a:solidFill>
                  <a:srgbClr val="FF6600"/>
                </a:solidFill>
              </a:rPr>
              <a:t>SIAPA</a:t>
            </a:r>
            <a:r>
              <a:rPr lang="en-US" sz="2400" b="1">
                <a:solidFill>
                  <a:schemeClr val="bg1"/>
                </a:solidFill>
              </a:rPr>
              <a:t> artinya kita baru mencari orang-orang yang tepat </a:t>
            </a:r>
          </a:p>
          <a:p>
            <a:pPr eaLnBrk="0" hangingPunct="0"/>
            <a:r>
              <a:rPr lang="en-US" sz="2400" b="1">
                <a:solidFill>
                  <a:schemeClr val="bg1"/>
                </a:solidFill>
              </a:rPr>
              <a:t>untuk menduduki jabatan tersebut berdasarkan </a:t>
            </a:r>
          </a:p>
          <a:p>
            <a:pPr eaLnBrk="0" hangingPunct="0"/>
            <a:r>
              <a:rPr lang="en-US" sz="2400" b="1">
                <a:solidFill>
                  <a:schemeClr val="bg1"/>
                </a:solidFill>
              </a:rPr>
              <a:t>spesifikasi pekerjaan.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457200" y="3505200"/>
            <a:ext cx="8153400" cy="1371600"/>
          </a:xfrm>
          <a:prstGeom prst="rect">
            <a:avLst/>
          </a:prstGeom>
          <a:solidFill>
            <a:schemeClr val="tx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eaLnBrk="0" hangingPunct="0"/>
            <a:r>
              <a:rPr lang="en-US" sz="2500" b="1">
                <a:solidFill>
                  <a:schemeClr val="bg1"/>
                </a:solidFill>
              </a:rPr>
              <a:t>Kalau pengadaan karyawan berdasarkan </a:t>
            </a:r>
            <a:r>
              <a:rPr lang="en-US" sz="2500" b="1" i="1">
                <a:solidFill>
                  <a:srgbClr val="FF6600"/>
                </a:solidFill>
              </a:rPr>
              <a:t>SIAPA</a:t>
            </a:r>
            <a:endParaRPr lang="en-US" sz="2500" b="1">
              <a:solidFill>
                <a:srgbClr val="FF6600"/>
              </a:solidFill>
            </a:endParaRPr>
          </a:p>
          <a:p>
            <a:pPr eaLnBrk="0" hangingPunct="0"/>
            <a:r>
              <a:rPr lang="en-US" sz="2500" b="1">
                <a:solidFill>
                  <a:schemeClr val="bg1"/>
                </a:solidFill>
              </a:rPr>
              <a:t>kemudian </a:t>
            </a:r>
            <a:r>
              <a:rPr lang="en-US" sz="2500" b="1" i="1">
                <a:solidFill>
                  <a:srgbClr val="FF6600"/>
                </a:solidFill>
              </a:rPr>
              <a:t>APA</a:t>
            </a:r>
            <a:r>
              <a:rPr lang="en-US" sz="2500" b="1">
                <a:solidFill>
                  <a:schemeClr val="bg1"/>
                </a:solidFill>
              </a:rPr>
              <a:t>, akan menimbulkan mismanajemen </a:t>
            </a:r>
          </a:p>
          <a:p>
            <a:pPr eaLnBrk="0" hangingPunct="0"/>
            <a:r>
              <a:rPr lang="en-US" sz="2500" b="1">
                <a:solidFill>
                  <a:schemeClr val="bg1"/>
                </a:solidFill>
              </a:rPr>
              <a:t>dalam penempatannya.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457200" y="5410200"/>
            <a:ext cx="8153400" cy="914400"/>
          </a:xfrm>
          <a:prstGeom prst="rect">
            <a:avLst/>
          </a:prstGeom>
          <a:solidFill>
            <a:schemeClr val="tx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eaLnBrk="0" hangingPunct="0"/>
            <a:r>
              <a:rPr lang="en-US" sz="2400" b="1">
                <a:solidFill>
                  <a:schemeClr val="bg1"/>
                </a:solidFill>
              </a:rPr>
              <a:t>Untuk mendapatkan karyawan yang tepat, kompeten </a:t>
            </a:r>
          </a:p>
          <a:p>
            <a:pPr eaLnBrk="0" hangingPunct="0"/>
            <a:r>
              <a:rPr lang="en-US" sz="2400" b="1">
                <a:solidFill>
                  <a:schemeClr val="bg1"/>
                </a:solidFill>
              </a:rPr>
              <a:t>dan efektif, kita harus melakukan :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457200" y="304800"/>
            <a:ext cx="8153400" cy="990600"/>
          </a:xfrm>
          <a:prstGeom prst="rect">
            <a:avLst/>
          </a:prstGeom>
          <a:solidFill>
            <a:srgbClr val="0000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eaLnBrk="0" hangingPunct="0"/>
            <a:r>
              <a:rPr lang="en-US" sz="2400" b="1" i="1">
                <a:solidFill>
                  <a:srgbClr val="FF6600"/>
                </a:solidFill>
              </a:rPr>
              <a:t>APA</a:t>
            </a:r>
            <a:r>
              <a:rPr lang="en-US" sz="2400" b="1">
                <a:solidFill>
                  <a:schemeClr val="bg1"/>
                </a:solidFill>
              </a:rPr>
              <a:t> artinya kita harus terlebih dahulu menempatkan </a:t>
            </a:r>
          </a:p>
          <a:p>
            <a:pPr eaLnBrk="0" hangingPunct="0"/>
            <a:r>
              <a:rPr lang="en-US" sz="2400" b="1">
                <a:solidFill>
                  <a:schemeClr val="bg1"/>
                </a:solidFill>
              </a:rPr>
              <a:t>pekerjaan-pekerjaannya berdasarkan uraian pekerjaan.</a:t>
            </a:r>
            <a:endParaRPr lang="en-GB" sz="2400" b="1">
              <a:solidFill>
                <a:schemeClr val="bg1"/>
              </a:solidFill>
            </a:endParaRP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457200" y="1676400"/>
            <a:ext cx="8153400" cy="1371600"/>
          </a:xfrm>
          <a:prstGeom prst="rect">
            <a:avLst/>
          </a:prstGeom>
          <a:solidFill>
            <a:srgbClr val="0000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eaLnBrk="0" hangingPunct="0"/>
            <a:r>
              <a:rPr lang="en-US" sz="2400" b="1" i="1">
                <a:solidFill>
                  <a:srgbClr val="FF6600"/>
                </a:solidFill>
              </a:rPr>
              <a:t>SIAPA</a:t>
            </a:r>
            <a:r>
              <a:rPr lang="en-US" sz="2400" b="1">
                <a:solidFill>
                  <a:schemeClr val="bg1"/>
                </a:solidFill>
              </a:rPr>
              <a:t> artinya kita baru mencari orang-orang yang tepat </a:t>
            </a:r>
          </a:p>
          <a:p>
            <a:pPr eaLnBrk="0" hangingPunct="0"/>
            <a:r>
              <a:rPr lang="en-US" sz="2400" b="1">
                <a:solidFill>
                  <a:schemeClr val="bg1"/>
                </a:solidFill>
              </a:rPr>
              <a:t>untuk menduduki jabatan tersebut berdasarkan </a:t>
            </a:r>
          </a:p>
          <a:p>
            <a:pPr eaLnBrk="0" hangingPunct="0"/>
            <a:r>
              <a:rPr lang="en-US" sz="2400" b="1">
                <a:solidFill>
                  <a:schemeClr val="bg1"/>
                </a:solidFill>
              </a:rPr>
              <a:t>spesifikasi pekerjaan.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457200" y="3505200"/>
            <a:ext cx="8153400" cy="1371600"/>
          </a:xfrm>
          <a:prstGeom prst="rect">
            <a:avLst/>
          </a:prstGeom>
          <a:solidFill>
            <a:srgbClr val="0000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eaLnBrk="0" hangingPunct="0"/>
            <a:r>
              <a:rPr lang="en-US" sz="2500" b="1">
                <a:solidFill>
                  <a:schemeClr val="bg1"/>
                </a:solidFill>
              </a:rPr>
              <a:t>Kalau pengadaan karyawan berdasarkan </a:t>
            </a:r>
            <a:r>
              <a:rPr lang="en-US" sz="2500" b="1" i="1">
                <a:solidFill>
                  <a:srgbClr val="FF6600"/>
                </a:solidFill>
              </a:rPr>
              <a:t>SIAPA</a:t>
            </a:r>
            <a:endParaRPr lang="en-US" sz="2500" b="1">
              <a:solidFill>
                <a:srgbClr val="FF6600"/>
              </a:solidFill>
            </a:endParaRPr>
          </a:p>
          <a:p>
            <a:pPr eaLnBrk="0" hangingPunct="0"/>
            <a:r>
              <a:rPr lang="en-US" sz="2500" b="1">
                <a:solidFill>
                  <a:schemeClr val="bg1"/>
                </a:solidFill>
              </a:rPr>
              <a:t>kemudian </a:t>
            </a:r>
            <a:r>
              <a:rPr lang="en-US" sz="2500" b="1" i="1">
                <a:solidFill>
                  <a:srgbClr val="FF6600"/>
                </a:solidFill>
              </a:rPr>
              <a:t>APA</a:t>
            </a:r>
            <a:r>
              <a:rPr lang="en-US" sz="2500" b="1">
                <a:solidFill>
                  <a:schemeClr val="bg1"/>
                </a:solidFill>
              </a:rPr>
              <a:t>, akan menimbulkan mismanajemen </a:t>
            </a:r>
          </a:p>
          <a:p>
            <a:pPr eaLnBrk="0" hangingPunct="0"/>
            <a:r>
              <a:rPr lang="en-US" sz="2500" b="1">
                <a:solidFill>
                  <a:schemeClr val="bg1"/>
                </a:solidFill>
              </a:rPr>
              <a:t>dalam penempatannya.</a:t>
            </a: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457200" y="5410200"/>
            <a:ext cx="8153400" cy="914400"/>
          </a:xfrm>
          <a:prstGeom prst="rect">
            <a:avLst/>
          </a:prstGeom>
          <a:solidFill>
            <a:srgbClr val="0000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eaLnBrk="0" hangingPunct="0"/>
            <a:r>
              <a:rPr lang="en-US" sz="2400" b="1">
                <a:solidFill>
                  <a:schemeClr val="bg1"/>
                </a:solidFill>
              </a:rPr>
              <a:t>Untuk mendapatkan karyawan yang tepat, kompeten </a:t>
            </a:r>
          </a:p>
          <a:p>
            <a:pPr eaLnBrk="0" hangingPunct="0"/>
            <a:r>
              <a:rPr lang="en-US" sz="2400" b="1">
                <a:solidFill>
                  <a:schemeClr val="bg1"/>
                </a:solidFill>
              </a:rPr>
              <a:t>dan efektif, kita harus melakukan :</a:t>
            </a:r>
          </a:p>
        </p:txBody>
      </p:sp>
    </p:spTree>
    <p:extLst>
      <p:ext uri="{BB962C8B-B14F-4D97-AF65-F5344CB8AC3E}">
        <p14:creationId xmlns:p14="http://schemas.microsoft.com/office/powerpoint/2010/main" val="274488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 animBg="1" autoUpdateAnimBg="0"/>
      <p:bldP spid="25609" grpId="0" animBg="1" autoUpdateAnimBg="0"/>
      <p:bldP spid="25610" grpId="0" animBg="1" autoUpdateAnimBg="0"/>
      <p:bldP spid="25611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458200" cy="774700"/>
          </a:xfrm>
          <a:solidFill>
            <a:schemeClr val="tx2"/>
          </a:solidFill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>
            <a:flatTx/>
          </a:bodyPr>
          <a:lstStyle/>
          <a:p>
            <a:r>
              <a:rPr lang="en-US" b="1">
                <a:solidFill>
                  <a:schemeClr val="bg1"/>
                </a:solidFill>
              </a:rPr>
              <a:t>ANALISIS JABATAN </a:t>
            </a:r>
            <a:r>
              <a:rPr lang="en-US" sz="3400" b="1" i="1">
                <a:solidFill>
                  <a:schemeClr val="bg1"/>
                </a:solidFill>
              </a:rPr>
              <a:t>(Job Analysis)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828800" y="1371600"/>
            <a:ext cx="6858000" cy="609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en-US" sz="2800" b="1">
                <a:solidFill>
                  <a:schemeClr val="bg1"/>
                </a:solidFill>
                <a:latin typeface="Times New Roman" pitchFamily="18" charset="0"/>
              </a:rPr>
              <a:t> Pengertian analisis jabatan.</a:t>
            </a:r>
            <a:endParaRPr lang="en-GB" sz="28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828800" y="2133600"/>
            <a:ext cx="6858000" cy="609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en-US" sz="2800" b="1">
                <a:solidFill>
                  <a:schemeClr val="bg1"/>
                </a:solidFill>
                <a:latin typeface="Times New Roman" pitchFamily="18" charset="0"/>
              </a:rPr>
              <a:t> Langkah-langkah analisis jabatan</a:t>
            </a:r>
            <a:endParaRPr lang="en-GB" sz="28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828800" y="2895600"/>
            <a:ext cx="6858000" cy="609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en-US" sz="2800" b="1">
                <a:solidFill>
                  <a:schemeClr val="bg1"/>
                </a:solidFill>
                <a:latin typeface="Times New Roman" pitchFamily="18" charset="0"/>
              </a:rPr>
              <a:t> Penggunaan informasi analisis jabatan</a:t>
            </a:r>
            <a:endParaRPr lang="en-GB" sz="28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828800" y="3657600"/>
            <a:ext cx="6858000" cy="609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en-US" sz="2800" b="1">
                <a:solidFill>
                  <a:schemeClr val="bg1"/>
                </a:solidFill>
                <a:latin typeface="Times New Roman" pitchFamily="18" charset="0"/>
              </a:rPr>
              <a:t> Uraian pekerjaan (job description)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1828800" y="4419600"/>
            <a:ext cx="6858000" cy="609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en-US" sz="2800" b="1">
                <a:solidFill>
                  <a:schemeClr val="bg1"/>
                </a:solidFill>
                <a:latin typeface="Times New Roman" pitchFamily="18" charset="0"/>
              </a:rPr>
              <a:t> Spesifikasi pekerjaan (job specification)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828800" y="5181600"/>
            <a:ext cx="6858000" cy="609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en-US" sz="2800" b="1">
                <a:solidFill>
                  <a:schemeClr val="bg1"/>
                </a:solidFill>
                <a:latin typeface="Times New Roman" pitchFamily="18" charset="0"/>
              </a:rPr>
              <a:t> Evaluasi pekerjaan (job evaluation)</a:t>
            </a:r>
            <a:endParaRPr lang="en-GB" sz="28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1828800" y="5943600"/>
            <a:ext cx="6858000" cy="609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en-US" sz="2800" b="1">
                <a:solidFill>
                  <a:schemeClr val="bg1"/>
                </a:solidFill>
                <a:latin typeface="Times New Roman" pitchFamily="18" charset="0"/>
              </a:rPr>
              <a:t> Contoh uraian dan spesifiaksi pekerjaan</a:t>
            </a:r>
            <a:endParaRPr lang="en-GB" sz="28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457200" y="1066800"/>
            <a:ext cx="1371600" cy="685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457200" y="1066800"/>
            <a:ext cx="1371600" cy="1371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381000" y="990600"/>
            <a:ext cx="1371600" cy="2209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304800" y="990600"/>
            <a:ext cx="1524000" cy="3048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304800" y="1066800"/>
            <a:ext cx="1447800" cy="3581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228600" y="1066800"/>
            <a:ext cx="1600200" cy="4495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228600" y="1066800"/>
            <a:ext cx="1600200" cy="5257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0" y="914400"/>
            <a:ext cx="685800" cy="6096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8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1828800" y="1371600"/>
            <a:ext cx="6858000" cy="6096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Clr>
                <a:srgbClr val="000066"/>
              </a:buClr>
              <a:buFont typeface="Wingdings" pitchFamily="2" charset="2"/>
              <a:buChar char="Ø"/>
            </a:pPr>
            <a:r>
              <a:rPr lang="en-US" sz="2800" b="1">
                <a:solidFill>
                  <a:schemeClr val="bg1"/>
                </a:solidFill>
                <a:latin typeface="Times New Roman" pitchFamily="18" charset="0"/>
              </a:rPr>
              <a:t> Pengertian analisis jabatan.</a:t>
            </a:r>
            <a:endParaRPr lang="en-GB" sz="28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1828800" y="2133600"/>
            <a:ext cx="6858000" cy="6096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Clr>
                <a:srgbClr val="000066"/>
              </a:buClr>
              <a:buFont typeface="Wingdings" pitchFamily="2" charset="2"/>
              <a:buChar char="Ø"/>
            </a:pPr>
            <a:r>
              <a:rPr lang="en-US" sz="2800" b="1">
                <a:solidFill>
                  <a:schemeClr val="bg1"/>
                </a:solidFill>
                <a:latin typeface="Times New Roman" pitchFamily="18" charset="0"/>
              </a:rPr>
              <a:t> Langkah-langkah analisis jabatan</a:t>
            </a:r>
            <a:endParaRPr lang="en-GB" sz="28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1828800" y="2895600"/>
            <a:ext cx="6858000" cy="6096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Clr>
                <a:srgbClr val="000066"/>
              </a:buClr>
              <a:buFont typeface="Wingdings" pitchFamily="2" charset="2"/>
              <a:buChar char="Ø"/>
            </a:pPr>
            <a:r>
              <a:rPr lang="en-US" sz="2800" b="1">
                <a:solidFill>
                  <a:schemeClr val="bg1"/>
                </a:solidFill>
                <a:latin typeface="Times New Roman" pitchFamily="18" charset="0"/>
              </a:rPr>
              <a:t> Penggunaan informasi analisis jabatan</a:t>
            </a:r>
            <a:endParaRPr lang="en-GB" sz="28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1828800" y="3657600"/>
            <a:ext cx="6858000" cy="6096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Clr>
                <a:srgbClr val="000066"/>
              </a:buClr>
              <a:buFont typeface="Wingdings" pitchFamily="2" charset="2"/>
              <a:buChar char="Ø"/>
            </a:pPr>
            <a:r>
              <a:rPr lang="en-US" sz="2800" b="1">
                <a:solidFill>
                  <a:schemeClr val="bg1"/>
                </a:solidFill>
                <a:latin typeface="Times New Roman" pitchFamily="18" charset="0"/>
              </a:rPr>
              <a:t> Uraian pekerjaan (job description)</a:t>
            </a: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1828800" y="4419600"/>
            <a:ext cx="6858000" cy="6096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Clr>
                <a:srgbClr val="000066"/>
              </a:buClr>
              <a:buFont typeface="Wingdings" pitchFamily="2" charset="2"/>
              <a:buChar char="Ø"/>
            </a:pPr>
            <a:r>
              <a:rPr lang="en-US" sz="2800" b="1">
                <a:solidFill>
                  <a:schemeClr val="bg1"/>
                </a:solidFill>
                <a:latin typeface="Times New Roman" pitchFamily="18" charset="0"/>
              </a:rPr>
              <a:t> Spesifikasi pekerjaan (job specification)</a:t>
            </a: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1828800" y="5181600"/>
            <a:ext cx="6858000" cy="6096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Clr>
                <a:srgbClr val="000066"/>
              </a:buClr>
              <a:buFont typeface="Wingdings" pitchFamily="2" charset="2"/>
              <a:buChar char="Ø"/>
            </a:pPr>
            <a:r>
              <a:rPr lang="en-US" sz="2800" b="1">
                <a:solidFill>
                  <a:schemeClr val="bg1"/>
                </a:solidFill>
                <a:latin typeface="Times New Roman" pitchFamily="18" charset="0"/>
              </a:rPr>
              <a:t> Evaluasi pekerjaan (job evaluation)</a:t>
            </a:r>
            <a:endParaRPr lang="en-GB" sz="28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1828800" y="5943600"/>
            <a:ext cx="6858000" cy="6096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Clr>
                <a:srgbClr val="000066"/>
              </a:buClr>
              <a:buFont typeface="Wingdings" pitchFamily="2" charset="2"/>
              <a:buChar char="Ø"/>
            </a:pPr>
            <a:r>
              <a:rPr lang="en-US" sz="2800" b="1">
                <a:solidFill>
                  <a:schemeClr val="bg1"/>
                </a:solidFill>
                <a:latin typeface="Times New Roman" pitchFamily="18" charset="0"/>
              </a:rPr>
              <a:t> Contoh uraian dan spesifiaksi pekerjaan</a:t>
            </a:r>
            <a:endParaRPr lang="en-GB" sz="2800" b="1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83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3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4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build="p" autoUpdateAnimBg="0" advAuto="0"/>
      <p:bldP spid="2068" grpId="0" animBg="1" autoUpdateAnimBg="0"/>
      <p:bldP spid="2069" grpId="0" animBg="1" autoUpdateAnimBg="0"/>
      <p:bldP spid="2070" grpId="0" animBg="1" autoUpdateAnimBg="0"/>
      <p:bldP spid="2071" grpId="0" animBg="1" autoUpdateAnimBg="0"/>
      <p:bldP spid="2072" grpId="0" animBg="1" autoUpdateAnimBg="0"/>
      <p:bldP spid="2073" grpId="0" animBg="1" autoUpdateAnimBg="0"/>
      <p:bldP spid="2074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05800" cy="582613"/>
          </a:xfrm>
          <a:solidFill>
            <a:srgbClr val="FF6600"/>
          </a:solidFill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>
            <a:normAutofit fontScale="90000"/>
            <a:flatTx/>
          </a:bodyPr>
          <a:lstStyle/>
          <a:p>
            <a:r>
              <a:rPr lang="en-US" sz="3600" b="1">
                <a:solidFill>
                  <a:schemeClr val="bg1"/>
                </a:solidFill>
              </a:rPr>
              <a:t>PENGERTIAN  </a:t>
            </a:r>
            <a:r>
              <a:rPr lang="en-US" sz="3600" b="1" i="1">
                <a:solidFill>
                  <a:schemeClr val="bg1"/>
                </a:solidFill>
              </a:rPr>
              <a:t>ANALISIS JABATAN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457200" y="1752600"/>
            <a:ext cx="8305800" cy="2057400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50000">
                <a:srgbClr val="FF0000"/>
              </a:gs>
              <a:gs pos="100000">
                <a:srgbClr val="000066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en-US" sz="3400" b="1">
                <a:solidFill>
                  <a:schemeClr val="bg1"/>
                </a:solidFill>
                <a:latin typeface="Times New Roman" pitchFamily="18" charset="0"/>
              </a:rPr>
              <a:t>“ Menganalisis dan mendesain pekerjaan </a:t>
            </a:r>
          </a:p>
          <a:p>
            <a:r>
              <a:rPr lang="en-US" sz="3400" b="1">
                <a:solidFill>
                  <a:schemeClr val="bg1"/>
                </a:solidFill>
                <a:latin typeface="Times New Roman" pitchFamily="18" charset="0"/>
              </a:rPr>
              <a:t>apa saja yang harus dikerjakan, bagaimana   </a:t>
            </a:r>
          </a:p>
          <a:p>
            <a:r>
              <a:rPr lang="en-US" sz="3400" b="1">
                <a:solidFill>
                  <a:schemeClr val="bg1"/>
                </a:solidFill>
                <a:latin typeface="Times New Roman" pitchFamily="18" charset="0"/>
              </a:rPr>
              <a:t>mengerjakannya, dan mengapa pekerjaan  </a:t>
            </a:r>
          </a:p>
          <a:p>
            <a:r>
              <a:rPr lang="en-US" sz="3400" b="1">
                <a:solidFill>
                  <a:schemeClr val="bg1"/>
                </a:solidFill>
                <a:latin typeface="Times New Roman" pitchFamily="18" charset="0"/>
              </a:rPr>
              <a:t>itu harus dikerjakan”</a:t>
            </a:r>
            <a:endParaRPr lang="en-GB" sz="3400" b="1">
              <a:solidFill>
                <a:schemeClr val="bg1"/>
              </a:solidFill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04800" y="4572000"/>
            <a:ext cx="8458200" cy="1981200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50000">
                <a:schemeClr val="accent2"/>
              </a:gs>
              <a:gs pos="100000">
                <a:srgbClr val="000066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en-US" sz="3600" b="1">
                <a:solidFill>
                  <a:schemeClr val="bg1"/>
                </a:solidFill>
                <a:latin typeface="Times New Roman" pitchFamily="18" charset="0"/>
              </a:rPr>
              <a:t>“ Informasi tertulis mengenai pekerjaan </a:t>
            </a:r>
          </a:p>
          <a:p>
            <a:r>
              <a:rPr lang="en-US" sz="3600" b="1">
                <a:solidFill>
                  <a:schemeClr val="bg1"/>
                </a:solidFill>
                <a:latin typeface="Times New Roman" pitchFamily="18" charset="0"/>
              </a:rPr>
              <a:t>apa saja yang harus dikerjakan dalam </a:t>
            </a:r>
          </a:p>
          <a:p>
            <a:r>
              <a:rPr lang="en-US" sz="3600" b="1">
                <a:solidFill>
                  <a:schemeClr val="bg1"/>
                </a:solidFill>
                <a:latin typeface="Times New Roman" pitchFamily="18" charset="0"/>
              </a:rPr>
              <a:t>Suatu perusahaan agar tujuan tercapai”</a:t>
            </a:r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3733800" y="1066800"/>
            <a:ext cx="1752600" cy="533400"/>
          </a:xfrm>
          <a:prstGeom prst="downArrow">
            <a:avLst>
              <a:gd name="adj1" fmla="val 45472"/>
              <a:gd name="adj2" fmla="val 75000"/>
            </a:avLst>
          </a:prstGeom>
          <a:gradFill rotWithShape="0">
            <a:gsLst>
              <a:gs pos="0">
                <a:srgbClr val="FF6600"/>
              </a:gs>
              <a:gs pos="50000">
                <a:srgbClr val="000066"/>
              </a:gs>
              <a:gs pos="100000">
                <a:srgbClr val="FF66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3733800" y="1066800"/>
            <a:ext cx="1752600" cy="533400"/>
          </a:xfrm>
          <a:prstGeom prst="downArrow">
            <a:avLst>
              <a:gd name="adj1" fmla="val 45472"/>
              <a:gd name="adj2" fmla="val 75000"/>
            </a:avLst>
          </a:prstGeom>
          <a:gradFill rotWithShape="0">
            <a:gsLst>
              <a:gs pos="0">
                <a:schemeClr val="accent2"/>
              </a:gs>
              <a:gs pos="50000">
                <a:srgbClr val="000066"/>
              </a:gs>
              <a:gs pos="100000">
                <a:schemeClr val="accent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3733800" y="1066800"/>
            <a:ext cx="1752600" cy="533400"/>
          </a:xfrm>
          <a:prstGeom prst="downArrow">
            <a:avLst>
              <a:gd name="adj1" fmla="val 45472"/>
              <a:gd name="adj2" fmla="val 7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2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autoUpdateAnimBg="0" advAuto="0"/>
      <p:bldP spid="5126" grpId="0" animBg="1" autoUpdateAnimBg="0"/>
      <p:bldP spid="5128" grpId="0" animBg="1" autoUpdateAnimBg="0"/>
      <p:bldP spid="5130" grpId="0" animBg="1"/>
      <p:bldP spid="513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532813" cy="685800"/>
          </a:xfrm>
          <a:solidFill>
            <a:srgbClr val="FF0000"/>
          </a:solidFill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>
            <a:normAutofit fontScale="90000"/>
            <a:flatTx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LANGKAH-LANGKAH ANALISIS JABATAN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990600" y="1143000"/>
            <a:ext cx="78486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Tentukan kegunaan hasil informasi analisis jabatan !</a:t>
            </a:r>
          </a:p>
          <a:p>
            <a:pPr>
              <a:buFont typeface="Wingdings" pitchFamily="2" charset="2"/>
              <a:buNone/>
            </a:pPr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   (spt : uraian jabatan, spesifikasi jabatan, evaluasi jabatan, dll )</a:t>
            </a:r>
            <a:endParaRPr lang="en-GB" sz="2000" b="1">
              <a:solidFill>
                <a:schemeClr val="bg1"/>
              </a:solidFill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990600" y="1981200"/>
            <a:ext cx="78486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Kumpulkan informasi tentang latar belakang organisasi	</a:t>
            </a:r>
          </a:p>
          <a:p>
            <a:pPr>
              <a:buFont typeface="Wingdings" pitchFamily="2" charset="2"/>
              <a:buNone/>
            </a:pPr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   (spt: bagan organisasi, jenis-jenis pekerjaan yang ada, dll)</a:t>
            </a:r>
            <a:endParaRPr lang="en-GB" sz="2000" b="1">
              <a:solidFill>
                <a:schemeClr val="bg1"/>
              </a:solidFill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990600" y="2819400"/>
            <a:ext cx="7848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buFont typeface="Wingdings" pitchFamily="2" charset="2"/>
              <a:buChar char="Ø"/>
            </a:pPr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Seleksi orang yang akan diserahi jabatan yang akan dianalisis</a:t>
            </a:r>
            <a:endParaRPr lang="en-GB" sz="20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990600" y="3352800"/>
            <a:ext cx="7848600" cy="990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buFont typeface="Wingdings" pitchFamily="2" charset="2"/>
              <a:buChar char="Ø"/>
            </a:pPr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Kumpulkan informasi analisis jabatan 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   ( spt : aktvitas pekerjaan, perilaku karyawan, kondisi kerja, 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   syarat-syarat pengisi jabatan)</a:t>
            </a:r>
            <a:endParaRPr lang="en-GB" sz="20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990600" y="4495800"/>
            <a:ext cx="78486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buFont typeface="Wingdings" pitchFamily="2" charset="2"/>
              <a:buChar char="Ø"/>
            </a:pPr>
            <a:r>
              <a:rPr lang="en-US" sz="1900" b="1">
                <a:solidFill>
                  <a:schemeClr val="bg1"/>
                </a:solidFill>
                <a:latin typeface="Times New Roman" pitchFamily="18" charset="0"/>
              </a:rPr>
              <a:t>Verifikasi kebenaran data/informasi kepada pekerja dan atasan langsung</a:t>
            </a:r>
            <a:endParaRPr lang="en-GB" sz="19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990600" y="5105400"/>
            <a:ext cx="7848600" cy="533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buFont typeface="Wingdings" pitchFamily="2" charset="2"/>
              <a:buChar char="Ø"/>
            </a:pPr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Susun uraian pekerjaan dan spesifikasi pekerjaan !</a:t>
            </a:r>
            <a:endParaRPr lang="en-GB" sz="20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990600" y="5791200"/>
            <a:ext cx="7848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Ramal atau perhitungkan kemungkinan pengembangan analisis </a:t>
            </a: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990600" y="6324600"/>
            <a:ext cx="7848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Jabatan terhadap  perkembangan perusahaan pada masa y.a.d.</a:t>
            </a:r>
          </a:p>
        </p:txBody>
      </p:sp>
      <p:sp>
        <p:nvSpPr>
          <p:cNvPr id="7182" name="AutoShape 14"/>
          <p:cNvSpPr>
            <a:spLocks noChangeArrowheads="1"/>
          </p:cNvSpPr>
          <p:nvPr/>
        </p:nvSpPr>
        <p:spPr bwMode="auto">
          <a:xfrm>
            <a:off x="457200" y="1219200"/>
            <a:ext cx="457200" cy="533400"/>
          </a:xfrm>
          <a:prstGeom prst="rightArrow">
            <a:avLst>
              <a:gd name="adj1" fmla="val 57083"/>
              <a:gd name="adj2" fmla="val 7048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AutoShape 17"/>
          <p:cNvSpPr>
            <a:spLocks noChangeArrowheads="1"/>
          </p:cNvSpPr>
          <p:nvPr/>
        </p:nvSpPr>
        <p:spPr bwMode="auto">
          <a:xfrm>
            <a:off x="457200" y="2057400"/>
            <a:ext cx="457200" cy="533400"/>
          </a:xfrm>
          <a:prstGeom prst="rightArrow">
            <a:avLst>
              <a:gd name="adj1" fmla="val 57083"/>
              <a:gd name="adj2" fmla="val 7048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AutoShape 18"/>
          <p:cNvSpPr>
            <a:spLocks noChangeArrowheads="1"/>
          </p:cNvSpPr>
          <p:nvPr/>
        </p:nvSpPr>
        <p:spPr bwMode="auto">
          <a:xfrm>
            <a:off x="457200" y="2743200"/>
            <a:ext cx="457200" cy="533400"/>
          </a:xfrm>
          <a:prstGeom prst="rightArrow">
            <a:avLst>
              <a:gd name="adj1" fmla="val 57083"/>
              <a:gd name="adj2" fmla="val 7048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AutoShape 19"/>
          <p:cNvSpPr>
            <a:spLocks noChangeArrowheads="1"/>
          </p:cNvSpPr>
          <p:nvPr/>
        </p:nvSpPr>
        <p:spPr bwMode="auto">
          <a:xfrm>
            <a:off x="457200" y="3581400"/>
            <a:ext cx="457200" cy="533400"/>
          </a:xfrm>
          <a:prstGeom prst="rightArrow">
            <a:avLst>
              <a:gd name="adj1" fmla="val 57083"/>
              <a:gd name="adj2" fmla="val 7048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AutoShape 20"/>
          <p:cNvSpPr>
            <a:spLocks noChangeArrowheads="1"/>
          </p:cNvSpPr>
          <p:nvPr/>
        </p:nvSpPr>
        <p:spPr bwMode="auto">
          <a:xfrm>
            <a:off x="457200" y="4419600"/>
            <a:ext cx="457200" cy="533400"/>
          </a:xfrm>
          <a:prstGeom prst="rightArrow">
            <a:avLst>
              <a:gd name="adj1" fmla="val 57083"/>
              <a:gd name="adj2" fmla="val 7048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AutoShape 21"/>
          <p:cNvSpPr>
            <a:spLocks noChangeArrowheads="1"/>
          </p:cNvSpPr>
          <p:nvPr/>
        </p:nvSpPr>
        <p:spPr bwMode="auto">
          <a:xfrm>
            <a:off x="457200" y="5029200"/>
            <a:ext cx="457200" cy="533400"/>
          </a:xfrm>
          <a:prstGeom prst="rightArrow">
            <a:avLst>
              <a:gd name="adj1" fmla="val 57083"/>
              <a:gd name="adj2" fmla="val 7048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0" name="AutoShape 22"/>
          <p:cNvSpPr>
            <a:spLocks noChangeArrowheads="1"/>
          </p:cNvSpPr>
          <p:nvPr/>
        </p:nvSpPr>
        <p:spPr bwMode="auto">
          <a:xfrm>
            <a:off x="457200" y="5715000"/>
            <a:ext cx="457200" cy="533400"/>
          </a:xfrm>
          <a:prstGeom prst="rightArrow">
            <a:avLst>
              <a:gd name="adj1" fmla="val 57083"/>
              <a:gd name="adj2" fmla="val 7048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AutoShape 23"/>
          <p:cNvSpPr>
            <a:spLocks noChangeArrowheads="1"/>
          </p:cNvSpPr>
          <p:nvPr/>
        </p:nvSpPr>
        <p:spPr bwMode="auto">
          <a:xfrm>
            <a:off x="457200" y="6248400"/>
            <a:ext cx="457200" cy="533400"/>
          </a:xfrm>
          <a:prstGeom prst="rightArrow">
            <a:avLst>
              <a:gd name="adj1" fmla="val 57083"/>
              <a:gd name="adj2" fmla="val 7048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16" name="Rectangle 48"/>
          <p:cNvSpPr>
            <a:spLocks noChangeArrowheads="1"/>
          </p:cNvSpPr>
          <p:nvPr/>
        </p:nvSpPr>
        <p:spPr bwMode="auto">
          <a:xfrm>
            <a:off x="990600" y="1143000"/>
            <a:ext cx="7848600" cy="6858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Tentukan kegunaan hasil informasi analisis jabatan !</a:t>
            </a:r>
          </a:p>
          <a:p>
            <a:pPr>
              <a:buFont typeface="Wingdings" pitchFamily="2" charset="2"/>
              <a:buNone/>
            </a:pPr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   (spt : uraian jabatan, spesifikasi jabatan, evaluasi jabatan, dll )</a:t>
            </a:r>
            <a:endParaRPr lang="en-GB" sz="2000" b="1">
              <a:solidFill>
                <a:schemeClr val="bg1"/>
              </a:solidFill>
            </a:endParaRPr>
          </a:p>
        </p:txBody>
      </p:sp>
      <p:sp>
        <p:nvSpPr>
          <p:cNvPr id="7217" name="Rectangle 49"/>
          <p:cNvSpPr>
            <a:spLocks noChangeArrowheads="1"/>
          </p:cNvSpPr>
          <p:nvPr/>
        </p:nvSpPr>
        <p:spPr bwMode="auto">
          <a:xfrm>
            <a:off x="990600" y="1981200"/>
            <a:ext cx="7848600" cy="6858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Kumpulkan informasi tentang latar belakang organisasi	</a:t>
            </a:r>
          </a:p>
          <a:p>
            <a:pPr>
              <a:buFont typeface="Wingdings" pitchFamily="2" charset="2"/>
              <a:buNone/>
            </a:pPr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   (spt: bagan organisasi, jenis-jenis pekerjaan yang ada, dll)</a:t>
            </a:r>
            <a:endParaRPr lang="en-GB" sz="2000" b="1">
              <a:solidFill>
                <a:schemeClr val="bg1"/>
              </a:solidFill>
            </a:endParaRPr>
          </a:p>
        </p:txBody>
      </p:sp>
      <p:sp>
        <p:nvSpPr>
          <p:cNvPr id="7218" name="Rectangle 50"/>
          <p:cNvSpPr>
            <a:spLocks noChangeArrowheads="1"/>
          </p:cNvSpPr>
          <p:nvPr/>
        </p:nvSpPr>
        <p:spPr bwMode="auto">
          <a:xfrm>
            <a:off x="990600" y="2819400"/>
            <a:ext cx="7848600" cy="3810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buFont typeface="Wingdings" pitchFamily="2" charset="2"/>
              <a:buChar char="Ø"/>
            </a:pPr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Seleksi orang yang akan diserahi jabatan yang akan dianalisis</a:t>
            </a:r>
            <a:endParaRPr lang="en-GB" sz="20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219" name="Rectangle 51"/>
          <p:cNvSpPr>
            <a:spLocks noChangeArrowheads="1"/>
          </p:cNvSpPr>
          <p:nvPr/>
        </p:nvSpPr>
        <p:spPr bwMode="auto">
          <a:xfrm>
            <a:off x="990600" y="3352800"/>
            <a:ext cx="7848600" cy="9906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buFont typeface="Wingdings" pitchFamily="2" charset="2"/>
              <a:buChar char="Ø"/>
            </a:pPr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Kumpulkan informasi analisis jabatan 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   ( spt : aktvitas pekerjaan, perilaku karyawan, kondisi kerja, 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   syarat-syarat pengisi jabatan)</a:t>
            </a:r>
            <a:endParaRPr lang="en-GB" sz="20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220" name="Rectangle 52"/>
          <p:cNvSpPr>
            <a:spLocks noChangeArrowheads="1"/>
          </p:cNvSpPr>
          <p:nvPr/>
        </p:nvSpPr>
        <p:spPr bwMode="auto">
          <a:xfrm>
            <a:off x="990600" y="4495800"/>
            <a:ext cx="7848600" cy="457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buFont typeface="Wingdings" pitchFamily="2" charset="2"/>
              <a:buChar char="Ø"/>
            </a:pPr>
            <a:r>
              <a:rPr lang="en-US" sz="1900" b="1">
                <a:solidFill>
                  <a:schemeClr val="bg1"/>
                </a:solidFill>
                <a:latin typeface="Times New Roman" pitchFamily="18" charset="0"/>
              </a:rPr>
              <a:t>Verifikasi kebenaran data/informasi kepada pekerja dan atasan langsung</a:t>
            </a:r>
            <a:endParaRPr lang="en-GB" sz="19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221" name="Rectangle 53"/>
          <p:cNvSpPr>
            <a:spLocks noChangeArrowheads="1"/>
          </p:cNvSpPr>
          <p:nvPr/>
        </p:nvSpPr>
        <p:spPr bwMode="auto">
          <a:xfrm>
            <a:off x="990600" y="5105400"/>
            <a:ext cx="7848600" cy="5334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buFont typeface="Wingdings" pitchFamily="2" charset="2"/>
              <a:buChar char="Ø"/>
            </a:pPr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Susun uraian pekerjaan dan spesifikasi pekerjaan !</a:t>
            </a:r>
            <a:endParaRPr lang="en-GB" sz="20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222" name="Rectangle 54"/>
          <p:cNvSpPr>
            <a:spLocks noChangeArrowheads="1"/>
          </p:cNvSpPr>
          <p:nvPr/>
        </p:nvSpPr>
        <p:spPr bwMode="auto">
          <a:xfrm>
            <a:off x="990600" y="5791200"/>
            <a:ext cx="7848600" cy="3810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Ramal atau perhitungkan kemungkinan pengembangan analisis </a:t>
            </a:r>
          </a:p>
        </p:txBody>
      </p:sp>
      <p:sp>
        <p:nvSpPr>
          <p:cNvPr id="7223" name="Rectangle 55"/>
          <p:cNvSpPr>
            <a:spLocks noChangeArrowheads="1"/>
          </p:cNvSpPr>
          <p:nvPr/>
        </p:nvSpPr>
        <p:spPr bwMode="auto">
          <a:xfrm>
            <a:off x="990600" y="6324600"/>
            <a:ext cx="7848600" cy="3810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Jabatan terhadap  perkembangan perusahaan pada masa y.a.d.</a:t>
            </a:r>
          </a:p>
        </p:txBody>
      </p:sp>
      <p:sp>
        <p:nvSpPr>
          <p:cNvPr id="7224" name="AutoShape 56"/>
          <p:cNvSpPr>
            <a:spLocks noChangeArrowheads="1"/>
          </p:cNvSpPr>
          <p:nvPr/>
        </p:nvSpPr>
        <p:spPr bwMode="auto">
          <a:xfrm>
            <a:off x="457200" y="1219200"/>
            <a:ext cx="457200" cy="533400"/>
          </a:xfrm>
          <a:prstGeom prst="rightArrow">
            <a:avLst>
              <a:gd name="adj1" fmla="val 57083"/>
              <a:gd name="adj2" fmla="val 70486"/>
            </a:avLst>
          </a:prstGeom>
          <a:gradFill rotWithShape="0">
            <a:gsLst>
              <a:gs pos="0">
                <a:schemeClr val="accent1"/>
              </a:gs>
              <a:gs pos="50000">
                <a:srgbClr val="000066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5" name="AutoShape 57"/>
          <p:cNvSpPr>
            <a:spLocks noChangeArrowheads="1"/>
          </p:cNvSpPr>
          <p:nvPr/>
        </p:nvSpPr>
        <p:spPr bwMode="auto">
          <a:xfrm>
            <a:off x="457200" y="2057400"/>
            <a:ext cx="457200" cy="533400"/>
          </a:xfrm>
          <a:prstGeom prst="rightArrow">
            <a:avLst>
              <a:gd name="adj1" fmla="val 57083"/>
              <a:gd name="adj2" fmla="val 70486"/>
            </a:avLst>
          </a:prstGeom>
          <a:gradFill rotWithShape="0">
            <a:gsLst>
              <a:gs pos="0">
                <a:schemeClr val="accent1"/>
              </a:gs>
              <a:gs pos="50000">
                <a:srgbClr val="000066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6" name="AutoShape 58"/>
          <p:cNvSpPr>
            <a:spLocks noChangeArrowheads="1"/>
          </p:cNvSpPr>
          <p:nvPr/>
        </p:nvSpPr>
        <p:spPr bwMode="auto">
          <a:xfrm>
            <a:off x="457200" y="2743200"/>
            <a:ext cx="457200" cy="533400"/>
          </a:xfrm>
          <a:prstGeom prst="rightArrow">
            <a:avLst>
              <a:gd name="adj1" fmla="val 57083"/>
              <a:gd name="adj2" fmla="val 70486"/>
            </a:avLst>
          </a:prstGeom>
          <a:gradFill rotWithShape="0">
            <a:gsLst>
              <a:gs pos="0">
                <a:schemeClr val="accent1"/>
              </a:gs>
              <a:gs pos="50000">
                <a:srgbClr val="000066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7" name="AutoShape 59"/>
          <p:cNvSpPr>
            <a:spLocks noChangeArrowheads="1"/>
          </p:cNvSpPr>
          <p:nvPr/>
        </p:nvSpPr>
        <p:spPr bwMode="auto">
          <a:xfrm>
            <a:off x="457200" y="3581400"/>
            <a:ext cx="457200" cy="533400"/>
          </a:xfrm>
          <a:prstGeom prst="rightArrow">
            <a:avLst>
              <a:gd name="adj1" fmla="val 57083"/>
              <a:gd name="adj2" fmla="val 70486"/>
            </a:avLst>
          </a:prstGeom>
          <a:gradFill rotWithShape="0">
            <a:gsLst>
              <a:gs pos="0">
                <a:schemeClr val="accent1"/>
              </a:gs>
              <a:gs pos="50000">
                <a:srgbClr val="000066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8" name="AutoShape 60"/>
          <p:cNvSpPr>
            <a:spLocks noChangeArrowheads="1"/>
          </p:cNvSpPr>
          <p:nvPr/>
        </p:nvSpPr>
        <p:spPr bwMode="auto">
          <a:xfrm>
            <a:off x="457200" y="4419600"/>
            <a:ext cx="457200" cy="533400"/>
          </a:xfrm>
          <a:prstGeom prst="rightArrow">
            <a:avLst>
              <a:gd name="adj1" fmla="val 57083"/>
              <a:gd name="adj2" fmla="val 70486"/>
            </a:avLst>
          </a:prstGeom>
          <a:gradFill rotWithShape="0">
            <a:gsLst>
              <a:gs pos="0">
                <a:schemeClr val="accent1"/>
              </a:gs>
              <a:gs pos="50000">
                <a:srgbClr val="000066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9" name="AutoShape 61"/>
          <p:cNvSpPr>
            <a:spLocks noChangeArrowheads="1"/>
          </p:cNvSpPr>
          <p:nvPr/>
        </p:nvSpPr>
        <p:spPr bwMode="auto">
          <a:xfrm>
            <a:off x="457200" y="5029200"/>
            <a:ext cx="457200" cy="533400"/>
          </a:xfrm>
          <a:prstGeom prst="rightArrow">
            <a:avLst>
              <a:gd name="adj1" fmla="val 57083"/>
              <a:gd name="adj2" fmla="val 70486"/>
            </a:avLst>
          </a:prstGeom>
          <a:gradFill rotWithShape="0">
            <a:gsLst>
              <a:gs pos="0">
                <a:schemeClr val="accent1"/>
              </a:gs>
              <a:gs pos="50000">
                <a:srgbClr val="000066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30" name="AutoShape 62"/>
          <p:cNvSpPr>
            <a:spLocks noChangeArrowheads="1"/>
          </p:cNvSpPr>
          <p:nvPr/>
        </p:nvSpPr>
        <p:spPr bwMode="auto">
          <a:xfrm>
            <a:off x="457200" y="5715000"/>
            <a:ext cx="457200" cy="533400"/>
          </a:xfrm>
          <a:prstGeom prst="rightArrow">
            <a:avLst>
              <a:gd name="adj1" fmla="val 57083"/>
              <a:gd name="adj2" fmla="val 70486"/>
            </a:avLst>
          </a:prstGeom>
          <a:gradFill rotWithShape="0">
            <a:gsLst>
              <a:gs pos="0">
                <a:schemeClr val="accent1"/>
              </a:gs>
              <a:gs pos="50000">
                <a:srgbClr val="000066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31" name="AutoShape 63"/>
          <p:cNvSpPr>
            <a:spLocks noChangeArrowheads="1"/>
          </p:cNvSpPr>
          <p:nvPr/>
        </p:nvSpPr>
        <p:spPr bwMode="auto">
          <a:xfrm>
            <a:off x="457200" y="6248400"/>
            <a:ext cx="457200" cy="533400"/>
          </a:xfrm>
          <a:prstGeom prst="rightArrow">
            <a:avLst>
              <a:gd name="adj1" fmla="val 57083"/>
              <a:gd name="adj2" fmla="val 70486"/>
            </a:avLst>
          </a:prstGeom>
          <a:gradFill rotWithShape="0">
            <a:gsLst>
              <a:gs pos="0">
                <a:schemeClr val="accent1"/>
              </a:gs>
              <a:gs pos="50000">
                <a:srgbClr val="000066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173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7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7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7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7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7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7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7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autoUpdateAnimBg="0" advAuto="0"/>
      <p:bldP spid="7216" grpId="0" animBg="1" autoUpdateAnimBg="0"/>
      <p:bldP spid="7217" grpId="0" animBg="1" autoUpdateAnimBg="0"/>
      <p:bldP spid="7218" grpId="0" animBg="1" autoUpdateAnimBg="0"/>
      <p:bldP spid="7219" grpId="0" animBg="1" autoUpdateAnimBg="0"/>
      <p:bldP spid="7220" grpId="0" animBg="1" autoUpdateAnimBg="0"/>
      <p:bldP spid="7221" grpId="0" animBg="1" autoUpdateAnimBg="0"/>
      <p:bldP spid="7222" grpId="0" animBg="1" autoUpdateAnimBg="0"/>
      <p:bldP spid="7223" grpId="0" animBg="1" autoUpdateAnimBg="0"/>
      <p:bldP spid="7224" grpId="0" animBg="1"/>
      <p:bldP spid="7225" grpId="0" animBg="1"/>
      <p:bldP spid="7226" grpId="0" animBg="1"/>
      <p:bldP spid="7227" grpId="0" animBg="1"/>
      <p:bldP spid="7228" grpId="0" animBg="1"/>
      <p:bldP spid="7229" grpId="0" animBg="1"/>
      <p:bldP spid="7230" grpId="0" animBg="1"/>
      <p:bldP spid="723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133600"/>
            <a:ext cx="2674938" cy="1873250"/>
          </a:xfrm>
          <a:solidFill>
            <a:schemeClr val="tx2"/>
          </a:solidFill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>
            <a:flatTx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KEGUNAAN INFORMASI ANALISIS JABATAN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733800" y="304800"/>
            <a:ext cx="5105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FontTx/>
              <a:buBlip>
                <a:blip r:embed="rId2"/>
              </a:buBlip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  Rekrutmen dan Seleksi</a:t>
            </a:r>
            <a:endParaRPr lang="en-GB" sz="2000" b="1">
              <a:solidFill>
                <a:srgbClr val="000066"/>
              </a:solidFill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733800" y="838200"/>
            <a:ext cx="5105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FontTx/>
              <a:buBlip>
                <a:blip r:embed="rId2"/>
              </a:buBlip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  Kompensasi</a:t>
            </a:r>
            <a:endParaRPr lang="en-GB" sz="2000" b="1">
              <a:solidFill>
                <a:srgbClr val="000066"/>
              </a:solidFill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3733800" y="1371600"/>
            <a:ext cx="5105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FontTx/>
              <a:buBlip>
                <a:blip r:embed="rId2"/>
              </a:buBlip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  Evaluasi Jabatan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3733800" y="1905000"/>
            <a:ext cx="5105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FontTx/>
              <a:buBlip>
                <a:blip r:embed="rId2"/>
              </a:buBlip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  Penilaian Prestasi Kerja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3733800" y="2438400"/>
            <a:ext cx="5105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FontTx/>
              <a:buBlip>
                <a:blip r:embed="rId2"/>
              </a:buBlip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  Program Latihan dan Pengembangan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733800" y="2971800"/>
            <a:ext cx="5105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FontTx/>
              <a:buBlip>
                <a:blip r:embed="rId2"/>
              </a:buBlip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  Promosi dan Mutasi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3733800" y="3505200"/>
            <a:ext cx="5105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FontTx/>
              <a:buBlip>
                <a:blip r:embed="rId2"/>
              </a:buBlip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  Petunjuk untuk perbaikan organisasi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3733800" y="4038600"/>
            <a:ext cx="5105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FontTx/>
              <a:buBlip>
                <a:blip r:embed="rId2"/>
              </a:buBlip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  Pemerkayaan Pekerjaan</a:t>
            </a: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3733800" y="4572000"/>
            <a:ext cx="5105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FontTx/>
              <a:buBlip>
                <a:blip r:embed="rId2"/>
              </a:buBlip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  Penyederhanaan Pekerjaan</a:t>
            </a: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3733800" y="5105400"/>
            <a:ext cx="5105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FontTx/>
              <a:buBlip>
                <a:blip r:embed="rId2"/>
              </a:buBlip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  Penempatan Karyawan</a:t>
            </a:r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3733800" y="5638800"/>
            <a:ext cx="5105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FontTx/>
              <a:buBlip>
                <a:blip r:embed="rId2"/>
              </a:buBlip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  Peramalan Kebutuhan  Tenaga Kerja</a:t>
            </a: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3733800" y="6172200"/>
            <a:ext cx="5105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FontTx/>
              <a:buBlip>
                <a:blip r:embed="rId2"/>
              </a:buBlip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  Orientasi Karyawan Baru</a:t>
            </a: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3733800" y="304800"/>
            <a:ext cx="51054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FontTx/>
              <a:buBlip>
                <a:blip r:embed="rId2"/>
              </a:buBlip>
            </a:pPr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  Rekrutmen dan Seleksi</a:t>
            </a:r>
            <a:endParaRPr lang="en-GB" sz="2000" b="1">
              <a:solidFill>
                <a:schemeClr val="bg1"/>
              </a:solidFill>
            </a:endParaRP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3733800" y="838200"/>
            <a:ext cx="51054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FontTx/>
              <a:buBlip>
                <a:blip r:embed="rId2"/>
              </a:buBlip>
            </a:pPr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  Kompensasi</a:t>
            </a:r>
            <a:endParaRPr lang="en-GB" sz="2000" b="1">
              <a:solidFill>
                <a:schemeClr val="bg1"/>
              </a:solidFill>
            </a:endParaRP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3733800" y="1371600"/>
            <a:ext cx="51054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FontTx/>
              <a:buBlip>
                <a:blip r:embed="rId2"/>
              </a:buBlip>
            </a:pPr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  Evaluasi Jabatan</a:t>
            </a:r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3733800" y="1905000"/>
            <a:ext cx="51054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FontTx/>
              <a:buBlip>
                <a:blip r:embed="rId2"/>
              </a:buBlip>
            </a:pPr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  Penilaian Prestasi Kerja</a:t>
            </a: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3733800" y="2438400"/>
            <a:ext cx="51054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FontTx/>
              <a:buBlip>
                <a:blip r:embed="rId2"/>
              </a:buBlip>
            </a:pPr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  Program Latihan dan Pengembangan</a:t>
            </a:r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3733800" y="2971800"/>
            <a:ext cx="51054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FontTx/>
              <a:buBlip>
                <a:blip r:embed="rId2"/>
              </a:buBlip>
            </a:pPr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  Promosi dan Mutasi</a:t>
            </a:r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3733800" y="3505200"/>
            <a:ext cx="51054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FontTx/>
              <a:buBlip>
                <a:blip r:embed="rId2"/>
              </a:buBlip>
            </a:pPr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  Petunjuk untuk perbaikan organisasi</a:t>
            </a: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3733800" y="4038600"/>
            <a:ext cx="51054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FontTx/>
              <a:buBlip>
                <a:blip r:embed="rId2"/>
              </a:buBlip>
            </a:pPr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  Pemerkayaan Pekerjaan</a:t>
            </a:r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3733800" y="4572000"/>
            <a:ext cx="51054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FontTx/>
              <a:buBlip>
                <a:blip r:embed="rId2"/>
              </a:buBlip>
            </a:pPr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  Penyederhanaan Pekerjaan</a:t>
            </a:r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3733800" y="5105400"/>
            <a:ext cx="51054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FontTx/>
              <a:buBlip>
                <a:blip r:embed="rId2"/>
              </a:buBlip>
            </a:pPr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  Penempatan Karyawan</a:t>
            </a: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3733800" y="5638800"/>
            <a:ext cx="51054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FontTx/>
              <a:buBlip>
                <a:blip r:embed="rId2"/>
              </a:buBlip>
            </a:pPr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  Peramalan Kebutuhan  Tenaga Kerja</a:t>
            </a:r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3733800" y="6172200"/>
            <a:ext cx="51054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FontTx/>
              <a:buBlip>
                <a:blip r:embed="rId2"/>
              </a:buBlip>
            </a:pPr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  Orientasi Karyawan Baru</a:t>
            </a:r>
          </a:p>
        </p:txBody>
      </p:sp>
      <p:sp>
        <p:nvSpPr>
          <p:cNvPr id="8221" name="AutoShape 29"/>
          <p:cNvSpPr>
            <a:spLocks noChangeArrowheads="1"/>
          </p:cNvSpPr>
          <p:nvPr/>
        </p:nvSpPr>
        <p:spPr bwMode="auto">
          <a:xfrm>
            <a:off x="3276600" y="381000"/>
            <a:ext cx="457200" cy="228600"/>
          </a:xfrm>
          <a:prstGeom prst="rightArrow">
            <a:avLst>
              <a:gd name="adj1" fmla="val 38333"/>
              <a:gd name="adj2" fmla="val 162500"/>
            </a:avLst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2" name="AutoShape 30"/>
          <p:cNvSpPr>
            <a:spLocks noChangeArrowheads="1"/>
          </p:cNvSpPr>
          <p:nvPr/>
        </p:nvSpPr>
        <p:spPr bwMode="auto">
          <a:xfrm>
            <a:off x="3276600" y="914400"/>
            <a:ext cx="457200" cy="228600"/>
          </a:xfrm>
          <a:prstGeom prst="rightArrow">
            <a:avLst>
              <a:gd name="adj1" fmla="val 38333"/>
              <a:gd name="adj2" fmla="val 162500"/>
            </a:avLst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3" name="AutoShape 31"/>
          <p:cNvSpPr>
            <a:spLocks noChangeArrowheads="1"/>
          </p:cNvSpPr>
          <p:nvPr/>
        </p:nvSpPr>
        <p:spPr bwMode="auto">
          <a:xfrm>
            <a:off x="3276600" y="1447800"/>
            <a:ext cx="457200" cy="228600"/>
          </a:xfrm>
          <a:prstGeom prst="rightArrow">
            <a:avLst>
              <a:gd name="adj1" fmla="val 38333"/>
              <a:gd name="adj2" fmla="val 162500"/>
            </a:avLst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4" name="AutoShape 32"/>
          <p:cNvSpPr>
            <a:spLocks noChangeArrowheads="1"/>
          </p:cNvSpPr>
          <p:nvPr/>
        </p:nvSpPr>
        <p:spPr bwMode="auto">
          <a:xfrm>
            <a:off x="3276600" y="1981200"/>
            <a:ext cx="457200" cy="228600"/>
          </a:xfrm>
          <a:prstGeom prst="rightArrow">
            <a:avLst>
              <a:gd name="adj1" fmla="val 38333"/>
              <a:gd name="adj2" fmla="val 162500"/>
            </a:avLst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5" name="AutoShape 33"/>
          <p:cNvSpPr>
            <a:spLocks noChangeArrowheads="1"/>
          </p:cNvSpPr>
          <p:nvPr/>
        </p:nvSpPr>
        <p:spPr bwMode="auto">
          <a:xfrm>
            <a:off x="3276600" y="2514600"/>
            <a:ext cx="457200" cy="228600"/>
          </a:xfrm>
          <a:prstGeom prst="rightArrow">
            <a:avLst>
              <a:gd name="adj1" fmla="val 38333"/>
              <a:gd name="adj2" fmla="val 162500"/>
            </a:avLst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auto">
          <a:xfrm>
            <a:off x="3276600" y="3048000"/>
            <a:ext cx="457200" cy="228600"/>
          </a:xfrm>
          <a:prstGeom prst="rightArrow">
            <a:avLst>
              <a:gd name="adj1" fmla="val 38333"/>
              <a:gd name="adj2" fmla="val 162500"/>
            </a:avLst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7" name="AutoShape 35"/>
          <p:cNvSpPr>
            <a:spLocks noChangeArrowheads="1"/>
          </p:cNvSpPr>
          <p:nvPr/>
        </p:nvSpPr>
        <p:spPr bwMode="auto">
          <a:xfrm>
            <a:off x="3276600" y="3581400"/>
            <a:ext cx="457200" cy="228600"/>
          </a:xfrm>
          <a:prstGeom prst="rightArrow">
            <a:avLst>
              <a:gd name="adj1" fmla="val 38333"/>
              <a:gd name="adj2" fmla="val 162500"/>
            </a:avLst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8" name="AutoShape 36"/>
          <p:cNvSpPr>
            <a:spLocks noChangeArrowheads="1"/>
          </p:cNvSpPr>
          <p:nvPr/>
        </p:nvSpPr>
        <p:spPr bwMode="auto">
          <a:xfrm>
            <a:off x="3276600" y="4114800"/>
            <a:ext cx="457200" cy="228600"/>
          </a:xfrm>
          <a:prstGeom prst="rightArrow">
            <a:avLst>
              <a:gd name="adj1" fmla="val 38333"/>
              <a:gd name="adj2" fmla="val 162500"/>
            </a:avLst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9" name="AutoShape 37"/>
          <p:cNvSpPr>
            <a:spLocks noChangeArrowheads="1"/>
          </p:cNvSpPr>
          <p:nvPr/>
        </p:nvSpPr>
        <p:spPr bwMode="auto">
          <a:xfrm>
            <a:off x="3276600" y="4648200"/>
            <a:ext cx="457200" cy="228600"/>
          </a:xfrm>
          <a:prstGeom prst="rightArrow">
            <a:avLst>
              <a:gd name="adj1" fmla="val 38333"/>
              <a:gd name="adj2" fmla="val 162500"/>
            </a:avLst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0" name="AutoShape 38"/>
          <p:cNvSpPr>
            <a:spLocks noChangeArrowheads="1"/>
          </p:cNvSpPr>
          <p:nvPr/>
        </p:nvSpPr>
        <p:spPr bwMode="auto">
          <a:xfrm>
            <a:off x="3276600" y="381000"/>
            <a:ext cx="457200" cy="228600"/>
          </a:xfrm>
          <a:prstGeom prst="rightArrow">
            <a:avLst>
              <a:gd name="adj1" fmla="val 38333"/>
              <a:gd name="adj2" fmla="val 162500"/>
            </a:avLst>
          </a:prstGeom>
          <a:solidFill>
            <a:schemeClr val="tx2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1" name="AutoShape 39"/>
          <p:cNvSpPr>
            <a:spLocks noChangeArrowheads="1"/>
          </p:cNvSpPr>
          <p:nvPr/>
        </p:nvSpPr>
        <p:spPr bwMode="auto">
          <a:xfrm>
            <a:off x="3276600" y="914400"/>
            <a:ext cx="457200" cy="228600"/>
          </a:xfrm>
          <a:prstGeom prst="rightArrow">
            <a:avLst>
              <a:gd name="adj1" fmla="val 38333"/>
              <a:gd name="adj2" fmla="val 162500"/>
            </a:avLst>
          </a:prstGeom>
          <a:solidFill>
            <a:schemeClr val="tx2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2" name="AutoShape 40"/>
          <p:cNvSpPr>
            <a:spLocks noChangeArrowheads="1"/>
          </p:cNvSpPr>
          <p:nvPr/>
        </p:nvSpPr>
        <p:spPr bwMode="auto">
          <a:xfrm>
            <a:off x="3276600" y="1447800"/>
            <a:ext cx="457200" cy="228600"/>
          </a:xfrm>
          <a:prstGeom prst="rightArrow">
            <a:avLst>
              <a:gd name="adj1" fmla="val 38333"/>
              <a:gd name="adj2" fmla="val 162500"/>
            </a:avLst>
          </a:prstGeom>
          <a:solidFill>
            <a:schemeClr val="tx2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3" name="AutoShape 41"/>
          <p:cNvSpPr>
            <a:spLocks noChangeArrowheads="1"/>
          </p:cNvSpPr>
          <p:nvPr/>
        </p:nvSpPr>
        <p:spPr bwMode="auto">
          <a:xfrm>
            <a:off x="3276600" y="1981200"/>
            <a:ext cx="457200" cy="228600"/>
          </a:xfrm>
          <a:prstGeom prst="rightArrow">
            <a:avLst>
              <a:gd name="adj1" fmla="val 38333"/>
              <a:gd name="adj2" fmla="val 162500"/>
            </a:avLst>
          </a:prstGeom>
          <a:solidFill>
            <a:schemeClr val="tx2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4" name="AutoShape 42"/>
          <p:cNvSpPr>
            <a:spLocks noChangeArrowheads="1"/>
          </p:cNvSpPr>
          <p:nvPr/>
        </p:nvSpPr>
        <p:spPr bwMode="auto">
          <a:xfrm>
            <a:off x="3276600" y="2514600"/>
            <a:ext cx="457200" cy="228600"/>
          </a:xfrm>
          <a:prstGeom prst="rightArrow">
            <a:avLst>
              <a:gd name="adj1" fmla="val 38333"/>
              <a:gd name="adj2" fmla="val 162500"/>
            </a:avLst>
          </a:prstGeom>
          <a:solidFill>
            <a:schemeClr val="tx2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5" name="AutoShape 43"/>
          <p:cNvSpPr>
            <a:spLocks noChangeArrowheads="1"/>
          </p:cNvSpPr>
          <p:nvPr/>
        </p:nvSpPr>
        <p:spPr bwMode="auto">
          <a:xfrm>
            <a:off x="3276600" y="3048000"/>
            <a:ext cx="457200" cy="228600"/>
          </a:xfrm>
          <a:prstGeom prst="rightArrow">
            <a:avLst>
              <a:gd name="adj1" fmla="val 38333"/>
              <a:gd name="adj2" fmla="val 162500"/>
            </a:avLst>
          </a:prstGeom>
          <a:solidFill>
            <a:schemeClr val="tx2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6" name="AutoShape 44"/>
          <p:cNvSpPr>
            <a:spLocks noChangeArrowheads="1"/>
          </p:cNvSpPr>
          <p:nvPr/>
        </p:nvSpPr>
        <p:spPr bwMode="auto">
          <a:xfrm>
            <a:off x="3276600" y="3581400"/>
            <a:ext cx="457200" cy="228600"/>
          </a:xfrm>
          <a:prstGeom prst="rightArrow">
            <a:avLst>
              <a:gd name="adj1" fmla="val 38333"/>
              <a:gd name="adj2" fmla="val 162500"/>
            </a:avLst>
          </a:prstGeom>
          <a:solidFill>
            <a:schemeClr val="tx2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7" name="AutoShape 45"/>
          <p:cNvSpPr>
            <a:spLocks noChangeArrowheads="1"/>
          </p:cNvSpPr>
          <p:nvPr/>
        </p:nvSpPr>
        <p:spPr bwMode="auto">
          <a:xfrm>
            <a:off x="3276600" y="4114800"/>
            <a:ext cx="457200" cy="228600"/>
          </a:xfrm>
          <a:prstGeom prst="rightArrow">
            <a:avLst>
              <a:gd name="adj1" fmla="val 38333"/>
              <a:gd name="adj2" fmla="val 162500"/>
            </a:avLst>
          </a:prstGeom>
          <a:solidFill>
            <a:schemeClr val="tx2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8" name="AutoShape 46"/>
          <p:cNvSpPr>
            <a:spLocks noChangeArrowheads="1"/>
          </p:cNvSpPr>
          <p:nvPr/>
        </p:nvSpPr>
        <p:spPr bwMode="auto">
          <a:xfrm>
            <a:off x="3276600" y="4648200"/>
            <a:ext cx="457200" cy="228600"/>
          </a:xfrm>
          <a:prstGeom prst="rightArrow">
            <a:avLst>
              <a:gd name="adj1" fmla="val 38333"/>
              <a:gd name="adj2" fmla="val 162500"/>
            </a:avLst>
          </a:prstGeom>
          <a:solidFill>
            <a:schemeClr val="tx2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9" name="AutoShape 47"/>
          <p:cNvSpPr>
            <a:spLocks noChangeArrowheads="1"/>
          </p:cNvSpPr>
          <p:nvPr/>
        </p:nvSpPr>
        <p:spPr bwMode="auto">
          <a:xfrm>
            <a:off x="3276600" y="5181600"/>
            <a:ext cx="457200" cy="228600"/>
          </a:xfrm>
          <a:prstGeom prst="rightArrow">
            <a:avLst>
              <a:gd name="adj1" fmla="val 38333"/>
              <a:gd name="adj2" fmla="val 162500"/>
            </a:avLst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0" name="AutoShape 48"/>
          <p:cNvSpPr>
            <a:spLocks noChangeArrowheads="1"/>
          </p:cNvSpPr>
          <p:nvPr/>
        </p:nvSpPr>
        <p:spPr bwMode="auto">
          <a:xfrm>
            <a:off x="3276600" y="5181600"/>
            <a:ext cx="457200" cy="228600"/>
          </a:xfrm>
          <a:prstGeom prst="rightArrow">
            <a:avLst>
              <a:gd name="adj1" fmla="val 38333"/>
              <a:gd name="adj2" fmla="val 162500"/>
            </a:avLst>
          </a:prstGeom>
          <a:solidFill>
            <a:schemeClr val="tx2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1" name="AutoShape 49"/>
          <p:cNvSpPr>
            <a:spLocks noChangeArrowheads="1"/>
          </p:cNvSpPr>
          <p:nvPr/>
        </p:nvSpPr>
        <p:spPr bwMode="auto">
          <a:xfrm>
            <a:off x="3276600" y="5715000"/>
            <a:ext cx="457200" cy="228600"/>
          </a:xfrm>
          <a:prstGeom prst="rightArrow">
            <a:avLst>
              <a:gd name="adj1" fmla="val 38333"/>
              <a:gd name="adj2" fmla="val 162500"/>
            </a:avLst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2" name="AutoShape 50"/>
          <p:cNvSpPr>
            <a:spLocks noChangeArrowheads="1"/>
          </p:cNvSpPr>
          <p:nvPr/>
        </p:nvSpPr>
        <p:spPr bwMode="auto">
          <a:xfrm>
            <a:off x="3276600" y="5715000"/>
            <a:ext cx="457200" cy="228600"/>
          </a:xfrm>
          <a:prstGeom prst="rightArrow">
            <a:avLst>
              <a:gd name="adj1" fmla="val 38333"/>
              <a:gd name="adj2" fmla="val 162500"/>
            </a:avLst>
          </a:prstGeom>
          <a:solidFill>
            <a:schemeClr val="tx2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3" name="AutoShape 51"/>
          <p:cNvSpPr>
            <a:spLocks noChangeArrowheads="1"/>
          </p:cNvSpPr>
          <p:nvPr/>
        </p:nvSpPr>
        <p:spPr bwMode="auto">
          <a:xfrm>
            <a:off x="3276600" y="6248400"/>
            <a:ext cx="457200" cy="228600"/>
          </a:xfrm>
          <a:prstGeom prst="rightArrow">
            <a:avLst>
              <a:gd name="adj1" fmla="val 38333"/>
              <a:gd name="adj2" fmla="val 162500"/>
            </a:avLst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4" name="AutoShape 52"/>
          <p:cNvSpPr>
            <a:spLocks noChangeArrowheads="1"/>
          </p:cNvSpPr>
          <p:nvPr/>
        </p:nvSpPr>
        <p:spPr bwMode="auto">
          <a:xfrm>
            <a:off x="3276600" y="6248400"/>
            <a:ext cx="457200" cy="228600"/>
          </a:xfrm>
          <a:prstGeom prst="rightArrow">
            <a:avLst>
              <a:gd name="adj1" fmla="val 38333"/>
              <a:gd name="adj2" fmla="val 162500"/>
            </a:avLst>
          </a:prstGeom>
          <a:solidFill>
            <a:schemeClr val="tx2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9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0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8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0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8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8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8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8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8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8" dur="500"/>
                                        <p:tgtEl>
                                          <p:spTgt spid="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2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8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3" dur="500"/>
                                        <p:tgtEl>
                                          <p:spTgt spid="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9" grpId="0" animBg="1" autoUpdateAnimBg="0"/>
      <p:bldP spid="8210" grpId="0" animBg="1" autoUpdateAnimBg="0"/>
      <p:bldP spid="8211" grpId="0" animBg="1" autoUpdateAnimBg="0"/>
      <p:bldP spid="8212" grpId="0" animBg="1" autoUpdateAnimBg="0"/>
      <p:bldP spid="8213" grpId="0" animBg="1" autoUpdateAnimBg="0"/>
      <p:bldP spid="8214" grpId="0" animBg="1" autoUpdateAnimBg="0"/>
      <p:bldP spid="8215" grpId="0" animBg="1" autoUpdateAnimBg="0"/>
      <p:bldP spid="8216" grpId="0" animBg="1" autoUpdateAnimBg="0"/>
      <p:bldP spid="8217" grpId="0" animBg="1" autoUpdateAnimBg="0"/>
      <p:bldP spid="8218" grpId="0" animBg="1" autoUpdateAnimBg="0"/>
      <p:bldP spid="8219" grpId="0" animBg="1" autoUpdateAnimBg="0"/>
      <p:bldP spid="8220" grpId="0" animBg="1" autoUpdateAnimBg="0"/>
      <p:bldP spid="8230" grpId="0" animBg="1"/>
      <p:bldP spid="8231" grpId="0" animBg="1"/>
      <p:bldP spid="8232" grpId="0" animBg="1"/>
      <p:bldP spid="8233" grpId="0" animBg="1"/>
      <p:bldP spid="8234" grpId="0" animBg="1"/>
      <p:bldP spid="8235" grpId="0" animBg="1"/>
      <p:bldP spid="8236" grpId="0" animBg="1"/>
      <p:bldP spid="8237" grpId="0" animBg="1"/>
      <p:bldP spid="8238" grpId="0" animBg="1"/>
      <p:bldP spid="8240" grpId="0" animBg="1"/>
      <p:bldP spid="8242" grpId="0" animBg="1"/>
      <p:bldP spid="824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9125" y="228600"/>
            <a:ext cx="8220075" cy="609600"/>
          </a:xfrm>
          <a:solidFill>
            <a:schemeClr val="tx2"/>
          </a:solidFill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>
            <a:flatTx/>
          </a:bodyPr>
          <a:lstStyle/>
          <a:p>
            <a:pPr algn="ctr"/>
            <a:r>
              <a:rPr lang="en-US" sz="3400" b="1">
                <a:solidFill>
                  <a:schemeClr val="bg1"/>
                </a:solidFill>
              </a:rPr>
              <a:t>Job Discription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524000" y="914400"/>
            <a:ext cx="7315200" cy="175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r>
              <a:rPr lang="en-US" sz="2600" b="1">
                <a:solidFill>
                  <a:srgbClr val="000066"/>
                </a:solidFill>
                <a:latin typeface="Times New Roman" pitchFamily="18" charset="0"/>
              </a:rPr>
              <a:t>Adalah informasi tertulis yang menguraikan </a:t>
            </a:r>
          </a:p>
          <a:p>
            <a:pPr>
              <a:buFont typeface="Wingdings" pitchFamily="2" charset="2"/>
              <a:buNone/>
            </a:pPr>
            <a:r>
              <a:rPr lang="en-US" sz="2600" b="1">
                <a:solidFill>
                  <a:srgbClr val="000066"/>
                </a:solidFill>
                <a:latin typeface="Times New Roman" pitchFamily="18" charset="0"/>
              </a:rPr>
              <a:t>tugas dan tanggung jawab, kondisi pekerjaan, </a:t>
            </a:r>
          </a:p>
          <a:p>
            <a:pPr>
              <a:buFont typeface="Wingdings" pitchFamily="2" charset="2"/>
              <a:buNone/>
            </a:pPr>
            <a:r>
              <a:rPr lang="en-US" sz="2600" b="1">
                <a:solidFill>
                  <a:srgbClr val="000066"/>
                </a:solidFill>
                <a:latin typeface="Times New Roman" pitchFamily="18" charset="0"/>
              </a:rPr>
              <a:t>dan aspek-aspek pekerjaan pada suatu jabatan</a:t>
            </a:r>
          </a:p>
          <a:p>
            <a:pPr>
              <a:buFont typeface="Wingdings" pitchFamily="2" charset="2"/>
              <a:buNone/>
            </a:pPr>
            <a:r>
              <a:rPr lang="en-US" sz="2600" b="1">
                <a:solidFill>
                  <a:srgbClr val="000066"/>
                </a:solidFill>
                <a:latin typeface="Times New Roman" pitchFamily="18" charset="0"/>
              </a:rPr>
              <a:t>tertentu dalam organisasi.</a:t>
            </a:r>
            <a:endParaRPr lang="en-GB" sz="2600" b="1">
              <a:solidFill>
                <a:srgbClr val="000066"/>
              </a:solidFill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28600" y="2819400"/>
            <a:ext cx="3429000" cy="6096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en-US" sz="2800" b="1">
                <a:solidFill>
                  <a:srgbClr val="000066"/>
                </a:solidFill>
                <a:latin typeface="Times New Roman" pitchFamily="18" charset="0"/>
              </a:rPr>
              <a:t>Isi uraian pekerjaan :</a:t>
            </a:r>
            <a:endParaRPr lang="en-GB" sz="2800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1524000" y="3657600"/>
            <a:ext cx="7391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b="1">
                <a:latin typeface="Times New Roman" pitchFamily="18" charset="0"/>
              </a:rPr>
              <a:t> identifikasi jabatan/pekerjaan</a:t>
            </a:r>
            <a:endParaRPr lang="en-GB" sz="2400" b="1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1524000" y="4191000"/>
            <a:ext cx="7391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b="1">
                <a:latin typeface="Times New Roman" pitchFamily="18" charset="0"/>
              </a:rPr>
              <a:t> hubungan tugas dan tanggung jawab</a:t>
            </a:r>
            <a:endParaRPr lang="en-GB" sz="2400" b="1">
              <a:latin typeface="Times New Roman" pitchFamily="18" charset="0"/>
            </a:endParaRP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1524000" y="4724400"/>
            <a:ext cx="7391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b="1">
                <a:latin typeface="Times New Roman" pitchFamily="18" charset="0"/>
              </a:rPr>
              <a:t> standar pekerjaan (prestasi yang harus dicapai)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1524000" y="5257800"/>
            <a:ext cx="7391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b="1">
                <a:latin typeface="Times New Roman" pitchFamily="18" charset="0"/>
              </a:rPr>
              <a:t> syarat kerja (alat, mesin, bahan baku )</a:t>
            </a: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1524000" y="5791200"/>
            <a:ext cx="7391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b="1">
                <a:latin typeface="Times New Roman" pitchFamily="18" charset="0"/>
              </a:rPr>
              <a:t> ringkasan pekerjaan atau jabatan</a:t>
            </a: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1524000" y="6324600"/>
            <a:ext cx="7391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b="1">
                <a:latin typeface="Times New Roman" pitchFamily="18" charset="0"/>
              </a:rPr>
              <a:t> penjelasan tentang jabatan di bawah dan di atasnya.</a:t>
            </a:r>
          </a:p>
        </p:txBody>
      </p:sp>
    </p:spTree>
    <p:extLst>
      <p:ext uri="{BB962C8B-B14F-4D97-AF65-F5344CB8AC3E}">
        <p14:creationId xmlns:p14="http://schemas.microsoft.com/office/powerpoint/2010/main" val="356852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 autoUpdateAnimBg="0" advAuto="0"/>
      <p:bldP spid="9222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3429000" cy="457200"/>
          </a:xfrm>
          <a:solidFill>
            <a:schemeClr val="tx2"/>
          </a:solidFill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>
            <a:normAutofit fontScale="90000"/>
            <a:flatTx/>
          </a:bodyPr>
          <a:lstStyle/>
          <a:p>
            <a:r>
              <a:rPr lang="en-US" sz="2500" b="1">
                <a:solidFill>
                  <a:schemeClr val="bg1"/>
                </a:solidFill>
              </a:rPr>
              <a:t>JOB SPESIFICATION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524000" y="762000"/>
            <a:ext cx="6858000" cy="990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Font typeface="Wingdings" pitchFamily="2" charset="2"/>
              <a:buChar char="q"/>
            </a:pPr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 Adalah : uraian persyaratan kualitas minimum orang yang 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     bisa diterima agar dapat menjalankan suatu jabatan/pekerjaan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     dengan baik dan kompeten.</a:t>
            </a:r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3657600" y="2057400"/>
            <a:ext cx="5181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marL="457200" indent="-457200">
              <a:buFont typeface="Wingdings" pitchFamily="2" charset="2"/>
              <a:buBlip>
                <a:blip r:embed="rId2"/>
              </a:buBlip>
            </a:pPr>
            <a:r>
              <a:rPr lang="en-US" sz="2000">
                <a:solidFill>
                  <a:srgbClr val="000066"/>
                </a:solidFill>
                <a:latin typeface="Times New Roman" pitchFamily="18" charset="0"/>
              </a:rPr>
              <a:t>Tingkat pendidikan pekerja</a:t>
            </a:r>
            <a:endParaRPr lang="en-GB" sz="1000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3657600" y="2590800"/>
            <a:ext cx="5181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marL="457200" indent="-457200">
              <a:buFont typeface="Wingdings" pitchFamily="2" charset="2"/>
              <a:buBlip>
                <a:blip r:embed="rId2"/>
              </a:buBlip>
            </a:pPr>
            <a:r>
              <a:rPr lang="en-US" sz="2000">
                <a:solidFill>
                  <a:srgbClr val="000066"/>
                </a:solidFill>
                <a:latin typeface="Times New Roman" pitchFamily="18" charset="0"/>
              </a:rPr>
              <a:t>Jenis kelamin pekerja</a:t>
            </a:r>
            <a:endParaRPr lang="en-GB" sz="20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3657600" y="3124200"/>
            <a:ext cx="5181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marL="457200" indent="-457200">
              <a:buFont typeface="Wingdings" pitchFamily="2" charset="2"/>
              <a:buBlip>
                <a:blip r:embed="rId2"/>
              </a:buBlip>
            </a:pPr>
            <a:r>
              <a:rPr lang="en-US" sz="2000">
                <a:solidFill>
                  <a:srgbClr val="000066"/>
                </a:solidFill>
                <a:latin typeface="Times New Roman" pitchFamily="18" charset="0"/>
              </a:rPr>
              <a:t>Keadaan fisik pekerja</a:t>
            </a:r>
            <a:endParaRPr lang="en-GB" sz="20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3657600" y="3657600"/>
            <a:ext cx="5181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marL="457200" indent="-457200">
              <a:buFont typeface="Wingdings" pitchFamily="2" charset="2"/>
              <a:buBlip>
                <a:blip r:embed="rId2"/>
              </a:buBlip>
            </a:pPr>
            <a:r>
              <a:rPr lang="en-US" sz="2000">
                <a:solidFill>
                  <a:srgbClr val="000066"/>
                </a:solidFill>
                <a:latin typeface="Times New Roman" pitchFamily="18" charset="0"/>
              </a:rPr>
              <a:t>Pengetahuan dan Kecakapan kerja</a:t>
            </a:r>
            <a:endParaRPr lang="en-GB" sz="1000"/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3657600" y="4191000"/>
            <a:ext cx="5181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marL="457200" indent="-457200">
              <a:buFont typeface="Wingdings" pitchFamily="2" charset="2"/>
              <a:buBlip>
                <a:blip r:embed="rId2"/>
              </a:buBlip>
            </a:pPr>
            <a:r>
              <a:rPr lang="en-US" sz="2000">
                <a:solidFill>
                  <a:srgbClr val="000066"/>
                </a:solidFill>
                <a:latin typeface="Times New Roman" pitchFamily="18" charset="0"/>
              </a:rPr>
              <a:t>Batas umur pekerja</a:t>
            </a:r>
            <a:endParaRPr lang="en-GB" sz="20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3657600" y="4724400"/>
            <a:ext cx="5181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marL="457200" indent="-457200">
              <a:buFont typeface="Wingdings" pitchFamily="2" charset="2"/>
              <a:buBlip>
                <a:blip r:embed="rId2"/>
              </a:buBlip>
            </a:pPr>
            <a:r>
              <a:rPr lang="en-US" sz="2000">
                <a:solidFill>
                  <a:srgbClr val="000066"/>
                </a:solidFill>
                <a:latin typeface="Times New Roman" pitchFamily="18" charset="0"/>
              </a:rPr>
              <a:t>Nikah atau belum</a:t>
            </a:r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3657600" y="5257800"/>
            <a:ext cx="5181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marL="457200" indent="-457200">
              <a:buFont typeface="Wingdings" pitchFamily="2" charset="2"/>
              <a:buBlip>
                <a:blip r:embed="rId2"/>
              </a:buBlip>
            </a:pPr>
            <a:r>
              <a:rPr lang="en-US" sz="2000">
                <a:solidFill>
                  <a:srgbClr val="000066"/>
                </a:solidFill>
                <a:latin typeface="Times New Roman" pitchFamily="18" charset="0"/>
              </a:rPr>
              <a:t>Minat pekerja</a:t>
            </a:r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3657600" y="5791200"/>
            <a:ext cx="5181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marL="457200" indent="-457200">
              <a:buFont typeface="Wingdings" pitchFamily="2" charset="2"/>
              <a:buBlip>
                <a:blip r:embed="rId2"/>
              </a:buBlip>
            </a:pPr>
            <a:r>
              <a:rPr lang="en-US" sz="2000">
                <a:solidFill>
                  <a:srgbClr val="000066"/>
                </a:solidFill>
                <a:latin typeface="Times New Roman" pitchFamily="18" charset="0"/>
              </a:rPr>
              <a:t>Emosi dan temparamen pekerja</a:t>
            </a:r>
            <a:endParaRPr lang="en-GB" sz="20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3657600" y="6324600"/>
            <a:ext cx="5181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marL="457200" indent="-457200">
              <a:buFont typeface="Wingdings" pitchFamily="2" charset="2"/>
              <a:buBlip>
                <a:blip r:embed="rId2"/>
              </a:buBlip>
            </a:pPr>
            <a:r>
              <a:rPr lang="en-US" sz="2000">
                <a:solidFill>
                  <a:srgbClr val="000066"/>
                </a:solidFill>
                <a:latin typeface="Times New Roman" pitchFamily="18" charset="0"/>
              </a:rPr>
              <a:t>Pengalaman pekerja</a:t>
            </a:r>
            <a:endParaRPr lang="en-GB" sz="20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0261" name="AutoShape 21"/>
          <p:cNvSpPr>
            <a:spLocks noChangeArrowheads="1"/>
          </p:cNvSpPr>
          <p:nvPr/>
        </p:nvSpPr>
        <p:spPr bwMode="auto">
          <a:xfrm>
            <a:off x="3048000" y="2133600"/>
            <a:ext cx="533400" cy="228600"/>
          </a:xfrm>
          <a:prstGeom prst="rightArrow">
            <a:avLst>
              <a:gd name="adj1" fmla="val 33333"/>
              <a:gd name="adj2" fmla="val 129165"/>
            </a:avLst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AutoShape 23"/>
          <p:cNvSpPr>
            <a:spLocks noChangeArrowheads="1"/>
          </p:cNvSpPr>
          <p:nvPr/>
        </p:nvSpPr>
        <p:spPr bwMode="auto">
          <a:xfrm>
            <a:off x="3048000" y="2667000"/>
            <a:ext cx="533400" cy="228600"/>
          </a:xfrm>
          <a:prstGeom prst="rightArrow">
            <a:avLst>
              <a:gd name="adj1" fmla="val 33333"/>
              <a:gd name="adj2" fmla="val 129165"/>
            </a:avLst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AutoShape 24"/>
          <p:cNvSpPr>
            <a:spLocks noChangeArrowheads="1"/>
          </p:cNvSpPr>
          <p:nvPr/>
        </p:nvSpPr>
        <p:spPr bwMode="auto">
          <a:xfrm>
            <a:off x="3048000" y="3200400"/>
            <a:ext cx="533400" cy="228600"/>
          </a:xfrm>
          <a:prstGeom prst="rightArrow">
            <a:avLst>
              <a:gd name="adj1" fmla="val 33333"/>
              <a:gd name="adj2" fmla="val 129165"/>
            </a:avLst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5" name="AutoShape 25"/>
          <p:cNvSpPr>
            <a:spLocks noChangeArrowheads="1"/>
          </p:cNvSpPr>
          <p:nvPr/>
        </p:nvSpPr>
        <p:spPr bwMode="auto">
          <a:xfrm>
            <a:off x="3048000" y="3733800"/>
            <a:ext cx="533400" cy="228600"/>
          </a:xfrm>
          <a:prstGeom prst="rightArrow">
            <a:avLst>
              <a:gd name="adj1" fmla="val 33333"/>
              <a:gd name="adj2" fmla="val 129165"/>
            </a:avLst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AutoShape 26"/>
          <p:cNvSpPr>
            <a:spLocks noChangeArrowheads="1"/>
          </p:cNvSpPr>
          <p:nvPr/>
        </p:nvSpPr>
        <p:spPr bwMode="auto">
          <a:xfrm>
            <a:off x="3048000" y="4267200"/>
            <a:ext cx="533400" cy="228600"/>
          </a:xfrm>
          <a:prstGeom prst="rightArrow">
            <a:avLst>
              <a:gd name="adj1" fmla="val 33333"/>
              <a:gd name="adj2" fmla="val 129165"/>
            </a:avLst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7" name="AutoShape 27"/>
          <p:cNvSpPr>
            <a:spLocks noChangeArrowheads="1"/>
          </p:cNvSpPr>
          <p:nvPr/>
        </p:nvSpPr>
        <p:spPr bwMode="auto">
          <a:xfrm>
            <a:off x="3048000" y="4800600"/>
            <a:ext cx="533400" cy="228600"/>
          </a:xfrm>
          <a:prstGeom prst="rightArrow">
            <a:avLst>
              <a:gd name="adj1" fmla="val 33333"/>
              <a:gd name="adj2" fmla="val 129165"/>
            </a:avLst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AutoShape 28"/>
          <p:cNvSpPr>
            <a:spLocks noChangeArrowheads="1"/>
          </p:cNvSpPr>
          <p:nvPr/>
        </p:nvSpPr>
        <p:spPr bwMode="auto">
          <a:xfrm>
            <a:off x="3048000" y="5334000"/>
            <a:ext cx="533400" cy="228600"/>
          </a:xfrm>
          <a:prstGeom prst="rightArrow">
            <a:avLst>
              <a:gd name="adj1" fmla="val 33333"/>
              <a:gd name="adj2" fmla="val 129165"/>
            </a:avLst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AutoShape 29"/>
          <p:cNvSpPr>
            <a:spLocks noChangeArrowheads="1"/>
          </p:cNvSpPr>
          <p:nvPr/>
        </p:nvSpPr>
        <p:spPr bwMode="auto">
          <a:xfrm>
            <a:off x="3048000" y="5867400"/>
            <a:ext cx="533400" cy="228600"/>
          </a:xfrm>
          <a:prstGeom prst="rightArrow">
            <a:avLst>
              <a:gd name="adj1" fmla="val 33333"/>
              <a:gd name="adj2" fmla="val 129165"/>
            </a:avLst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0" name="AutoShape 30"/>
          <p:cNvSpPr>
            <a:spLocks noChangeArrowheads="1"/>
          </p:cNvSpPr>
          <p:nvPr/>
        </p:nvSpPr>
        <p:spPr bwMode="auto">
          <a:xfrm>
            <a:off x="3048000" y="6400800"/>
            <a:ext cx="533400" cy="228600"/>
          </a:xfrm>
          <a:prstGeom prst="rightArrow">
            <a:avLst>
              <a:gd name="adj1" fmla="val 33333"/>
              <a:gd name="adj2" fmla="val 129165"/>
            </a:avLst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1" name="Oval 31"/>
          <p:cNvSpPr>
            <a:spLocks noChangeArrowheads="1"/>
          </p:cNvSpPr>
          <p:nvPr/>
        </p:nvSpPr>
        <p:spPr bwMode="auto">
          <a:xfrm>
            <a:off x="76200" y="2819400"/>
            <a:ext cx="2362200" cy="23622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Times New Roman" pitchFamily="18" charset="0"/>
              </a:rPr>
              <a:t>Isi spesifikasi</a:t>
            </a:r>
          </a:p>
          <a:p>
            <a:pPr algn="ctr"/>
            <a:r>
              <a:rPr lang="en-US" sz="2800" b="1">
                <a:solidFill>
                  <a:schemeClr val="bg1"/>
                </a:solidFill>
                <a:latin typeface="Times New Roman" pitchFamily="18" charset="0"/>
              </a:rPr>
              <a:t>pekerjaan :</a:t>
            </a:r>
            <a:endParaRPr lang="en-GB" sz="2800" b="1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10273" name="Rectangle 33"/>
          <p:cNvSpPr>
            <a:spLocks noChangeArrowheads="1"/>
          </p:cNvSpPr>
          <p:nvPr/>
        </p:nvSpPr>
        <p:spPr bwMode="auto">
          <a:xfrm>
            <a:off x="3048000" y="2209800"/>
            <a:ext cx="76200" cy="43434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4" name="AutoShape 34"/>
          <p:cNvSpPr>
            <a:spLocks noChangeArrowheads="1"/>
          </p:cNvSpPr>
          <p:nvPr/>
        </p:nvSpPr>
        <p:spPr bwMode="auto">
          <a:xfrm>
            <a:off x="2514600" y="3505200"/>
            <a:ext cx="457200" cy="1143000"/>
          </a:xfrm>
          <a:prstGeom prst="rightArrow">
            <a:avLst>
              <a:gd name="adj1" fmla="val 22222"/>
              <a:gd name="adj2" fmla="val 6319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4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 autoUpdateAnimBg="0" advAuto="0"/>
      <p:bldP spid="10261" grpId="0" animBg="1"/>
      <p:bldP spid="10263" grpId="0" animBg="1"/>
      <p:bldP spid="10264" grpId="0" animBg="1"/>
      <p:bldP spid="10265" grpId="0" animBg="1"/>
      <p:bldP spid="10266" grpId="0" animBg="1"/>
      <p:bldP spid="10267" grpId="0" animBg="1"/>
      <p:bldP spid="10268" grpId="0" animBg="1"/>
      <p:bldP spid="10269" grpId="0" animBg="1"/>
      <p:bldP spid="10270" grpId="0" animBg="1"/>
      <p:bldP spid="10271" grpId="0" animBg="1" autoUpdateAnimBg="0"/>
      <p:bldP spid="10273" grpId="0" animBg="1"/>
      <p:bldP spid="1027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Rekrutmen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Rekrutmen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proses </a:t>
            </a:r>
            <a:r>
              <a:rPr lang="en-US" dirty="0" err="1"/>
              <a:t>mencari</a:t>
            </a:r>
            <a:r>
              <a:rPr lang="en-US" dirty="0"/>
              <a:t>, </a:t>
            </a:r>
            <a:r>
              <a:rPr lang="en-US" dirty="0" err="1"/>
              <a:t>menemukan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pelamar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dipekerjakan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</a:t>
            </a:r>
          </a:p>
          <a:p>
            <a:r>
              <a:rPr lang="en-US" dirty="0" err="1" smtClean="0"/>
              <a:t>Rekrutmen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proses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/>
              <a:t>sejumlah</a:t>
            </a:r>
            <a:r>
              <a:rPr lang="en-US" dirty="0"/>
              <a:t> SDM (</a:t>
            </a:r>
            <a:r>
              <a:rPr lang="en-US" dirty="0" err="1"/>
              <a:t>karyawan</a:t>
            </a:r>
            <a:r>
              <a:rPr lang="en-US" dirty="0"/>
              <a:t>) yang </a:t>
            </a:r>
            <a:r>
              <a:rPr lang="en-US" dirty="0" err="1"/>
              <a:t>berkualitas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menduduki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/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235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609600"/>
          </a:xfrm>
          <a:solidFill>
            <a:srgbClr val="FF0000"/>
          </a:solidFill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>
            <a:flatTx/>
          </a:bodyPr>
          <a:lstStyle/>
          <a:p>
            <a:pPr algn="ctr"/>
            <a:r>
              <a:rPr lang="en-US" sz="3400" b="1">
                <a:solidFill>
                  <a:schemeClr val="bg1"/>
                </a:solidFill>
              </a:rPr>
              <a:t>JOB EVALUATION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33400" y="1371600"/>
            <a:ext cx="8142288" cy="1800225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66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pPr algn="just"/>
            <a:r>
              <a:rPr lang="en-US" sz="2800" b="1">
                <a:solidFill>
                  <a:schemeClr val="bg1"/>
                </a:solidFill>
                <a:latin typeface="Times New Roman" pitchFamily="18" charset="0"/>
              </a:rPr>
              <a:t>“Menilai berat atau ringan, mudah atau sukar, besar atau kecil resiko pekerjaan dan memberikan nama, rangking, serta harga    atau gaji suatu jabatan “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17525" y="3608388"/>
            <a:ext cx="8245475" cy="25590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2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pPr algn="just"/>
            <a:r>
              <a:rPr lang="en-US" sz="2700" b="1">
                <a:solidFill>
                  <a:schemeClr val="bg1"/>
                </a:solidFill>
                <a:latin typeface="Times New Roman" pitchFamily="18" charset="0"/>
              </a:rPr>
              <a:t>“ bila pekerjaan berat, sukar, berisiko besr, dan </a:t>
            </a:r>
          </a:p>
          <a:p>
            <a:pPr algn="just"/>
            <a:r>
              <a:rPr lang="en-US" sz="2700" b="1">
                <a:solidFill>
                  <a:schemeClr val="bg1"/>
                </a:solidFill>
                <a:latin typeface="Times New Roman" pitchFamily="18" charset="0"/>
              </a:rPr>
              <a:t>rangking jabatan semakin tinggi, maka harga atau </a:t>
            </a:r>
          </a:p>
          <a:p>
            <a:pPr algn="just"/>
            <a:r>
              <a:rPr lang="en-US" sz="2700" b="1">
                <a:solidFill>
                  <a:schemeClr val="bg1"/>
                </a:solidFill>
                <a:latin typeface="Times New Roman" pitchFamily="18" charset="0"/>
              </a:rPr>
              <a:t>gaji semakin besar…</a:t>
            </a:r>
          </a:p>
          <a:p>
            <a:pPr algn="just"/>
            <a:r>
              <a:rPr lang="en-US" sz="2700" b="1">
                <a:solidFill>
                  <a:schemeClr val="bg1"/>
                </a:solidFill>
                <a:latin typeface="Times New Roman" pitchFamily="18" charset="0"/>
              </a:rPr>
              <a:t>Sebaliknya, bila pekerjaan mudah, ringan, resiko kecil, tanggung jawab kecil, dan rangking jabatan rendah,Maka gaji jabatannya semakin kecil “ </a:t>
            </a:r>
          </a:p>
        </p:txBody>
      </p:sp>
    </p:spTree>
    <p:extLst>
      <p:ext uri="{BB962C8B-B14F-4D97-AF65-F5344CB8AC3E}">
        <p14:creationId xmlns:p14="http://schemas.microsoft.com/office/powerpoint/2010/main" val="46738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autoUpdateAnimBg="0" advAuto="0"/>
      <p:bldP spid="11267" grpId="0" animBg="1" autoUpdateAnimBg="0"/>
      <p:bldP spid="11268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692275" y="280988"/>
            <a:ext cx="5622925" cy="7016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PERUSAHAAN CV. METRO DATA PRATAMA</a:t>
            </a:r>
          </a:p>
          <a:p>
            <a:pPr algn="ctr"/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Spesifikasi Pekerjaan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33600" y="1079500"/>
            <a:ext cx="4660900" cy="17399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bg1"/>
                </a:solidFill>
                <a:latin typeface="Times New Roman" pitchFamily="18" charset="0"/>
              </a:rPr>
              <a:t>Nama Jabatan	: Kepala Bagian Komputer</a:t>
            </a:r>
          </a:p>
          <a:p>
            <a:r>
              <a:rPr lang="en-US" sz="1800" b="1">
                <a:solidFill>
                  <a:schemeClr val="bg1"/>
                </a:solidFill>
                <a:latin typeface="Times New Roman" pitchFamily="18" charset="0"/>
              </a:rPr>
              <a:t>Kode Jabatan	: R-239</a:t>
            </a:r>
          </a:p>
          <a:p>
            <a:r>
              <a:rPr lang="en-US" sz="1800" b="1">
                <a:solidFill>
                  <a:schemeClr val="bg1"/>
                </a:solidFill>
                <a:latin typeface="Times New Roman" pitchFamily="18" charset="0"/>
              </a:rPr>
              <a:t>Tanggal		: 12 September 2004</a:t>
            </a:r>
          </a:p>
          <a:p>
            <a:r>
              <a:rPr lang="en-US" sz="1800" b="1">
                <a:solidFill>
                  <a:schemeClr val="bg1"/>
                </a:solidFill>
                <a:latin typeface="Times New Roman" pitchFamily="18" charset="0"/>
              </a:rPr>
              <a:t>Penyusun	: Syachril R.A.</a:t>
            </a:r>
          </a:p>
          <a:p>
            <a:r>
              <a:rPr lang="en-US" sz="1800" b="1">
                <a:solidFill>
                  <a:schemeClr val="bg1"/>
                </a:solidFill>
                <a:latin typeface="Times New Roman" pitchFamily="18" charset="0"/>
              </a:rPr>
              <a:t>Departemen	: Divisi Administrasi</a:t>
            </a:r>
          </a:p>
          <a:p>
            <a:r>
              <a:rPr lang="en-US" sz="1800" b="1">
                <a:solidFill>
                  <a:schemeClr val="bg1"/>
                </a:solidFill>
                <a:latin typeface="Times New Roman" pitchFamily="18" charset="0"/>
              </a:rPr>
              <a:t>Lokasi		: Palembang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04800" y="2895600"/>
            <a:ext cx="8407400" cy="3387725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i="1">
                <a:solidFill>
                  <a:schemeClr val="bg1"/>
                </a:solidFill>
                <a:latin typeface="Times New Roman" pitchFamily="18" charset="0"/>
              </a:rPr>
              <a:t>PERSYARATAN PEKERJAAN :</a:t>
            </a:r>
          </a:p>
          <a:p>
            <a:pPr>
              <a:buFontTx/>
              <a:buChar char="•"/>
            </a:pPr>
            <a:r>
              <a:rPr lang="en-US" sz="1800">
                <a:solidFill>
                  <a:schemeClr val="bg1"/>
                </a:solidFill>
                <a:latin typeface="Times New Roman" pitchFamily="18" charset="0"/>
              </a:rPr>
              <a:t> Pendidikan	     : Akademi Komputer ; menguasai komputer</a:t>
            </a:r>
          </a:p>
          <a:p>
            <a:pPr>
              <a:buFontTx/>
              <a:buChar char="•"/>
            </a:pPr>
            <a:r>
              <a:rPr lang="en-US" sz="1800">
                <a:solidFill>
                  <a:schemeClr val="bg1"/>
                </a:solidFill>
                <a:latin typeface="Times New Roman" pitchFamily="18" charset="0"/>
              </a:rPr>
              <a:t> Pengalaman	     : 3 Tahun bekerja di bidang komputer</a:t>
            </a:r>
          </a:p>
          <a:p>
            <a:pPr>
              <a:buFontTx/>
              <a:buChar char="•"/>
            </a:pPr>
            <a:r>
              <a:rPr lang="en-US" sz="1800">
                <a:solidFill>
                  <a:schemeClr val="bg1"/>
                </a:solidFill>
                <a:latin typeface="Times New Roman" pitchFamily="18" charset="0"/>
              </a:rPr>
              <a:t> Persyaratan Fisik	     : Kesehatan baik untuk melakukan pekerjaan dan mempunyai </a:t>
            </a:r>
          </a:p>
          <a:p>
            <a:r>
              <a:rPr lang="en-US" sz="1800">
                <a:solidFill>
                  <a:schemeClr val="bg1"/>
                </a:solidFill>
                <a:latin typeface="Times New Roman" pitchFamily="18" charset="0"/>
              </a:rPr>
              <a:t>                                       stamina serta daya tahan cukup kuat untuk melaksanakan </a:t>
            </a:r>
          </a:p>
          <a:p>
            <a:r>
              <a:rPr lang="en-US" sz="1800">
                <a:solidFill>
                  <a:schemeClr val="bg1"/>
                </a:solidFill>
                <a:latin typeface="Times New Roman" pitchFamily="18" charset="0"/>
              </a:rPr>
              <a:t>                                       tugas berat</a:t>
            </a:r>
          </a:p>
          <a:p>
            <a:pPr>
              <a:buFontTx/>
              <a:buChar char="•"/>
            </a:pPr>
            <a:r>
              <a:rPr lang="en-US" sz="1800">
                <a:solidFill>
                  <a:schemeClr val="bg1"/>
                </a:solidFill>
                <a:latin typeface="Times New Roman" pitchFamily="18" charset="0"/>
              </a:rPr>
              <a:t> Persyaratan Mental   : Jujur, inisiatif dan kreatif , dapat mengambil keputusan dengan </a:t>
            </a:r>
          </a:p>
          <a:p>
            <a:r>
              <a:rPr lang="en-US" sz="1800">
                <a:solidFill>
                  <a:schemeClr val="bg1"/>
                </a:solidFill>
                <a:latin typeface="Times New Roman" pitchFamily="18" charset="0"/>
              </a:rPr>
              <a:t>                                       cepat; mampu menganalisis……</a:t>
            </a:r>
          </a:p>
          <a:p>
            <a:pPr>
              <a:buFontTx/>
              <a:buChar char="•"/>
            </a:pPr>
            <a:r>
              <a:rPr lang="en-US" sz="1800">
                <a:solidFill>
                  <a:schemeClr val="bg1"/>
                </a:solidFill>
                <a:latin typeface="Times New Roman" pitchFamily="18" charset="0"/>
              </a:rPr>
              <a:t> Supervisi	    : Rentang kendali 3-9 orang lulusan SMA. Mampu berkomunikasi </a:t>
            </a:r>
          </a:p>
          <a:p>
            <a:r>
              <a:rPr lang="en-US" sz="1800">
                <a:solidFill>
                  <a:schemeClr val="bg1"/>
                </a:solidFill>
                <a:latin typeface="Times New Roman" pitchFamily="18" charset="0"/>
              </a:rPr>
              <a:t>                                      efektif lisan dan tertulis, vertikal dan horizontal dalam perusahaan</a:t>
            </a:r>
          </a:p>
          <a:p>
            <a:pPr>
              <a:buFontTx/>
              <a:buChar char="•"/>
            </a:pPr>
            <a:r>
              <a:rPr lang="en-US" sz="1800">
                <a:solidFill>
                  <a:schemeClr val="bg1"/>
                </a:solidFill>
                <a:latin typeface="Times New Roman" pitchFamily="18" charset="0"/>
              </a:rPr>
              <a:t> Kondisi Kerja 	    : baik, 75% duduk di kursi yang nyaman, tenang dan </a:t>
            </a:r>
          </a:p>
          <a:p>
            <a:r>
              <a:rPr lang="en-US" sz="1800">
                <a:solidFill>
                  <a:schemeClr val="bg1"/>
                </a:solidFill>
                <a:latin typeface="Times New Roman" pitchFamily="18" charset="0"/>
              </a:rPr>
              <a:t>                                      dalam ruang AC</a:t>
            </a:r>
            <a:r>
              <a:rPr lang="en-US" sz="1600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1350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897063" y="204788"/>
            <a:ext cx="5056187" cy="94615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66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Times New Roman" pitchFamily="18" charset="0"/>
              </a:rPr>
              <a:t>PERUSAHAAN “PARAMITA”</a:t>
            </a:r>
          </a:p>
          <a:p>
            <a:pPr algn="ctr"/>
            <a:r>
              <a:rPr lang="en-US" sz="2800" b="1">
                <a:solidFill>
                  <a:schemeClr val="bg1"/>
                </a:solidFill>
                <a:latin typeface="Times New Roman" pitchFamily="18" charset="0"/>
              </a:rPr>
              <a:t>Uraian Pekerjaan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52413" y="1339850"/>
            <a:ext cx="8662987" cy="5149850"/>
          </a:xfrm>
          <a:prstGeom prst="rect">
            <a:avLst/>
          </a:prstGeom>
          <a:solidFill>
            <a:srgbClr val="000066"/>
          </a:solidFill>
          <a:ln>
            <a:noFill/>
          </a:ln>
          <a:effectLst>
            <a:outerShdw dist="107763" dir="189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solidFill>
                  <a:schemeClr val="bg1"/>
                </a:solidFill>
              </a:rPr>
              <a:t>Nama Jabatan	: Manajer Latihan &amp; Pengembangan</a:t>
            </a:r>
          </a:p>
          <a:p>
            <a:r>
              <a:rPr lang="en-US" sz="2000">
                <a:solidFill>
                  <a:schemeClr val="bg1"/>
                </a:solidFill>
              </a:rPr>
              <a:t>Kode Jabatan	: A-25537			       Dep.    : Personalia</a:t>
            </a:r>
          </a:p>
          <a:p>
            <a:r>
              <a:rPr lang="en-US" sz="2000">
                <a:solidFill>
                  <a:schemeClr val="bg1"/>
                </a:solidFill>
              </a:rPr>
              <a:t>Tanggal		: 12 September 2004		       Lokasi : Kantor Pusat</a:t>
            </a:r>
          </a:p>
          <a:p>
            <a:r>
              <a:rPr lang="en-US" sz="2000">
                <a:solidFill>
                  <a:schemeClr val="bg1"/>
                </a:solidFill>
              </a:rPr>
              <a:t>Penyusun	: Ratih Handoko</a:t>
            </a:r>
          </a:p>
          <a:p>
            <a:endParaRPr lang="en-US" sz="2000">
              <a:solidFill>
                <a:schemeClr val="bg1"/>
              </a:solidFill>
            </a:endParaRPr>
          </a:p>
          <a:p>
            <a:r>
              <a:rPr lang="en-US" sz="2000" b="1" i="1">
                <a:solidFill>
                  <a:schemeClr val="bg1"/>
                </a:solidFill>
              </a:rPr>
              <a:t>Fungsi </a:t>
            </a:r>
            <a:r>
              <a:rPr lang="en-US" sz="2000" b="1">
                <a:solidFill>
                  <a:schemeClr val="bg1"/>
                </a:solidFill>
              </a:rPr>
              <a:t>: Di bawah supervisi umum direktur personalia, mengembangkan-</a:t>
            </a:r>
          </a:p>
          <a:p>
            <a:r>
              <a:rPr lang="en-US" sz="2000" b="1">
                <a:solidFill>
                  <a:schemeClr val="bg1"/>
                </a:solidFill>
              </a:rPr>
              <a:t>              menyelenggarakan  dan mengevaluasi program2 latihan on the job </a:t>
            </a:r>
          </a:p>
          <a:p>
            <a:r>
              <a:rPr lang="en-US" sz="2000" b="1">
                <a:solidFill>
                  <a:schemeClr val="bg1"/>
                </a:solidFill>
              </a:rPr>
              <a:t>              &amp; off the job. Bertindak sbg penasesat bagi manajemen operasional </a:t>
            </a:r>
          </a:p>
          <a:p>
            <a:r>
              <a:rPr lang="en-US" sz="2000" b="1">
                <a:solidFill>
                  <a:schemeClr val="bg1"/>
                </a:solidFill>
              </a:rPr>
              <a:t>              dalam pelaksanaan latihan</a:t>
            </a:r>
            <a:r>
              <a:rPr lang="en-US" sz="2000">
                <a:solidFill>
                  <a:schemeClr val="bg1"/>
                </a:solidFill>
              </a:rPr>
              <a:t>.</a:t>
            </a:r>
          </a:p>
          <a:p>
            <a:endParaRPr lang="en-US" sz="2000">
              <a:solidFill>
                <a:schemeClr val="bg1"/>
              </a:solidFill>
            </a:endParaRPr>
          </a:p>
          <a:p>
            <a:r>
              <a:rPr lang="en-US" sz="2200" b="1" i="1">
                <a:solidFill>
                  <a:schemeClr val="bg1"/>
                </a:solidFill>
              </a:rPr>
              <a:t>Tugas-Tugas</a:t>
            </a:r>
            <a:r>
              <a:rPr lang="en-US" sz="2200" b="1">
                <a:solidFill>
                  <a:schemeClr val="bg1"/>
                </a:solidFill>
              </a:rPr>
              <a:t> :</a:t>
            </a:r>
          </a:p>
          <a:p>
            <a:pPr>
              <a:buFontTx/>
              <a:buAutoNum type="arabicPeriod"/>
            </a:pPr>
            <a:r>
              <a:rPr lang="en-US" sz="2200">
                <a:solidFill>
                  <a:schemeClr val="bg1"/>
                </a:solidFill>
              </a:rPr>
              <a:t>Bekerjasama dg para anggota manajemen lainnya menentukan  kebutuhan latihan.</a:t>
            </a:r>
          </a:p>
          <a:p>
            <a:pPr>
              <a:buFontTx/>
              <a:buAutoNum type="arabicPeriod"/>
            </a:pPr>
            <a:r>
              <a:rPr lang="en-US" sz="2200">
                <a:solidFill>
                  <a:schemeClr val="bg1"/>
                </a:solidFill>
              </a:rPr>
              <a:t>Dengan persetujuan direktur mengembangkan struktur program latihan</a:t>
            </a:r>
          </a:p>
          <a:p>
            <a:pPr>
              <a:buFontTx/>
              <a:buAutoNum type="arabicPeriod"/>
            </a:pPr>
            <a:r>
              <a:rPr lang="en-US" sz="2200">
                <a:solidFill>
                  <a:schemeClr val="bg1"/>
                </a:solidFill>
              </a:rPr>
              <a:t>Menentukan metoda latihan, </a:t>
            </a:r>
          </a:p>
          <a:p>
            <a:pPr>
              <a:buFontTx/>
              <a:buAutoNum type="arabicPeriod"/>
            </a:pPr>
            <a:r>
              <a:rPr lang="en-US" sz="2200">
                <a:solidFill>
                  <a:schemeClr val="bg1"/>
                </a:solidFill>
              </a:rPr>
              <a:t>dll</a:t>
            </a:r>
          </a:p>
        </p:txBody>
      </p:sp>
    </p:spTree>
    <p:extLst>
      <p:ext uri="{BB962C8B-B14F-4D97-AF65-F5344CB8AC3E}">
        <p14:creationId xmlns:p14="http://schemas.microsoft.com/office/powerpoint/2010/main" val="399886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533400" y="3411538"/>
            <a:ext cx="8305800" cy="2989262"/>
          </a:xfrm>
          <a:prstGeom prst="rect">
            <a:avLst/>
          </a:prstGeom>
          <a:solidFill>
            <a:srgbClr val="000066"/>
          </a:solidFill>
          <a:ln>
            <a:noFill/>
          </a:ln>
          <a:effectLst>
            <a:outerShdw dist="107763" dir="189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 i="1">
                <a:solidFill>
                  <a:schemeClr val="bg1"/>
                </a:solidFill>
              </a:rPr>
              <a:t> </a:t>
            </a:r>
            <a:r>
              <a:rPr lang="en-US" sz="2800" b="1" i="1">
                <a:solidFill>
                  <a:schemeClr val="bg1"/>
                </a:solidFill>
              </a:rPr>
              <a:t>Hubungan Lini</a:t>
            </a:r>
            <a:r>
              <a:rPr lang="en-US" sz="2800" b="1">
                <a:solidFill>
                  <a:schemeClr val="bg1"/>
                </a:solidFill>
              </a:rPr>
              <a:t> :</a:t>
            </a:r>
          </a:p>
          <a:p>
            <a:endParaRPr lang="en-US" sz="1200" b="1">
              <a:solidFill>
                <a:schemeClr val="bg1"/>
              </a:solidFill>
            </a:endParaRPr>
          </a:p>
          <a:p>
            <a:r>
              <a:rPr lang="en-US" sz="2000" b="1">
                <a:solidFill>
                  <a:schemeClr val="bg1"/>
                </a:solidFill>
              </a:rPr>
              <a:t>Atasan langsung      : Direktur Personalia</a:t>
            </a:r>
          </a:p>
          <a:p>
            <a:r>
              <a:rPr lang="en-US" sz="2000" b="1">
                <a:solidFill>
                  <a:schemeClr val="bg1"/>
                </a:solidFill>
              </a:rPr>
              <a:t>Bawahan langsung  : Para pelatih, Kepala Bagian Administrasi Latihan.</a:t>
            </a:r>
          </a:p>
          <a:p>
            <a:endParaRPr lang="en-US" sz="2000" b="1">
              <a:solidFill>
                <a:schemeClr val="bg1"/>
              </a:solidFill>
            </a:endParaRPr>
          </a:p>
          <a:p>
            <a:r>
              <a:rPr lang="en-US" sz="2800" b="1" i="1">
                <a:solidFill>
                  <a:schemeClr val="bg1"/>
                </a:solidFill>
              </a:rPr>
              <a:t>Kondisi Kerja</a:t>
            </a:r>
            <a:r>
              <a:rPr lang="en-US" sz="2800" b="1">
                <a:solidFill>
                  <a:schemeClr val="bg1"/>
                </a:solidFill>
              </a:rPr>
              <a:t> :</a:t>
            </a:r>
          </a:p>
          <a:p>
            <a:endParaRPr lang="en-US" sz="800" b="1">
              <a:solidFill>
                <a:schemeClr val="bg1"/>
              </a:solidFill>
            </a:endParaRPr>
          </a:p>
          <a:p>
            <a:r>
              <a:rPr lang="en-US" sz="1800" b="1">
                <a:solidFill>
                  <a:schemeClr val="bg1"/>
                </a:solidFill>
              </a:rPr>
              <a:t>Bekerja di kantor yang nyaman. Waktu kerja mulai jam 8.00 pagi sampai 16.00</a:t>
            </a:r>
          </a:p>
          <a:p>
            <a:r>
              <a:rPr lang="en-US" sz="1800" b="1">
                <a:solidFill>
                  <a:schemeClr val="bg1"/>
                </a:solidFill>
              </a:rPr>
              <a:t>Sore kecuali bila memberikan latihan dan melakukan perjalanan (tiga hari per bulan)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57200" y="515938"/>
            <a:ext cx="8229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en-US" sz="2400" b="1" i="1">
                <a:latin typeface="Times New Roman" pitchFamily="18" charset="0"/>
              </a:rPr>
              <a:t>Wewenang : </a:t>
            </a:r>
          </a:p>
          <a:p>
            <a:pPr>
              <a:buFontTx/>
              <a:buChar char="•"/>
            </a:pPr>
            <a:r>
              <a:rPr lang="en-US" sz="2400" b="1">
                <a:latin typeface="Times New Roman" pitchFamily="18" charset="0"/>
              </a:rPr>
              <a:t>Menentukan struktur dan para pelaksana program latihan</a:t>
            </a:r>
          </a:p>
          <a:p>
            <a:pPr>
              <a:buFontTx/>
              <a:buChar char="•"/>
            </a:pPr>
            <a:r>
              <a:rPr lang="en-US" sz="2400" b="1">
                <a:latin typeface="Times New Roman" pitchFamily="18" charset="0"/>
              </a:rPr>
              <a:t>Menentukan jadwal latihan, dll</a:t>
            </a:r>
            <a:endParaRPr lang="en-GB" sz="1600" b="1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57200" y="1963738"/>
            <a:ext cx="8229600" cy="1143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en-US" sz="2300" b="1" i="1">
                <a:solidFill>
                  <a:schemeClr val="bg1"/>
                </a:solidFill>
                <a:latin typeface="Times New Roman" pitchFamily="18" charset="0"/>
              </a:rPr>
              <a:t>Tanggung Jawab :</a:t>
            </a:r>
          </a:p>
          <a:p>
            <a:pPr>
              <a:buFontTx/>
              <a:buChar char="•"/>
            </a:pPr>
            <a:r>
              <a:rPr lang="en-US" sz="2300" b="1">
                <a:solidFill>
                  <a:schemeClr val="bg1"/>
                </a:solidFill>
                <a:latin typeface="Times New Roman" pitchFamily="18" charset="0"/>
              </a:rPr>
              <a:t>Bertanggung-jawab atas kelancaran pelaksanaan latihan</a:t>
            </a:r>
          </a:p>
          <a:p>
            <a:pPr>
              <a:buFontTx/>
              <a:buChar char="•"/>
            </a:pPr>
            <a:r>
              <a:rPr lang="en-US" sz="2300" b="1">
                <a:solidFill>
                  <a:schemeClr val="bg1"/>
                </a:solidFill>
                <a:latin typeface="Times New Roman" pitchFamily="18" charset="0"/>
              </a:rPr>
              <a:t>Bertanggung-jawab atas biaya-biaya latihan yang dikeluarkan</a:t>
            </a:r>
            <a:endParaRPr lang="en-GB" sz="2300" b="1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33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Rekrutmen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•</a:t>
            </a:r>
            <a:r>
              <a:rPr lang="en-US" dirty="0"/>
              <a:t>        </a:t>
            </a:r>
            <a:r>
              <a:rPr lang="en-US" dirty="0" err="1"/>
              <a:t>Berdirinya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baru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        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perluasan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        </a:t>
            </a:r>
            <a:r>
              <a:rPr lang="en-US" dirty="0" err="1"/>
              <a:t>Terciptanya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baru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        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 yang </a:t>
            </a:r>
            <a:r>
              <a:rPr lang="en-US" dirty="0" err="1"/>
              <a:t>pindah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lain</a:t>
            </a:r>
          </a:p>
          <a:p>
            <a:pPr marL="0" indent="0">
              <a:buNone/>
            </a:pPr>
            <a:r>
              <a:rPr lang="en-US" dirty="0"/>
              <a:t>•        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 yang </a:t>
            </a:r>
            <a:r>
              <a:rPr lang="en-US" dirty="0" err="1"/>
              <a:t>berhenti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hormat</a:t>
            </a:r>
            <a:r>
              <a:rPr lang="en-US" dirty="0" smtClean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hormat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punitif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        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 yang </a:t>
            </a:r>
            <a:r>
              <a:rPr lang="en-US" dirty="0" err="1"/>
              <a:t>berhenti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memasuki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pensiun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        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 yang </a:t>
            </a:r>
            <a:r>
              <a:rPr lang="en-US" dirty="0" err="1"/>
              <a:t>meninggal</a:t>
            </a:r>
            <a:r>
              <a:rPr lang="en-US" dirty="0"/>
              <a:t> </a:t>
            </a:r>
            <a:r>
              <a:rPr lang="en-US" dirty="0" err="1"/>
              <a:t>dunia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       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diluar</a:t>
            </a:r>
            <a:r>
              <a:rPr lang="en-US" dirty="0"/>
              <a:t> </a:t>
            </a:r>
            <a:r>
              <a:rPr lang="en-US" dirty="0" err="1"/>
              <a:t>rekrutmen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30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Rekrutmen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/>
              <a:t>pelamar</a:t>
            </a:r>
            <a:r>
              <a:rPr lang="en-US" dirty="0"/>
              <a:t> </a:t>
            </a:r>
            <a:r>
              <a:rPr lang="en-US" dirty="0" err="1"/>
              <a:t>sebanyak-banyaknya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kualifikasi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terjaring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tertinggi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yang </a:t>
            </a:r>
            <a:r>
              <a:rPr lang="en-US" dirty="0" err="1" smtClean="0"/>
              <a:t>terbaik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31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Rekrutmen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/>
              <a:t>karyawan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direkrut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/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, </a:t>
            </a:r>
            <a:r>
              <a:rPr lang="en-US" dirty="0" err="1"/>
              <a:t>deskripsi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spesifikasi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.</a:t>
            </a:r>
          </a:p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/>
              <a:t>karyawan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job yang </a:t>
            </a:r>
            <a:r>
              <a:rPr lang="en-US" dirty="0" err="1"/>
              <a:t>tersedia</a:t>
            </a:r>
            <a:endParaRPr lang="en-US" dirty="0"/>
          </a:p>
          <a:p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diminimalkan</a:t>
            </a:r>
            <a:endParaRPr lang="en-US" dirty="0"/>
          </a:p>
          <a:p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keputusan-keputusan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perekrutan</a:t>
            </a:r>
            <a:endParaRPr lang="en-US" dirty="0"/>
          </a:p>
          <a:p>
            <a:r>
              <a:rPr lang="en-US" dirty="0" err="1" smtClean="0"/>
              <a:t>Fleksibility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41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Sumber-sumber</a:t>
            </a:r>
            <a:r>
              <a:rPr lang="en-US" dirty="0" smtClean="0"/>
              <a:t> </a:t>
            </a:r>
            <a:r>
              <a:rPr lang="en-US" dirty="0" err="1" smtClean="0"/>
              <a:t>Rekrutmen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/>
              <a:t>Internal Perusahaan, </a:t>
            </a:r>
            <a:r>
              <a:rPr lang="en-US" dirty="0" err="1"/>
              <a:t>yaitu</a:t>
            </a:r>
            <a:r>
              <a:rPr lang="en-US" dirty="0"/>
              <a:t> SDM yang </a:t>
            </a:r>
            <a:r>
              <a:rPr lang="en-US" dirty="0" err="1"/>
              <a:t>ditarik</a:t>
            </a:r>
            <a:r>
              <a:rPr lang="en-US" dirty="0"/>
              <a:t> (</a:t>
            </a:r>
            <a:r>
              <a:rPr lang="en-US" dirty="0" err="1"/>
              <a:t>ditrima</a:t>
            </a:r>
            <a:r>
              <a:rPr lang="en-US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/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</a:t>
            </a:r>
          </a:p>
          <a:p>
            <a:r>
              <a:rPr lang="en-US" dirty="0"/>
              <a:t>•        </a:t>
            </a:r>
            <a:r>
              <a:rPr lang="en-US" dirty="0" err="1"/>
              <a:t>Keuntungannya:Tidak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mahal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memelihara</a:t>
            </a:r>
            <a:r>
              <a:rPr lang="en-US" dirty="0"/>
              <a:t> </a:t>
            </a:r>
            <a:r>
              <a:rPr lang="en-US" dirty="0" err="1"/>
              <a:t>loyalitas</a:t>
            </a:r>
            <a:r>
              <a:rPr lang="en-US" dirty="0"/>
              <a:t>,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terbiasa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suasana</a:t>
            </a:r>
            <a:r>
              <a:rPr lang="en-US" dirty="0"/>
              <a:t> </a:t>
            </a:r>
            <a:r>
              <a:rPr lang="en-US" dirty="0" err="1"/>
              <a:t>perusahaan</a:t>
            </a:r>
            <a:endParaRPr lang="en-US" dirty="0"/>
          </a:p>
          <a:p>
            <a:r>
              <a:rPr lang="en-US" dirty="0"/>
              <a:t>•        </a:t>
            </a:r>
            <a:r>
              <a:rPr lang="en-US" dirty="0" err="1"/>
              <a:t>Kelemahannya:Membatasi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bakat-bakat</a:t>
            </a:r>
            <a:r>
              <a:rPr lang="en-US" dirty="0"/>
              <a:t>,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peluang,dapat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puas</a:t>
            </a:r>
            <a:r>
              <a:rPr lang="en-US" dirty="0"/>
              <a:t> </a:t>
            </a:r>
            <a:r>
              <a:rPr lang="en-US" dirty="0" err="1"/>
              <a:t>diri</a:t>
            </a:r>
            <a:endParaRPr lang="en-US" dirty="0"/>
          </a:p>
          <a:p>
            <a:r>
              <a:rPr lang="en-US" dirty="0"/>
              <a:t>•       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Internal,dapat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:</a:t>
            </a:r>
          </a:p>
          <a:p>
            <a:r>
              <a:rPr lang="en-US" dirty="0"/>
              <a:t>•        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(job posting programs),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yang </a:t>
            </a:r>
            <a:r>
              <a:rPr lang="en-US" dirty="0" err="1"/>
              <a:t>berminat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seleksi</a:t>
            </a:r>
            <a:r>
              <a:rPr lang="en-US" dirty="0"/>
              <a:t> intern</a:t>
            </a:r>
          </a:p>
          <a:p>
            <a:r>
              <a:rPr lang="en-US" dirty="0"/>
              <a:t>•        </a:t>
            </a:r>
            <a:r>
              <a:rPr lang="en-US" dirty="0" err="1"/>
              <a:t>Perbantuan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 (departing </a:t>
            </a:r>
            <a:r>
              <a:rPr lang="en-US" dirty="0" err="1"/>
              <a:t>emplyee</a:t>
            </a:r>
            <a:r>
              <a:rPr lang="en-US" dirty="0"/>
              <a:t>),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perbantuan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unit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lain.Apabila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ternyata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diangkat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mengisi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kosong</a:t>
            </a:r>
            <a:r>
              <a:rPr lang="en-US" dirty="0"/>
              <a:t> </a:t>
            </a:r>
            <a:r>
              <a:rPr lang="en-US" dirty="0" err="1"/>
              <a:t>tersebut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74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, </a:t>
            </a:r>
            <a:r>
              <a:rPr lang="en-US" dirty="0" err="1" smtClean="0"/>
              <a:t>melalui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Rekomendasi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(</a:t>
            </a:r>
            <a:r>
              <a:rPr lang="en-US" dirty="0" err="1"/>
              <a:t>teman,anggota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lain)</a:t>
            </a:r>
          </a:p>
          <a:p>
            <a:r>
              <a:rPr lang="en-US" dirty="0" err="1" smtClean="0"/>
              <a:t>Pengiklanan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kabar</a:t>
            </a:r>
            <a:r>
              <a:rPr lang="en-US" dirty="0"/>
              <a:t>, </a:t>
            </a:r>
            <a:r>
              <a:rPr lang="en-US" dirty="0" err="1"/>
              <a:t>majalah</a:t>
            </a:r>
            <a:r>
              <a:rPr lang="en-US" dirty="0"/>
              <a:t>, </a:t>
            </a:r>
            <a:r>
              <a:rPr lang="en-US" dirty="0" err="1"/>
              <a:t>televisi</a:t>
            </a:r>
            <a:r>
              <a:rPr lang="en-US" dirty="0"/>
              <a:t>, radio, </a:t>
            </a:r>
            <a:r>
              <a:rPr lang="en-US" dirty="0" err="1"/>
              <a:t>dan</a:t>
            </a:r>
            <a:r>
              <a:rPr lang="en-US" dirty="0"/>
              <a:t> media </a:t>
            </a:r>
            <a:r>
              <a:rPr lang="en-US" dirty="0" err="1"/>
              <a:t>lainnya</a:t>
            </a:r>
            <a:r>
              <a:rPr lang="en-US" dirty="0"/>
              <a:t>)</a:t>
            </a:r>
          </a:p>
          <a:p>
            <a:r>
              <a:rPr lang="en-US" dirty="0" err="1" smtClean="0"/>
              <a:t>Agan-agen</a:t>
            </a:r>
            <a:r>
              <a:rPr lang="en-US" dirty="0" smtClean="0"/>
              <a:t> </a:t>
            </a:r>
            <a:r>
              <a:rPr lang="en-US" dirty="0" err="1"/>
              <a:t>keamanan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negara</a:t>
            </a:r>
            <a:endParaRPr lang="en-US" dirty="0"/>
          </a:p>
          <a:p>
            <a:r>
              <a:rPr lang="en-US" dirty="0" err="1" smtClean="0"/>
              <a:t>Agen-agen</a:t>
            </a:r>
            <a:r>
              <a:rPr lang="en-US" dirty="0" smtClean="0"/>
              <a:t> </a:t>
            </a:r>
            <a:r>
              <a:rPr lang="en-US" dirty="0" err="1"/>
              <a:t>penempatan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  <a:p>
            <a:r>
              <a:rPr lang="en-US" dirty="0" err="1" smtClean="0"/>
              <a:t>Lembaga-lembaga</a:t>
            </a:r>
            <a:r>
              <a:rPr lang="en-US" dirty="0" smtClean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pelatihan</a:t>
            </a:r>
            <a:endParaRPr lang="en-US" dirty="0"/>
          </a:p>
          <a:p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  <a:p>
            <a:r>
              <a:rPr lang="en-US" dirty="0" err="1" smtClean="0"/>
              <a:t>Tenaga-tenaga</a:t>
            </a:r>
            <a:r>
              <a:rPr lang="en-US" dirty="0" smtClean="0"/>
              <a:t> </a:t>
            </a:r>
            <a:r>
              <a:rPr lang="en-US" dirty="0" err="1"/>
              <a:t>profesional</a:t>
            </a:r>
            <a:endParaRPr lang="en-US" dirty="0"/>
          </a:p>
          <a:p>
            <a:r>
              <a:rPr lang="en-US" dirty="0" err="1" smtClean="0"/>
              <a:t>Organisasi-organisasi</a:t>
            </a:r>
            <a:r>
              <a:rPr lang="en-US" dirty="0" smtClean="0"/>
              <a:t> </a:t>
            </a:r>
            <a:r>
              <a:rPr lang="en-US" dirty="0" err="1"/>
              <a:t>profesi</a:t>
            </a:r>
            <a:r>
              <a:rPr lang="en-US" dirty="0"/>
              <a:t>/</a:t>
            </a:r>
            <a:r>
              <a:rPr lang="en-US" dirty="0" err="1"/>
              <a:t>keahlian</a:t>
            </a:r>
            <a:endParaRPr lang="en-US" dirty="0"/>
          </a:p>
          <a:p>
            <a:r>
              <a:rPr lang="en-US" dirty="0" err="1" smtClean="0"/>
              <a:t>Asosiasi-asosiasi</a:t>
            </a:r>
            <a:r>
              <a:rPr lang="en-US" dirty="0" smtClean="0"/>
              <a:t> </a:t>
            </a:r>
            <a:r>
              <a:rPr lang="en-US" dirty="0" err="1"/>
              <a:t>pekerja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serikat</a:t>
            </a:r>
            <a:r>
              <a:rPr lang="en-US" dirty="0"/>
              <a:t> </a:t>
            </a:r>
            <a:r>
              <a:rPr lang="en-US" dirty="0" err="1"/>
              <a:t>buruh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57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Seleksi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Seleksi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SDM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proses </a:t>
            </a:r>
            <a:r>
              <a:rPr lang="en-US" dirty="0" err="1"/>
              <a:t>rekrutmen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, yang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terkumpul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pelamar</a:t>
            </a:r>
            <a:r>
              <a:rPr lang="en-US" dirty="0"/>
              <a:t> yang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perusahaan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63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Proses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Seleksi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•</a:t>
            </a:r>
            <a:r>
              <a:rPr lang="en-US" dirty="0"/>
              <a:t>       Proses </a:t>
            </a:r>
            <a:r>
              <a:rPr lang="en-US" dirty="0" err="1"/>
              <a:t>seleksi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langkah-langkah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dilalui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pelamar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akhirnya</a:t>
            </a:r>
            <a:r>
              <a:rPr lang="en-US" dirty="0"/>
              <a:t> </a:t>
            </a:r>
            <a:r>
              <a:rPr lang="en-US" dirty="0" err="1"/>
              <a:t>memperleh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ditolak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•       Proses </a:t>
            </a:r>
            <a:r>
              <a:rPr lang="en-US" dirty="0" err="1"/>
              <a:t>seleksi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: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, testing, </a:t>
            </a:r>
            <a:r>
              <a:rPr lang="en-US" dirty="0" err="1"/>
              <a:t>wawancara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ujian</a:t>
            </a:r>
            <a:r>
              <a:rPr lang="en-US" dirty="0"/>
              <a:t> </a:t>
            </a:r>
            <a:r>
              <a:rPr lang="en-US" dirty="0" err="1"/>
              <a:t>fisik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20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100</TotalTime>
  <Words>1138</Words>
  <Application>Microsoft Office PowerPoint</Application>
  <PresentationFormat>On-screen Show (4:3)</PresentationFormat>
  <Paragraphs>253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Solstice</vt:lpstr>
      <vt:lpstr>Rekrutmen, Seleksi dan Analisis Jabatan</vt:lpstr>
      <vt:lpstr>Pengertian Rekrutmen</vt:lpstr>
      <vt:lpstr>Alasan Dasar Rekrutmen</vt:lpstr>
      <vt:lpstr>Tujuan Rekrutmen</vt:lpstr>
      <vt:lpstr>Prinsip-prinsip Rekrutmen</vt:lpstr>
      <vt:lpstr>Sumber-sumber Rekrutmen</vt:lpstr>
      <vt:lpstr>Sumber Eksternal, melalui:</vt:lpstr>
      <vt:lpstr>Seleksi </vt:lpstr>
      <vt:lpstr>Proses dan Tahapan Seleksi</vt:lpstr>
      <vt:lpstr>Beberapa Instrumen Seleksi</vt:lpstr>
      <vt:lpstr>Langkah-langkah dalam Proses Seleksi</vt:lpstr>
      <vt:lpstr>PowerPoint Presentation</vt:lpstr>
      <vt:lpstr>PowerPoint Presentation</vt:lpstr>
      <vt:lpstr>ANALISIS JABATAN (Job Analysis)</vt:lpstr>
      <vt:lpstr>PENGERTIAN  ANALISIS JABATAN</vt:lpstr>
      <vt:lpstr>LANGKAH-LANGKAH ANALISIS JABATAN</vt:lpstr>
      <vt:lpstr>KEGUNAAN INFORMASI ANALISIS JABATAN</vt:lpstr>
      <vt:lpstr>Job Discription</vt:lpstr>
      <vt:lpstr>JOB SPESIFICATION</vt:lpstr>
      <vt:lpstr>JOB EVALUATION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Rekrutmen, Seleksi dan Analisis Jabatan</dc:title>
  <dc:creator>Jaka</dc:creator>
  <cp:lastModifiedBy>Jaka</cp:lastModifiedBy>
  <cp:revision>3</cp:revision>
  <dcterms:created xsi:type="dcterms:W3CDTF">2018-04-10T06:44:00Z</dcterms:created>
  <dcterms:modified xsi:type="dcterms:W3CDTF">2018-04-10T08:24:25Z</dcterms:modified>
</cp:coreProperties>
</file>