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6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C1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3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F5F89-2EC9-46E7-8767-14A3EAF7B8BB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76B31-BDAD-4384-A1A3-981506848A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895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BBBAE-93CE-4980-BC5D-50C37825ABF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0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7B595-B681-4080-8011-71EC3F7404E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96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04678-B7C9-4717-AF6D-AE30C2A639A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213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418919-5074-435A-B305-7CDBB5D2DF6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1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641CA-AE4C-4382-B3A1-244715AD0E0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37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641CA-AE4C-4382-B3A1-244715AD0E06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77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A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D4142CDB-DBCD-49F1-A16D-88AAB336326C}" type="datetimeFigureOut">
              <a:rPr lang="en-AU" smtClean="0"/>
              <a:t>3/03/2018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EC7D3BA9-D5D3-4F0D-884F-AAA31D2BC89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38945"/>
            <a:ext cx="6781800" cy="1069975"/>
          </a:xfrm>
        </p:spPr>
        <p:txBody>
          <a:bodyPr/>
          <a:lstStyle/>
          <a:p>
            <a:pPr algn="r"/>
            <a:r>
              <a:rPr lang="en-A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PRODUKSI</a:t>
            </a:r>
            <a:br>
              <a:rPr lang="en-A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AU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AU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1)</a:t>
            </a:r>
            <a:endParaRPr lang="en-AU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43064"/>
            <a:ext cx="6781800" cy="1338064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AU" dirty="0" smtClean="0">
                <a:solidFill>
                  <a:srgbClr val="3C17DB"/>
                </a:solidFill>
              </a:rPr>
              <a:t>.</a:t>
            </a:r>
            <a:endParaRPr lang="en-AU" dirty="0" smtClean="0">
              <a:solidFill>
                <a:srgbClr val="3C17DB"/>
              </a:solidFill>
            </a:endParaRPr>
          </a:p>
          <a:p>
            <a:pPr algn="r"/>
            <a:r>
              <a:rPr lang="en-AU" dirty="0" smtClean="0">
                <a:solidFill>
                  <a:srgbClr val="3C17DB"/>
                </a:solidFill>
              </a:rPr>
              <a:t>Program </a:t>
            </a:r>
            <a:r>
              <a:rPr lang="en-AU" dirty="0" err="1" smtClean="0">
                <a:solidFill>
                  <a:srgbClr val="3C17DB"/>
                </a:solidFill>
              </a:rPr>
              <a:t>Studi</a:t>
            </a:r>
            <a:r>
              <a:rPr lang="en-AU" dirty="0" smtClean="0">
                <a:solidFill>
                  <a:srgbClr val="3C17DB"/>
                </a:solidFill>
              </a:rPr>
              <a:t> </a:t>
            </a:r>
            <a:r>
              <a:rPr lang="en-AU" dirty="0" err="1" smtClean="0">
                <a:solidFill>
                  <a:srgbClr val="3C17DB"/>
                </a:solidFill>
              </a:rPr>
              <a:t>Teknik</a:t>
            </a:r>
            <a:r>
              <a:rPr lang="en-AU" dirty="0" smtClean="0">
                <a:solidFill>
                  <a:srgbClr val="3C17DB"/>
                </a:solidFill>
              </a:rPr>
              <a:t> </a:t>
            </a:r>
            <a:r>
              <a:rPr lang="en-AU" dirty="0" err="1" smtClean="0">
                <a:solidFill>
                  <a:srgbClr val="3C17DB"/>
                </a:solidFill>
              </a:rPr>
              <a:t>Industri</a:t>
            </a:r>
            <a:r>
              <a:rPr lang="en-AU" dirty="0" smtClean="0">
                <a:solidFill>
                  <a:srgbClr val="3C17DB"/>
                </a:solidFill>
              </a:rPr>
              <a:t> – </a:t>
            </a:r>
            <a:r>
              <a:rPr lang="en-AU" dirty="0" err="1" smtClean="0">
                <a:solidFill>
                  <a:srgbClr val="3C17DB"/>
                </a:solidFill>
              </a:rPr>
              <a:t>Fakultas</a:t>
            </a:r>
            <a:r>
              <a:rPr lang="en-AU" dirty="0" smtClean="0">
                <a:solidFill>
                  <a:srgbClr val="3C17DB"/>
                </a:solidFill>
              </a:rPr>
              <a:t> </a:t>
            </a:r>
            <a:r>
              <a:rPr lang="en-AU" dirty="0" err="1" smtClean="0">
                <a:solidFill>
                  <a:srgbClr val="3C17DB"/>
                </a:solidFill>
              </a:rPr>
              <a:t>Teknik</a:t>
            </a:r>
            <a:endParaRPr lang="en-AU" dirty="0" smtClean="0">
              <a:solidFill>
                <a:srgbClr val="3C17DB"/>
              </a:solidFill>
            </a:endParaRPr>
          </a:p>
          <a:p>
            <a:pPr algn="r"/>
            <a:r>
              <a:rPr lang="en-AU" dirty="0" err="1" smtClean="0">
                <a:solidFill>
                  <a:srgbClr val="3C17DB"/>
                </a:solidFill>
              </a:rPr>
              <a:t>Universitas</a:t>
            </a:r>
            <a:r>
              <a:rPr lang="en-AU" dirty="0" smtClean="0">
                <a:solidFill>
                  <a:srgbClr val="3C17DB"/>
                </a:solidFill>
              </a:rPr>
              <a:t> </a:t>
            </a:r>
            <a:r>
              <a:rPr lang="en-AU" dirty="0" err="1" smtClean="0">
                <a:solidFill>
                  <a:srgbClr val="3C17DB"/>
                </a:solidFill>
              </a:rPr>
              <a:t>Esa</a:t>
            </a:r>
            <a:r>
              <a:rPr lang="en-AU" dirty="0" smtClean="0">
                <a:solidFill>
                  <a:srgbClr val="3C17DB"/>
                </a:solidFill>
              </a:rPr>
              <a:t> </a:t>
            </a:r>
            <a:r>
              <a:rPr lang="en-AU" dirty="0" err="1" smtClean="0">
                <a:solidFill>
                  <a:srgbClr val="3C17DB"/>
                </a:solidFill>
              </a:rPr>
              <a:t>Unggul</a:t>
            </a:r>
            <a:endParaRPr lang="en-AU" dirty="0">
              <a:solidFill>
                <a:srgbClr val="3C17D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59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TUGAS </a:t>
            </a:r>
            <a:b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PROSESOR TUNGGAL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954560"/>
            <a:ext cx="8208912" cy="3870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TUGAS </a:t>
            </a:r>
            <a:b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PROSESOR TUNGGAL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70755"/>
            <a:ext cx="7978058" cy="433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TUGAS </a:t>
            </a:r>
            <a:b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PROSESOR TUNGGAL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2857"/>
            <a:ext cx="8352928" cy="312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</a:t>
            </a:r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PROSESOR / MESIN </a:t>
            </a:r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TUNGGAL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2895600"/>
            <a:ext cx="6858000" cy="3124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altLang="en-US" sz="3600"/>
              <a:t>Tanpa Due Dates</a:t>
            </a:r>
          </a:p>
          <a:p>
            <a:pPr>
              <a:buFont typeface="Wingdings" pitchFamily="2" charset="2"/>
              <a:buNone/>
            </a:pPr>
            <a:endParaRPr lang="en-US" altLang="en-US" sz="3600"/>
          </a:p>
          <a:p>
            <a:pPr>
              <a:buFont typeface="Wingdings" pitchFamily="2" charset="2"/>
              <a:buChar char="v"/>
            </a:pPr>
            <a:r>
              <a:rPr lang="en-US" altLang="en-US" sz="3600"/>
              <a:t>Dengan Due Dates</a:t>
            </a:r>
          </a:p>
        </p:txBody>
      </p:sp>
    </p:spTree>
    <p:extLst>
      <p:ext uri="{BB962C8B-B14F-4D97-AF65-F5344CB8AC3E}">
        <p14:creationId xmlns:p14="http://schemas.microsoft.com/office/powerpoint/2010/main" val="156588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TANPA DUE DATES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 dirty="0" err="1"/>
              <a:t>Theorema</a:t>
            </a:r>
            <a:r>
              <a:rPr lang="en-US" altLang="en-US" sz="3200" dirty="0"/>
              <a:t> (1)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	</a:t>
            </a:r>
            <a:r>
              <a:rPr lang="en-US" altLang="en-US" sz="3200" i="1" dirty="0"/>
              <a:t>Mean Flow Time </a:t>
            </a:r>
            <a:r>
              <a:rPr lang="en-US" altLang="en-US" sz="3200" dirty="0" err="1"/>
              <a:t>diminimasi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SPT (</a:t>
            </a:r>
            <a:r>
              <a:rPr lang="en-US" altLang="en-US" sz="3200" i="1" dirty="0"/>
              <a:t>Shortest Processing Time</a:t>
            </a:r>
            <a:r>
              <a:rPr lang="en-US" altLang="en-US" sz="32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 err="1"/>
              <a:t>Theorema</a:t>
            </a:r>
            <a:r>
              <a:rPr lang="en-US" altLang="en-US" sz="3200" dirty="0"/>
              <a:t> (2)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200" dirty="0"/>
              <a:t>	</a:t>
            </a:r>
            <a:r>
              <a:rPr lang="en-US" altLang="en-US" sz="3200" i="1" dirty="0"/>
              <a:t>Weighted Mean Flow Time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diminimasi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WSPT (</a:t>
            </a:r>
            <a:r>
              <a:rPr lang="en-US" altLang="en-US" sz="3200" i="1" dirty="0"/>
              <a:t>Weighted SPT</a:t>
            </a:r>
            <a:r>
              <a:rPr lang="en-US" altLang="en-US" sz="32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1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DENGAN </a:t>
            </a:r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2800" dirty="0" err="1"/>
              <a:t>Theorema</a:t>
            </a:r>
            <a:r>
              <a:rPr lang="en-US" altLang="en-US" sz="2800" dirty="0"/>
              <a:t> (3)</a:t>
            </a:r>
          </a:p>
          <a:p>
            <a:pPr>
              <a:buFontTx/>
              <a:buNone/>
            </a:pPr>
            <a:r>
              <a:rPr lang="en-US" altLang="en-US" sz="2800" dirty="0"/>
              <a:t>	</a:t>
            </a:r>
            <a:r>
              <a:rPr lang="en-US" altLang="en-US" sz="2800" i="1" dirty="0"/>
              <a:t>Mean lateness </a:t>
            </a:r>
            <a:r>
              <a:rPr lang="en-US" altLang="en-US" sz="2800" dirty="0" err="1"/>
              <a:t>diminimasi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SPT </a:t>
            </a:r>
          </a:p>
          <a:p>
            <a:r>
              <a:rPr lang="en-US" altLang="en-US" sz="2800" dirty="0" err="1"/>
              <a:t>Theorema</a:t>
            </a:r>
            <a:r>
              <a:rPr lang="en-US" altLang="en-US" sz="2800" dirty="0"/>
              <a:t> (4)</a:t>
            </a:r>
          </a:p>
          <a:p>
            <a:pPr>
              <a:buFontTx/>
              <a:buNone/>
            </a:pPr>
            <a:r>
              <a:rPr lang="en-US" altLang="en-US" sz="2800" dirty="0"/>
              <a:t>	Maximum lateness &amp; maximum tardiness </a:t>
            </a:r>
            <a:r>
              <a:rPr lang="en-US" altLang="en-US" sz="2800" dirty="0" err="1"/>
              <a:t>diminimasi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EDD (</a:t>
            </a:r>
            <a:r>
              <a:rPr lang="en-US" altLang="en-US" sz="2800" i="1" dirty="0"/>
              <a:t>Earliest Due Date</a:t>
            </a:r>
            <a:r>
              <a:rPr lang="en-US" altLang="en-US" sz="2800" dirty="0"/>
              <a:t>)</a:t>
            </a:r>
          </a:p>
          <a:p>
            <a:r>
              <a:rPr lang="en-US" altLang="en-US" sz="2800" dirty="0" err="1"/>
              <a:t>Theorema</a:t>
            </a:r>
            <a:r>
              <a:rPr lang="en-US" altLang="en-US" sz="2800" dirty="0"/>
              <a:t> (5)</a:t>
            </a:r>
          </a:p>
          <a:p>
            <a:pPr>
              <a:buFontTx/>
              <a:buNone/>
            </a:pPr>
            <a:r>
              <a:rPr lang="en-US" altLang="en-US" sz="2800" dirty="0"/>
              <a:t>	Minimum lateness </a:t>
            </a:r>
            <a:r>
              <a:rPr lang="en-US" altLang="en-US" sz="2800" dirty="0" err="1"/>
              <a:t>dimaksimasi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MST (</a:t>
            </a:r>
            <a:r>
              <a:rPr lang="en-US" altLang="en-US" sz="2800" i="1" dirty="0"/>
              <a:t>Minimum Slack Time</a:t>
            </a:r>
            <a:r>
              <a:rPr lang="en-US" alt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231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DENGAN </a:t>
            </a:r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5400"/>
            <a:ext cx="7924800" cy="4800600"/>
          </a:xfrm>
        </p:spPr>
        <p:txBody>
          <a:bodyPr/>
          <a:lstStyle/>
          <a:p>
            <a:pPr marL="349250" indent="-349250">
              <a:lnSpc>
                <a:spcPct val="90000"/>
              </a:lnSpc>
              <a:buFontTx/>
              <a:buNone/>
            </a:pPr>
            <a:r>
              <a:rPr lang="en-US" altLang="en-US" sz="2400" dirty="0" err="1" smtClean="0"/>
              <a:t>Algoritma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Hodgson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meminimasi</a:t>
            </a:r>
            <a:r>
              <a:rPr lang="en-US" altLang="en-US" sz="2400" dirty="0"/>
              <a:t> </a:t>
            </a:r>
            <a:r>
              <a:rPr lang="en-US" altLang="en-US" sz="2400" i="1" dirty="0"/>
              <a:t>Number of Tardy Jobs</a:t>
            </a:r>
          </a:p>
          <a:p>
            <a:pPr marL="349250" indent="-349250">
              <a:lnSpc>
                <a:spcPct val="90000"/>
              </a:lnSpc>
              <a:buFontTx/>
              <a:buAutoNum type="arabicPeriod"/>
            </a:pPr>
            <a:r>
              <a:rPr lang="en-US" altLang="en-US" dirty="0" err="1"/>
              <a:t>Tempatkan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job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E </a:t>
            </a:r>
            <a:r>
              <a:rPr lang="en-US" altLang="en-US" dirty="0" err="1"/>
              <a:t>berdasarkan</a:t>
            </a:r>
            <a:r>
              <a:rPr lang="en-US" altLang="en-US" dirty="0"/>
              <a:t> </a:t>
            </a:r>
            <a:r>
              <a:rPr lang="en-US" altLang="en-US" dirty="0" err="1"/>
              <a:t>aturan</a:t>
            </a:r>
            <a:r>
              <a:rPr lang="en-US" altLang="en-US" dirty="0"/>
              <a:t> EDD. </a:t>
            </a:r>
            <a:r>
              <a:rPr lang="en-US" altLang="en-US" dirty="0" err="1"/>
              <a:t>Misalkan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L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kosong</a:t>
            </a:r>
            <a:r>
              <a:rPr lang="en-US" altLang="en-US" dirty="0"/>
              <a:t>. </a:t>
            </a:r>
            <a:r>
              <a:rPr lang="en-US" altLang="en-US" dirty="0" err="1"/>
              <a:t>Jika</a:t>
            </a:r>
            <a:r>
              <a:rPr lang="en-US" altLang="en-US" dirty="0"/>
              <a:t>  job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E yang </a:t>
            </a:r>
            <a:r>
              <a:rPr lang="en-US" altLang="en-US" dirty="0" err="1"/>
              <a:t>terlambat</a:t>
            </a:r>
            <a:r>
              <a:rPr lang="en-US" altLang="en-US" dirty="0"/>
              <a:t> </a:t>
            </a:r>
            <a:r>
              <a:rPr lang="en-US" altLang="en-US" dirty="0" err="1"/>
              <a:t>berjumlah</a:t>
            </a:r>
            <a:r>
              <a:rPr lang="en-US" altLang="en-US" dirty="0"/>
              <a:t> 0 </a:t>
            </a:r>
            <a:r>
              <a:rPr lang="en-US" altLang="en-US" dirty="0" err="1"/>
              <a:t>atau</a:t>
            </a:r>
            <a:r>
              <a:rPr lang="en-US" altLang="en-US" dirty="0"/>
              <a:t> 1 </a:t>
            </a:r>
            <a:r>
              <a:rPr lang="en-US" altLang="en-US" dirty="0" err="1"/>
              <a:t>maka</a:t>
            </a:r>
            <a:r>
              <a:rPr lang="en-US" altLang="en-US" dirty="0"/>
              <a:t> E </a:t>
            </a:r>
            <a:r>
              <a:rPr lang="en-US" altLang="en-US" dirty="0" err="1"/>
              <a:t>pasti</a:t>
            </a:r>
            <a:r>
              <a:rPr lang="en-US" altLang="en-US" dirty="0"/>
              <a:t> optimal.  </a:t>
            </a:r>
            <a:r>
              <a:rPr lang="en-US" altLang="en-US" dirty="0" err="1"/>
              <a:t>Jika</a:t>
            </a:r>
            <a:r>
              <a:rPr lang="en-US" altLang="en-US" dirty="0"/>
              <a:t> &gt; 1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2</a:t>
            </a:r>
          </a:p>
          <a:p>
            <a:pPr marL="349250" indent="-349250">
              <a:lnSpc>
                <a:spcPct val="90000"/>
              </a:lnSpc>
              <a:buFontTx/>
              <a:buAutoNum type="arabicPeriod"/>
            </a:pPr>
            <a:r>
              <a:rPr lang="en-US" altLang="en-US" dirty="0" err="1"/>
              <a:t>Identifikasi</a:t>
            </a:r>
            <a:r>
              <a:rPr lang="en-US" altLang="en-US" dirty="0"/>
              <a:t> job </a:t>
            </a:r>
            <a:r>
              <a:rPr lang="en-US" altLang="en-US" dirty="0" err="1"/>
              <a:t>pertama</a:t>
            </a:r>
            <a:r>
              <a:rPr lang="en-US" altLang="en-US" dirty="0"/>
              <a:t> kali tardy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E. 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yang tardy, </a:t>
            </a:r>
            <a:r>
              <a:rPr lang="en-US" altLang="en-US" dirty="0" err="1"/>
              <a:t>lanjutkan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4,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yang tardy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3.</a:t>
            </a:r>
          </a:p>
          <a:p>
            <a:pPr marL="349250" indent="-349250">
              <a:lnSpc>
                <a:spcPct val="90000"/>
              </a:lnSpc>
              <a:buFontTx/>
              <a:buAutoNum type="arabicPeriod"/>
            </a:pPr>
            <a:r>
              <a:rPr lang="en-US" altLang="en-US" dirty="0" err="1"/>
              <a:t>Misalkan</a:t>
            </a:r>
            <a:r>
              <a:rPr lang="en-US" altLang="en-US" dirty="0"/>
              <a:t> tardy </a:t>
            </a:r>
            <a:r>
              <a:rPr lang="en-US" altLang="en-US" dirty="0" err="1"/>
              <a:t>terjadi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job </a:t>
            </a:r>
            <a:r>
              <a:rPr lang="en-US" altLang="en-US" dirty="0" err="1"/>
              <a:t>urutan</a:t>
            </a:r>
            <a:r>
              <a:rPr lang="en-US" altLang="en-US" dirty="0"/>
              <a:t> k. </a:t>
            </a:r>
            <a:r>
              <a:rPr lang="en-US" altLang="en-US" dirty="0" err="1"/>
              <a:t>Identifikasi</a:t>
            </a:r>
            <a:r>
              <a:rPr lang="en-US" altLang="en-US" dirty="0"/>
              <a:t> job </a:t>
            </a:r>
            <a:r>
              <a:rPr lang="en-US" altLang="en-US" dirty="0" err="1"/>
              <a:t>terpanjang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k </a:t>
            </a:r>
            <a:r>
              <a:rPr lang="en-US" altLang="en-US" dirty="0" err="1"/>
              <a:t>buah</a:t>
            </a:r>
            <a:r>
              <a:rPr lang="en-US" altLang="en-US" dirty="0"/>
              <a:t> job </a:t>
            </a:r>
            <a:r>
              <a:rPr lang="en-US" altLang="en-US" dirty="0" err="1"/>
              <a:t>pertama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himpunan</a:t>
            </a:r>
            <a:r>
              <a:rPr lang="en-US" altLang="en-US" dirty="0"/>
              <a:t> E. </a:t>
            </a:r>
            <a:r>
              <a:rPr lang="en-US" altLang="en-US" dirty="0" err="1"/>
              <a:t>Pindahkan</a:t>
            </a:r>
            <a:r>
              <a:rPr lang="en-US" altLang="en-US" dirty="0"/>
              <a:t> job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E </a:t>
            </a:r>
            <a:r>
              <a:rPr lang="en-US" altLang="en-US" dirty="0" err="1"/>
              <a:t>ke</a:t>
            </a:r>
            <a:r>
              <a:rPr lang="en-US" altLang="en-US" dirty="0"/>
              <a:t> L.  </a:t>
            </a:r>
            <a:r>
              <a:rPr lang="en-US" altLang="en-US" dirty="0" err="1"/>
              <a:t>Revisi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penyelesaian</a:t>
            </a:r>
            <a:r>
              <a:rPr lang="en-US" altLang="en-US" dirty="0"/>
              <a:t> job-job yang </a:t>
            </a:r>
            <a:r>
              <a:rPr lang="en-US" altLang="en-US" dirty="0" err="1"/>
              <a:t>tersisa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E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kembali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langkah</a:t>
            </a:r>
            <a:r>
              <a:rPr lang="en-US" altLang="en-US" dirty="0"/>
              <a:t> 2.</a:t>
            </a:r>
          </a:p>
          <a:p>
            <a:pPr marL="349250" indent="-349250">
              <a:lnSpc>
                <a:spcPct val="90000"/>
              </a:lnSpc>
              <a:buFontTx/>
              <a:buAutoNum type="arabicPeriod"/>
            </a:pPr>
            <a:r>
              <a:rPr lang="en-US" altLang="en-US" dirty="0" err="1"/>
              <a:t>Tempatkan</a:t>
            </a:r>
            <a:r>
              <a:rPr lang="en-US" altLang="en-US" dirty="0"/>
              <a:t> </a:t>
            </a:r>
            <a:r>
              <a:rPr lang="en-US" altLang="en-US" dirty="0" err="1"/>
              <a:t>urutan</a:t>
            </a:r>
            <a:r>
              <a:rPr lang="en-US" altLang="en-US" dirty="0"/>
              <a:t> </a:t>
            </a:r>
            <a:r>
              <a:rPr lang="en-US" altLang="en-US" dirty="0" err="1"/>
              <a:t>semua</a:t>
            </a:r>
            <a:r>
              <a:rPr lang="en-US" altLang="en-US" dirty="0"/>
              <a:t> job </a:t>
            </a:r>
            <a:r>
              <a:rPr lang="en-US" altLang="en-US" dirty="0" err="1"/>
              <a:t>dalam</a:t>
            </a:r>
            <a:r>
              <a:rPr lang="en-US" altLang="en-US" dirty="0"/>
              <a:t> L </a:t>
            </a:r>
            <a:r>
              <a:rPr lang="en-US" altLang="en-US" dirty="0" err="1"/>
              <a:t>setelah</a:t>
            </a:r>
            <a:r>
              <a:rPr lang="en-US" altLang="en-US" dirty="0"/>
              <a:t> E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urutan</a:t>
            </a:r>
            <a:r>
              <a:rPr lang="en-US" altLang="en-US" dirty="0"/>
              <a:t> </a:t>
            </a:r>
            <a:r>
              <a:rPr lang="en-US" altLang="en-US" dirty="0" err="1"/>
              <a:t>sembarang</a:t>
            </a:r>
            <a:r>
              <a:rPr lang="en-US" altLang="en-US" dirty="0"/>
              <a:t>. </a:t>
            </a:r>
          </a:p>
          <a:p>
            <a:pPr marL="349250" indent="-349250">
              <a:lnSpc>
                <a:spcPct val="90000"/>
              </a:lnSpc>
              <a:buFontTx/>
              <a:buAutoNum type="arabicPeriod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66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DENGAN </a:t>
            </a:r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7918648" cy="64807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Wilkerson-Irwin </a:t>
            </a:r>
            <a:r>
              <a:rPr lang="en-US" altLang="en-US" sz="2400" dirty="0" err="1"/>
              <a:t>untuk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meminimasi</a:t>
            </a:r>
            <a:r>
              <a:rPr lang="en-US" altLang="en-US" sz="2400" dirty="0"/>
              <a:t> Mean Tardiness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3"/>
            <a:ext cx="7920880" cy="414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90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914400"/>
          </a:xfrm>
        </p:spPr>
        <p:txBody>
          <a:bodyPr>
            <a:normAutofit/>
          </a:bodyPr>
          <a:lstStyle/>
          <a:p>
            <a:r>
              <a:rPr lang="en-US" alt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PERMASALAHAN DENGAN </a:t>
            </a:r>
            <a:r>
              <a:rPr lang="en-US" alt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DATES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7918648" cy="64807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altLang="en-US" sz="2400" dirty="0" err="1"/>
              <a:t>Algoritma</a:t>
            </a:r>
            <a:r>
              <a:rPr lang="en-US" altLang="en-US" sz="2400" dirty="0"/>
              <a:t> Wilkerson-Irwin </a:t>
            </a:r>
            <a:r>
              <a:rPr lang="en-US" altLang="en-US" sz="2400" dirty="0" smtClean="0"/>
              <a:t>(</a:t>
            </a:r>
            <a:r>
              <a:rPr lang="en-US" altLang="en-US" sz="2400" dirty="0" err="1" smtClean="0"/>
              <a:t>lanjutan</a:t>
            </a:r>
            <a:r>
              <a:rPr lang="en-US" altLang="en-US" sz="2400" dirty="0" smtClean="0"/>
              <a:t>)</a:t>
            </a:r>
            <a:endParaRPr lang="en-US" altLang="en-US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118918"/>
            <a:ext cx="8136905" cy="3943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5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AU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AU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</a:t>
            </a:r>
            <a:endParaRPr lang="en-AU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92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4400"/>
          </a:xfrm>
        </p:spPr>
        <p:txBody>
          <a:bodyPr/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PENDAHULUAN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/>
              <a:t>Berbagai</a:t>
            </a:r>
            <a:r>
              <a:rPr lang="en-AU" sz="2400" dirty="0"/>
              <a:t> </a:t>
            </a:r>
            <a:r>
              <a:rPr lang="en-AU" sz="2400" dirty="0" err="1"/>
              <a:t>tugas</a:t>
            </a:r>
            <a:r>
              <a:rPr lang="en-AU" sz="2400" dirty="0"/>
              <a:t> </a:t>
            </a:r>
            <a:r>
              <a:rPr lang="en-AU" sz="2400" dirty="0" err="1"/>
              <a:t>harus</a:t>
            </a:r>
            <a:r>
              <a:rPr lang="en-AU" sz="2400" dirty="0"/>
              <a:t> </a:t>
            </a:r>
            <a:r>
              <a:rPr lang="en-AU" sz="2400" dirty="0" err="1"/>
              <a:t>diselesaikan</a:t>
            </a:r>
            <a:r>
              <a:rPr lang="en-AU" sz="2400" dirty="0"/>
              <a:t> </a:t>
            </a:r>
            <a:r>
              <a:rPr lang="en-AU" sz="2400" dirty="0" err="1"/>
              <a:t>dengan</a:t>
            </a:r>
            <a:r>
              <a:rPr lang="en-AU" sz="2400" dirty="0"/>
              <a:t> </a:t>
            </a:r>
            <a:r>
              <a:rPr lang="en-AU" sz="2400" dirty="0" err="1"/>
              <a:t>sumber</a:t>
            </a:r>
            <a:r>
              <a:rPr lang="en-AU" sz="2400" dirty="0"/>
              <a:t> </a:t>
            </a:r>
            <a:r>
              <a:rPr lang="en-AU" sz="2400" dirty="0" err="1"/>
              <a:t>daya</a:t>
            </a:r>
            <a:r>
              <a:rPr lang="en-AU" sz="2400" dirty="0"/>
              <a:t> yang </a:t>
            </a:r>
            <a:r>
              <a:rPr lang="en-AU" sz="2400" dirty="0" err="1"/>
              <a:t>tersedia</a:t>
            </a:r>
            <a:r>
              <a:rPr lang="en-AU" sz="2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Penjadwalan</a:t>
            </a:r>
            <a:r>
              <a:rPr lang="en-AU" sz="2400" dirty="0" smtClean="0"/>
              <a:t> </a:t>
            </a:r>
            <a:r>
              <a:rPr lang="en-AU" sz="2400" dirty="0" err="1" smtClean="0"/>
              <a:t>produksi</a:t>
            </a:r>
            <a:r>
              <a:rPr lang="en-AU" sz="2400" dirty="0" smtClean="0"/>
              <a:t>:</a:t>
            </a:r>
            <a:endParaRPr lang="en-AU" sz="2400" dirty="0"/>
          </a:p>
          <a:p>
            <a:pPr marL="722313" indent="-368300">
              <a:spcBef>
                <a:spcPts val="0"/>
              </a:spcBef>
              <a:spcAft>
                <a:spcPts val="0"/>
              </a:spcAft>
              <a:buNone/>
              <a:tabLst>
                <a:tab pos="722313" algn="l"/>
              </a:tabLst>
            </a:pPr>
            <a:r>
              <a:rPr lang="en-AU" sz="2400" dirty="0"/>
              <a:t>•	</a:t>
            </a:r>
            <a:r>
              <a:rPr lang="en-AU" sz="2400" i="1" dirty="0"/>
              <a:t>Assignment</a:t>
            </a:r>
          </a:p>
          <a:p>
            <a:pPr marL="722313" indent="-368300">
              <a:spcBef>
                <a:spcPts val="0"/>
              </a:spcBef>
              <a:spcAft>
                <a:spcPts val="0"/>
              </a:spcAft>
              <a:buNone/>
              <a:tabLst>
                <a:tab pos="722313" algn="l"/>
              </a:tabLst>
            </a:pPr>
            <a:r>
              <a:rPr lang="en-AU" sz="2400" dirty="0" smtClean="0"/>
              <a:t>	</a:t>
            </a:r>
            <a:r>
              <a:rPr lang="en-AU" sz="2400" dirty="0" err="1" smtClean="0"/>
              <a:t>Menugaskan</a:t>
            </a:r>
            <a:r>
              <a:rPr lang="en-AU" sz="2400" dirty="0" smtClean="0"/>
              <a:t> </a:t>
            </a:r>
            <a:r>
              <a:rPr lang="en-AU" sz="2400" dirty="0" err="1"/>
              <a:t>mesin</a:t>
            </a:r>
            <a:r>
              <a:rPr lang="en-AU" sz="2400" dirty="0"/>
              <a:t> </a:t>
            </a:r>
            <a:r>
              <a:rPr lang="en-AU" sz="2400" dirty="0" err="1"/>
              <a:t>perkakas</a:t>
            </a:r>
            <a:r>
              <a:rPr lang="en-AU" sz="2400" dirty="0"/>
              <a:t> </a:t>
            </a:r>
            <a:r>
              <a:rPr lang="en-AU" sz="2400" dirty="0" err="1"/>
              <a:t>untuk</a:t>
            </a:r>
            <a:r>
              <a:rPr lang="en-AU" sz="2400" dirty="0"/>
              <a:t> </a:t>
            </a:r>
            <a:r>
              <a:rPr lang="en-AU" sz="2400" dirty="0" err="1"/>
              <a:t>menyelesaikan</a:t>
            </a:r>
            <a:r>
              <a:rPr lang="en-AU" sz="2400" dirty="0"/>
              <a:t> </a:t>
            </a:r>
            <a:r>
              <a:rPr lang="en-AU" sz="2400" dirty="0" err="1"/>
              <a:t>tiap</a:t>
            </a:r>
            <a:r>
              <a:rPr lang="en-AU" sz="2400" dirty="0"/>
              <a:t> </a:t>
            </a:r>
            <a:r>
              <a:rPr lang="en-AU" sz="2400" dirty="0" err="1"/>
              <a:t>operasi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</a:t>
            </a:r>
            <a:r>
              <a:rPr lang="en-AU" sz="2400" dirty="0" err="1"/>
              <a:t>tiap</a:t>
            </a:r>
            <a:r>
              <a:rPr lang="en-AU" sz="2400" dirty="0"/>
              <a:t> part yang </a:t>
            </a:r>
            <a:r>
              <a:rPr lang="en-AU" sz="2400" dirty="0" err="1"/>
              <a:t>dijadwalkan</a:t>
            </a:r>
            <a:r>
              <a:rPr lang="en-AU" sz="2400" dirty="0"/>
              <a:t>.</a:t>
            </a:r>
          </a:p>
          <a:p>
            <a:pPr marL="722313" indent="-368300">
              <a:spcBef>
                <a:spcPts val="0"/>
              </a:spcBef>
              <a:spcAft>
                <a:spcPts val="0"/>
              </a:spcAft>
              <a:buNone/>
              <a:tabLst>
                <a:tab pos="722313" algn="l"/>
              </a:tabLst>
            </a:pPr>
            <a:r>
              <a:rPr lang="en-AU" sz="2400" dirty="0"/>
              <a:t>•	</a:t>
            </a:r>
            <a:r>
              <a:rPr lang="en-AU" sz="2400" i="1" dirty="0"/>
              <a:t>Sequencing</a:t>
            </a:r>
          </a:p>
          <a:p>
            <a:pPr marL="722313" indent="-368300">
              <a:spcBef>
                <a:spcPts val="0"/>
              </a:spcBef>
              <a:spcAft>
                <a:spcPts val="0"/>
              </a:spcAft>
              <a:buNone/>
              <a:tabLst>
                <a:tab pos="722313" algn="l"/>
              </a:tabLst>
            </a:pPr>
            <a:r>
              <a:rPr lang="en-AU" sz="2400" dirty="0" smtClean="0"/>
              <a:t>	</a:t>
            </a:r>
            <a:r>
              <a:rPr lang="en-AU" sz="2400" dirty="0" err="1" smtClean="0"/>
              <a:t>Urutan</a:t>
            </a:r>
            <a:r>
              <a:rPr lang="en-AU" sz="2400" dirty="0" smtClean="0"/>
              <a:t> </a:t>
            </a:r>
            <a:r>
              <a:rPr lang="en-AU" sz="2400" dirty="0" err="1"/>
              <a:t>pengerjaan</a:t>
            </a:r>
            <a:r>
              <a:rPr lang="en-AU" sz="2400" dirty="0"/>
              <a:t> part-part yang </a:t>
            </a:r>
            <a:r>
              <a:rPr lang="en-AU" sz="2400" dirty="0" err="1"/>
              <a:t>menunggu</a:t>
            </a:r>
            <a:r>
              <a:rPr lang="en-AU" sz="2400" dirty="0"/>
              <a:t> </a:t>
            </a:r>
            <a:r>
              <a:rPr lang="en-AU" sz="2400" dirty="0" err="1"/>
              <a:t>diproses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</a:t>
            </a:r>
            <a:r>
              <a:rPr lang="en-AU" sz="2400" dirty="0" err="1"/>
              <a:t>mesin</a:t>
            </a:r>
            <a:endParaRPr lang="en-AU" sz="2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Pendekatan</a:t>
            </a:r>
            <a:r>
              <a:rPr lang="en-AU" sz="2400" dirty="0" smtClean="0"/>
              <a:t> </a:t>
            </a:r>
            <a:r>
              <a:rPr lang="en-AU" sz="2400" dirty="0" err="1"/>
              <a:t>penjadwalan</a:t>
            </a:r>
            <a:r>
              <a:rPr lang="en-AU" sz="2400" dirty="0"/>
              <a:t> paling </a:t>
            </a:r>
            <a:r>
              <a:rPr lang="en-AU" sz="2400" dirty="0" err="1"/>
              <a:t>sederhana</a:t>
            </a:r>
            <a:r>
              <a:rPr lang="en-AU" sz="2400" dirty="0"/>
              <a:t>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dirty="0" err="1"/>
              <a:t>urutan</a:t>
            </a:r>
            <a:r>
              <a:rPr lang="en-AU" sz="2400" dirty="0"/>
              <a:t> </a:t>
            </a:r>
            <a:r>
              <a:rPr lang="en-AU" sz="2400" dirty="0" err="1"/>
              <a:t>acak</a:t>
            </a:r>
            <a:r>
              <a:rPr lang="en-AU" sz="2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Prosedur</a:t>
            </a:r>
            <a:r>
              <a:rPr lang="en-AU" sz="2400" dirty="0" smtClean="0"/>
              <a:t> </a:t>
            </a:r>
            <a:r>
              <a:rPr lang="en-AU" sz="2400" dirty="0" err="1"/>
              <a:t>penjadwalan</a:t>
            </a:r>
            <a:r>
              <a:rPr lang="en-AU" sz="2400" dirty="0"/>
              <a:t> </a:t>
            </a:r>
            <a:r>
              <a:rPr lang="en-AU" sz="2400" dirty="0" err="1"/>
              <a:t>digunakan</a:t>
            </a:r>
            <a:r>
              <a:rPr lang="en-AU" sz="2400" dirty="0"/>
              <a:t> </a:t>
            </a:r>
            <a:r>
              <a:rPr lang="en-AU" sz="2400" dirty="0" err="1"/>
              <a:t>untuk</a:t>
            </a:r>
            <a:r>
              <a:rPr lang="en-AU" sz="2400" dirty="0"/>
              <a:t> </a:t>
            </a:r>
            <a:r>
              <a:rPr lang="en-AU" sz="2400" dirty="0" err="1"/>
              <a:t>mengoptimasi</a:t>
            </a:r>
            <a:r>
              <a:rPr lang="en-AU" sz="2400" dirty="0"/>
              <a:t> </a:t>
            </a:r>
            <a:r>
              <a:rPr lang="en-AU" sz="2400" dirty="0" err="1"/>
              <a:t>tujuan</a:t>
            </a:r>
            <a:r>
              <a:rPr lang="en-AU" sz="2400" dirty="0"/>
              <a:t> </a:t>
            </a:r>
            <a:r>
              <a:rPr lang="en-AU" sz="2400" dirty="0" err="1"/>
              <a:t>penjadwalan</a:t>
            </a:r>
            <a:r>
              <a:rPr lang="en-AU" sz="240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0614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sz="3600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A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SELESAI</a:t>
            </a:r>
            <a:endParaRPr lang="en-AU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242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4400"/>
          </a:xfrm>
        </p:spPr>
        <p:txBody>
          <a:bodyPr/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PENJADWALAN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269"/>
            <a:ext cx="8229600" cy="508106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Meningkatkan</a:t>
            </a:r>
            <a:r>
              <a:rPr lang="en-AU" sz="2400" dirty="0" smtClean="0"/>
              <a:t> </a:t>
            </a:r>
            <a:r>
              <a:rPr lang="en-AU" sz="2400" dirty="0" err="1"/>
              <a:t>utilisasi</a:t>
            </a:r>
            <a:r>
              <a:rPr lang="en-AU" sz="2400" dirty="0"/>
              <a:t> </a:t>
            </a:r>
            <a:r>
              <a:rPr lang="en-AU" sz="2400" dirty="0" err="1"/>
              <a:t>sumberdaya</a:t>
            </a:r>
            <a:r>
              <a:rPr lang="en-AU" sz="2400" dirty="0"/>
              <a:t> </a:t>
            </a:r>
            <a:r>
              <a:rPr lang="en-AU" sz="2400" dirty="0" err="1"/>
              <a:t>atau</a:t>
            </a:r>
            <a:r>
              <a:rPr lang="en-AU" sz="2400" dirty="0"/>
              <a:t> </a:t>
            </a:r>
            <a:r>
              <a:rPr lang="en-AU" sz="2400" dirty="0" err="1"/>
              <a:t>menurunkan</a:t>
            </a:r>
            <a:r>
              <a:rPr lang="en-AU" sz="2400" dirty="0"/>
              <a:t> </a:t>
            </a:r>
            <a:r>
              <a:rPr lang="en-AU" sz="2400" dirty="0" err="1"/>
              <a:t>waktu</a:t>
            </a:r>
            <a:r>
              <a:rPr lang="en-AU" sz="2400" dirty="0"/>
              <a:t> </a:t>
            </a:r>
            <a:r>
              <a:rPr lang="en-AU" sz="2400" dirty="0" err="1"/>
              <a:t>mengganggur</a:t>
            </a:r>
            <a:r>
              <a:rPr lang="en-AU" sz="2400" dirty="0"/>
              <a:t> </a:t>
            </a:r>
            <a:r>
              <a:rPr lang="en-AU" sz="2400" dirty="0" err="1"/>
              <a:t>sumberdaya</a:t>
            </a:r>
            <a:endParaRPr lang="en-AU" sz="2400" dirty="0"/>
          </a:p>
          <a:p>
            <a:pPr marL="0" indent="354013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dirty="0"/>
              <a:t>-  </a:t>
            </a:r>
            <a:r>
              <a:rPr lang="en-AU" sz="2400" i="1" dirty="0" err="1"/>
              <a:t>Makespan</a:t>
            </a:r>
            <a:r>
              <a:rPr lang="en-AU" sz="2400" dirty="0"/>
              <a:t> </a:t>
            </a:r>
            <a:r>
              <a:rPr lang="en-AU" sz="2400" dirty="0" err="1"/>
              <a:t>atau</a:t>
            </a:r>
            <a:r>
              <a:rPr lang="en-AU" sz="2400" dirty="0"/>
              <a:t> </a:t>
            </a:r>
            <a:r>
              <a:rPr lang="en-AU" sz="2400" i="1" dirty="0"/>
              <a:t>maximum flow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AU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Menurunkan</a:t>
            </a:r>
            <a:r>
              <a:rPr lang="en-AU" sz="2400" dirty="0" smtClean="0"/>
              <a:t> </a:t>
            </a:r>
            <a:r>
              <a:rPr lang="en-AU" sz="2400" dirty="0" err="1"/>
              <a:t>persediaan</a:t>
            </a:r>
            <a:r>
              <a:rPr lang="en-AU" sz="2400" dirty="0"/>
              <a:t> </a:t>
            </a:r>
            <a:r>
              <a:rPr lang="en-AU" sz="2400" dirty="0" err="1"/>
              <a:t>dalam</a:t>
            </a:r>
            <a:r>
              <a:rPr lang="en-AU" sz="2400" dirty="0"/>
              <a:t> proses (WIP) </a:t>
            </a:r>
            <a:r>
              <a:rPr lang="en-AU" sz="2400" dirty="0" err="1"/>
              <a:t>atau</a:t>
            </a:r>
            <a:r>
              <a:rPr lang="en-AU" sz="2400" dirty="0"/>
              <a:t> </a:t>
            </a:r>
            <a:r>
              <a:rPr lang="en-AU" sz="2400" dirty="0" err="1"/>
              <a:t>menurunkan</a:t>
            </a:r>
            <a:r>
              <a:rPr lang="en-AU" sz="2400" dirty="0"/>
              <a:t> rata-rata </a:t>
            </a:r>
            <a:r>
              <a:rPr lang="en-AU" sz="2400" dirty="0" err="1"/>
              <a:t>jumlah</a:t>
            </a:r>
            <a:r>
              <a:rPr lang="en-AU" sz="2400" dirty="0"/>
              <a:t> </a:t>
            </a:r>
            <a:r>
              <a:rPr lang="en-AU" sz="2400" dirty="0" err="1"/>
              <a:t>tugas</a:t>
            </a:r>
            <a:r>
              <a:rPr lang="en-AU" sz="2400" dirty="0"/>
              <a:t> </a:t>
            </a:r>
            <a:r>
              <a:rPr lang="en-AU" sz="2400" dirty="0" err="1"/>
              <a:t>menunggu</a:t>
            </a:r>
            <a:r>
              <a:rPr lang="en-AU" sz="2400" dirty="0"/>
              <a:t> </a:t>
            </a:r>
            <a:r>
              <a:rPr lang="en-AU" sz="2400" dirty="0" err="1"/>
              <a:t>dalam</a:t>
            </a:r>
            <a:r>
              <a:rPr lang="en-AU" sz="2400" dirty="0"/>
              <a:t> </a:t>
            </a:r>
            <a:r>
              <a:rPr lang="en-AU" sz="2400" dirty="0" err="1"/>
              <a:t>antrian</a:t>
            </a:r>
            <a:endParaRPr lang="en-AU" sz="2400" dirty="0"/>
          </a:p>
          <a:p>
            <a:pPr marL="0" indent="354013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dirty="0"/>
              <a:t>-  </a:t>
            </a:r>
            <a:r>
              <a:rPr lang="en-AU" sz="2400" i="1" dirty="0"/>
              <a:t>Mean flow time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AU" sz="24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sz="2400" dirty="0" err="1" smtClean="0"/>
              <a:t>Menurunkan</a:t>
            </a:r>
            <a:r>
              <a:rPr lang="en-AU" sz="2400" dirty="0" smtClean="0"/>
              <a:t> </a:t>
            </a:r>
            <a:r>
              <a:rPr lang="en-AU" sz="2400" dirty="0" err="1"/>
              <a:t>beberapa</a:t>
            </a:r>
            <a:r>
              <a:rPr lang="en-AU" sz="2400" dirty="0"/>
              <a:t> </a:t>
            </a:r>
            <a:r>
              <a:rPr lang="en-AU" sz="2400" dirty="0" err="1"/>
              <a:t>fungsi</a:t>
            </a:r>
            <a:r>
              <a:rPr lang="en-AU" sz="2400" dirty="0"/>
              <a:t> </a:t>
            </a:r>
            <a:r>
              <a:rPr lang="en-AU" sz="2400" dirty="0" err="1"/>
              <a:t>keterlambatan</a:t>
            </a:r>
            <a:r>
              <a:rPr lang="en-AU" sz="2400" dirty="0"/>
              <a:t> (</a:t>
            </a:r>
            <a:r>
              <a:rPr lang="en-AU" sz="2400" i="1" dirty="0"/>
              <a:t>tardiness</a:t>
            </a:r>
            <a:r>
              <a:rPr lang="en-AU" sz="2400" dirty="0"/>
              <a:t>), </a:t>
            </a:r>
            <a:r>
              <a:rPr lang="en-AU" sz="2400" dirty="0" err="1"/>
              <a:t>karena</a:t>
            </a:r>
            <a:r>
              <a:rPr lang="en-AU" sz="2400" dirty="0"/>
              <a:t> </a:t>
            </a:r>
            <a:r>
              <a:rPr lang="en-AU" sz="2400" dirty="0" err="1"/>
              <a:t>tugas-tugas</a:t>
            </a:r>
            <a:r>
              <a:rPr lang="en-AU" sz="2400" dirty="0"/>
              <a:t> </a:t>
            </a:r>
            <a:r>
              <a:rPr lang="en-AU" sz="2400" dirty="0" err="1"/>
              <a:t>punya</a:t>
            </a:r>
            <a:r>
              <a:rPr lang="en-AU" sz="2400" dirty="0"/>
              <a:t> </a:t>
            </a:r>
            <a:r>
              <a:rPr lang="en-AU" sz="2400" i="1" dirty="0"/>
              <a:t>due </a:t>
            </a:r>
            <a:r>
              <a:rPr lang="en-AU" sz="2400" i="1" dirty="0" smtClean="0"/>
              <a:t>date</a:t>
            </a:r>
            <a:r>
              <a:rPr lang="en-AU" sz="2400" dirty="0" smtClean="0"/>
              <a:t>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penalti</a:t>
            </a:r>
            <a:r>
              <a:rPr lang="en-AU" sz="2400" dirty="0"/>
              <a:t> </a:t>
            </a:r>
            <a:r>
              <a:rPr lang="en-AU" sz="2400" dirty="0" err="1"/>
              <a:t>jika</a:t>
            </a:r>
            <a:r>
              <a:rPr lang="en-AU" sz="2400" dirty="0"/>
              <a:t> </a:t>
            </a:r>
            <a:r>
              <a:rPr lang="en-AU" sz="2400" dirty="0" err="1"/>
              <a:t>tugas</a:t>
            </a:r>
            <a:r>
              <a:rPr lang="en-AU" sz="2400" dirty="0"/>
              <a:t> </a:t>
            </a:r>
            <a:r>
              <a:rPr lang="en-AU" sz="2400" dirty="0" err="1"/>
              <a:t>selesai</a:t>
            </a:r>
            <a:r>
              <a:rPr lang="en-AU" sz="2400" dirty="0"/>
              <a:t> </a:t>
            </a:r>
            <a:r>
              <a:rPr lang="en-AU" sz="2400" dirty="0" err="1"/>
              <a:t>melebihi</a:t>
            </a:r>
            <a:r>
              <a:rPr lang="en-AU" sz="2400" dirty="0"/>
              <a:t> </a:t>
            </a:r>
            <a:r>
              <a:rPr lang="en-AU" sz="2400" i="1" dirty="0"/>
              <a:t>due date</a:t>
            </a:r>
            <a:r>
              <a:rPr lang="en-AU" sz="2400" dirty="0"/>
              <a:t>.</a:t>
            </a:r>
          </a:p>
          <a:p>
            <a:pPr marL="0" indent="354013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dirty="0"/>
              <a:t>-  </a:t>
            </a:r>
            <a:r>
              <a:rPr lang="en-AU" sz="2400" i="1" dirty="0"/>
              <a:t>Maximum tardiness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i="1" dirty="0"/>
              <a:t>number of tardy tasks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11961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KOMPLEKSITAS PERMASALAHAN PENJADWALAN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sz="2800" dirty="0" smtClean="0"/>
          </a:p>
          <a:p>
            <a:r>
              <a:rPr lang="en-AU" sz="2800" dirty="0" smtClean="0"/>
              <a:t>Setup </a:t>
            </a:r>
            <a:r>
              <a:rPr lang="en-AU" sz="2800" dirty="0"/>
              <a:t>time yang sequence dependent</a:t>
            </a:r>
          </a:p>
          <a:p>
            <a:endParaRPr lang="en-AU" sz="2800" dirty="0" smtClean="0"/>
          </a:p>
          <a:p>
            <a:r>
              <a:rPr lang="en-AU" sz="2800" dirty="0" err="1" smtClean="0"/>
              <a:t>Dua</a:t>
            </a:r>
            <a:r>
              <a:rPr lang="en-AU" sz="2800" dirty="0" smtClean="0"/>
              <a:t> </a:t>
            </a:r>
            <a:r>
              <a:rPr lang="en-AU" sz="2800" dirty="0" err="1"/>
              <a:t>atau</a:t>
            </a:r>
            <a:r>
              <a:rPr lang="en-AU" sz="2800" dirty="0"/>
              <a:t> </a:t>
            </a:r>
            <a:r>
              <a:rPr lang="en-AU" sz="2800" dirty="0" err="1"/>
              <a:t>lebih</a:t>
            </a:r>
            <a:r>
              <a:rPr lang="en-AU" sz="2800" dirty="0"/>
              <a:t> </a:t>
            </a:r>
            <a:r>
              <a:rPr lang="en-AU" sz="2800" dirty="0" err="1"/>
              <a:t>sumberdaya</a:t>
            </a:r>
            <a:r>
              <a:rPr lang="en-AU" sz="2800" dirty="0"/>
              <a:t> </a:t>
            </a:r>
            <a:r>
              <a:rPr lang="en-AU" sz="2800" dirty="0" err="1"/>
              <a:t>dengan</a:t>
            </a:r>
            <a:r>
              <a:rPr lang="en-AU" sz="2800" dirty="0"/>
              <a:t> overlapping capabilities</a:t>
            </a:r>
          </a:p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6192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14400"/>
          </a:xfrm>
        </p:spPr>
        <p:txBody>
          <a:bodyPr/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TERMINOLOGI DALAM PENJADWALAN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Autofit/>
          </a:bodyPr>
          <a:lstStyle/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Processing time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diperlukan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menyelesaikan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sebuah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.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Notasi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proses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  <a:endParaRPr lang="en-AU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Due date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Batas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akhir</a:t>
            </a:r>
            <a:r>
              <a:rPr lang="en-US" dirty="0">
                <a:latin typeface="Times New Roman"/>
                <a:ea typeface="Times New Roman"/>
              </a:rPr>
              <a:t> yang </a:t>
            </a:r>
            <a:r>
              <a:rPr lang="en-US" dirty="0" err="1">
                <a:latin typeface="Times New Roman"/>
                <a:ea typeface="Times New Roman"/>
              </a:rPr>
              <a:t>telah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ditetapkan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sebuah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jika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dilewati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dinyatakan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terlambat</a:t>
            </a:r>
            <a:r>
              <a:rPr lang="en-US" dirty="0">
                <a:latin typeface="Times New Roman"/>
                <a:ea typeface="Times New Roman"/>
              </a:rPr>
              <a:t>.  </a:t>
            </a:r>
            <a:endParaRPr lang="en-US" dirty="0" smtClean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Notasi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due date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d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AU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Lateness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Simpangan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antara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penyelesaian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due date </a:t>
            </a:r>
            <a:r>
              <a:rPr lang="en-US" dirty="0" err="1">
                <a:latin typeface="Times New Roman"/>
                <a:ea typeface="Times New Roman"/>
              </a:rPr>
              <a:t>nya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n-US" dirty="0" smtClean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Notasi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lateness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L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168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14400"/>
          </a:xfrm>
        </p:spPr>
        <p:txBody>
          <a:bodyPr/>
          <a:lstStyle/>
          <a:p>
            <a:r>
              <a:rPr lang="en-AU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TERMINOLOGI DALAM PENJADWALAN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Tardiness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Ukuran</a:t>
            </a:r>
            <a:r>
              <a:rPr lang="en-US" dirty="0">
                <a:latin typeface="Times New Roman"/>
                <a:ea typeface="Times New Roman"/>
              </a:rPr>
              <a:t> lateness yang </a:t>
            </a:r>
            <a:r>
              <a:rPr lang="en-US" dirty="0" err="1">
                <a:latin typeface="Times New Roman"/>
                <a:ea typeface="Times New Roman"/>
              </a:rPr>
              <a:t>positif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atau</a:t>
            </a:r>
            <a:r>
              <a:rPr lang="en-US" dirty="0">
                <a:latin typeface="Times New Roman"/>
                <a:ea typeface="Times New Roman"/>
              </a:rPr>
              <a:t> lama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terlewatinya</a:t>
            </a:r>
            <a:r>
              <a:rPr lang="en-US" dirty="0">
                <a:latin typeface="Times New Roman"/>
                <a:ea typeface="Times New Roman"/>
              </a:rPr>
              <a:t> due date.  </a:t>
            </a:r>
            <a:r>
              <a:rPr lang="en-US" dirty="0" err="1">
                <a:latin typeface="Times New Roman"/>
                <a:ea typeface="Times New Roman"/>
              </a:rPr>
              <a:t>Notasi</a:t>
            </a:r>
            <a:r>
              <a:rPr lang="en-US" dirty="0">
                <a:latin typeface="Times New Roman"/>
                <a:ea typeface="Times New Roman"/>
              </a:rPr>
              <a:t> tardiness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= max{0, </a:t>
            </a:r>
            <a:r>
              <a:rPr lang="en-US" i="1" dirty="0">
                <a:latin typeface="Times New Roman"/>
                <a:ea typeface="Times New Roman"/>
              </a:rPr>
              <a:t>L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}</a:t>
            </a:r>
            <a:endParaRPr lang="en-AU" dirty="0">
              <a:latin typeface="Times New Roman"/>
              <a:ea typeface="Times New Roman"/>
            </a:endParaRPr>
          </a:p>
          <a:p>
            <a:pPr marL="354013" indent="0">
              <a:spcAft>
                <a:spcPts val="0"/>
              </a:spcAft>
              <a:buNone/>
            </a:pPr>
            <a:endParaRPr lang="en-AU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Slack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Ukuran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perbedaan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antara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tersisa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sebelum</a:t>
            </a:r>
            <a:r>
              <a:rPr lang="en-US" dirty="0">
                <a:latin typeface="Times New Roman"/>
                <a:ea typeface="Times New Roman"/>
              </a:rPr>
              <a:t> due date </a:t>
            </a:r>
            <a:r>
              <a:rPr lang="en-US" dirty="0" err="1">
                <a:latin typeface="Times New Roman"/>
                <a:ea typeface="Times New Roman"/>
              </a:rPr>
              <a:t>dengan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prosesnya</a:t>
            </a:r>
            <a:r>
              <a:rPr lang="en-US" dirty="0">
                <a:latin typeface="Times New Roman"/>
                <a:ea typeface="Times New Roman"/>
              </a:rPr>
              <a:t>.  </a:t>
            </a:r>
            <a:r>
              <a:rPr lang="en-US" dirty="0" err="1">
                <a:latin typeface="Times New Roman"/>
                <a:ea typeface="Times New Roman"/>
              </a:rPr>
              <a:t>Notasi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untuk</a:t>
            </a:r>
            <a:r>
              <a:rPr lang="en-US" dirty="0">
                <a:latin typeface="Times New Roman"/>
                <a:ea typeface="Times New Roman"/>
              </a:rPr>
              <a:t> slack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 err="1">
                <a:latin typeface="Times New Roman"/>
                <a:ea typeface="Times New Roman"/>
              </a:rPr>
              <a:t>SL</a:t>
            </a:r>
            <a:r>
              <a:rPr lang="en-US" i="1" baseline="-25000" dirty="0" err="1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  <a:tabLst>
                <a:tab pos="4495800" algn="l"/>
              </a:tabLst>
            </a:pPr>
            <a:r>
              <a:rPr lang="en-US" i="1" dirty="0" err="1">
                <a:latin typeface="Times New Roman"/>
                <a:ea typeface="Times New Roman"/>
              </a:rPr>
              <a:t>SL</a:t>
            </a:r>
            <a:r>
              <a:rPr lang="en-US" i="1" baseline="-25000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= </a:t>
            </a:r>
            <a:r>
              <a:rPr lang="en-US" i="1" dirty="0">
                <a:latin typeface="Times New Roman"/>
                <a:ea typeface="Times New Roman"/>
              </a:rPr>
              <a:t>d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- </a:t>
            </a:r>
            <a:r>
              <a:rPr lang="en-US" i="1" dirty="0">
                <a:latin typeface="Times New Roman"/>
                <a:ea typeface="Times New Roman"/>
              </a:rPr>
              <a:t>t</a:t>
            </a:r>
            <a:r>
              <a:rPr lang="en-US" i="1" baseline="-25000" dirty="0">
                <a:latin typeface="Times New Roman"/>
                <a:ea typeface="Times New Roman"/>
              </a:rPr>
              <a:t>i	</a:t>
            </a:r>
            <a:endParaRPr lang="en-AU" dirty="0">
              <a:latin typeface="Times New Roman"/>
              <a:ea typeface="Times New Roman"/>
            </a:endParaRPr>
          </a:p>
          <a:p>
            <a:pPr marL="354013" indent="0">
              <a:spcAft>
                <a:spcPts val="0"/>
              </a:spcAft>
              <a:buNone/>
            </a:pPr>
            <a:r>
              <a:rPr lang="en-US" dirty="0">
                <a:latin typeface="Times New Roman"/>
                <a:ea typeface="Times New Roman"/>
              </a:rPr>
              <a:t> </a:t>
            </a:r>
            <a:endParaRPr lang="en-AU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b="1" i="1" dirty="0">
                <a:latin typeface="Times New Roman"/>
                <a:ea typeface="Times New Roman"/>
              </a:rPr>
              <a:t>Completion time</a:t>
            </a:r>
            <a:endParaRPr lang="en-AU" dirty="0">
              <a:latin typeface="Times New Roman"/>
              <a:ea typeface="Times New Roman"/>
            </a:endParaRPr>
          </a:p>
          <a:p>
            <a:pPr marL="811213" indent="-45720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Rentang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antara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awal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pengerjaan</a:t>
            </a:r>
            <a:r>
              <a:rPr lang="en-US" dirty="0">
                <a:latin typeface="Times New Roman"/>
                <a:ea typeface="Times New Roman"/>
              </a:rPr>
              <a:t> job </a:t>
            </a:r>
            <a:r>
              <a:rPr lang="en-US" dirty="0" err="1">
                <a:latin typeface="Times New Roman"/>
                <a:ea typeface="Times New Roman"/>
              </a:rPr>
              <a:t>pertama</a:t>
            </a:r>
            <a:r>
              <a:rPr lang="en-US" dirty="0">
                <a:latin typeface="Times New Roman"/>
                <a:ea typeface="Times New Roman"/>
              </a:rPr>
              <a:t> t = 0 </a:t>
            </a:r>
            <a:r>
              <a:rPr lang="en-US" dirty="0" err="1">
                <a:latin typeface="Times New Roman"/>
                <a:ea typeface="Times New Roman"/>
              </a:rPr>
              <a:t>dan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waktu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selesai</a:t>
            </a:r>
            <a:r>
              <a:rPr lang="en-US" dirty="0">
                <a:latin typeface="Times New Roman"/>
                <a:ea typeface="Times New Roman"/>
              </a:rPr>
              <a:t>.  </a:t>
            </a:r>
            <a:r>
              <a:rPr lang="en-US" dirty="0" err="1">
                <a:latin typeface="Times New Roman"/>
                <a:ea typeface="Times New Roman"/>
              </a:rPr>
              <a:t>Notasi</a:t>
            </a:r>
            <a:r>
              <a:rPr lang="en-US" dirty="0">
                <a:latin typeface="Times New Roman"/>
                <a:ea typeface="Times New Roman"/>
              </a:rPr>
              <a:t> completion time </a:t>
            </a:r>
            <a:r>
              <a:rPr lang="en-US" dirty="0" err="1">
                <a:latin typeface="Times New Roman"/>
                <a:ea typeface="Times New Roman"/>
              </a:rPr>
              <a:t>tugas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adalah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C</a:t>
            </a:r>
            <a:r>
              <a:rPr lang="en-US" i="1" baseline="-25000" dirty="0">
                <a:latin typeface="Times New Roman"/>
                <a:ea typeface="Times New Roman"/>
              </a:rPr>
              <a:t>i</a:t>
            </a:r>
            <a:endParaRPr lang="en-AU" dirty="0">
              <a:latin typeface="Times New Roman"/>
              <a:ea typeface="Times New Roman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343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TERMINOLOGI DALAM PENJADWALAN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b="1" i="1" dirty="0">
                <a:latin typeface="Times New Roman"/>
                <a:ea typeface="Times New Roman"/>
              </a:rPr>
              <a:t>Flow time</a:t>
            </a:r>
            <a:endParaRPr lang="en-AU" sz="2400" dirty="0">
              <a:latin typeface="Times New Roman"/>
              <a:ea typeface="Times New Roman"/>
            </a:endParaRPr>
          </a:p>
          <a:p>
            <a:pPr marL="354013" indent="0">
              <a:spcAft>
                <a:spcPts val="0"/>
              </a:spcAft>
              <a:buNone/>
            </a:pPr>
            <a:r>
              <a:rPr lang="en-US" sz="2400" dirty="0" err="1">
                <a:latin typeface="Times New Roman"/>
                <a:ea typeface="Times New Roman"/>
              </a:rPr>
              <a:t>Rentang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waktu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antara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titik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waktu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tugas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tersedia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untuk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diproses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dan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titik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saat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tugas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diselesaikan</a:t>
            </a:r>
            <a:r>
              <a:rPr lang="en-US" sz="2400" dirty="0" smtClean="0">
                <a:latin typeface="Times New Roman"/>
                <a:ea typeface="Times New Roman"/>
              </a:rPr>
              <a:t>.</a:t>
            </a:r>
          </a:p>
          <a:p>
            <a:pPr marL="354013" indent="0">
              <a:spcAft>
                <a:spcPts val="0"/>
              </a:spcAft>
              <a:buNone/>
            </a:pPr>
            <a:r>
              <a:rPr lang="en-US" sz="2400" dirty="0" err="1" smtClean="0">
                <a:latin typeface="Times New Roman"/>
                <a:ea typeface="Times New Roman"/>
              </a:rPr>
              <a:t>Notasi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>
                <a:latin typeface="Times New Roman"/>
                <a:ea typeface="Times New Roman"/>
              </a:rPr>
              <a:t>flow time </a:t>
            </a:r>
            <a:r>
              <a:rPr lang="en-US" sz="2400" dirty="0" err="1">
                <a:latin typeface="Times New Roman"/>
                <a:ea typeface="Times New Roman"/>
              </a:rPr>
              <a:t>tugas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i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adalah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i="1" dirty="0">
                <a:latin typeface="Times New Roman"/>
                <a:ea typeface="Times New Roman"/>
              </a:rPr>
              <a:t>F</a:t>
            </a:r>
            <a:r>
              <a:rPr lang="en-US" sz="2400" i="1" baseline="-25000" dirty="0">
                <a:latin typeface="Times New Roman"/>
                <a:ea typeface="Times New Roman"/>
              </a:rPr>
              <a:t>i</a:t>
            </a:r>
            <a:endParaRPr lang="en-AU" sz="2400" dirty="0">
              <a:latin typeface="Times New Roman"/>
              <a:ea typeface="Times New Roman"/>
            </a:endParaRPr>
          </a:p>
          <a:p>
            <a:pPr marL="354013" indent="0">
              <a:spcAft>
                <a:spcPts val="0"/>
              </a:spcAft>
              <a:buNone/>
            </a:pPr>
            <a:endParaRPr lang="en-AU" sz="2400" dirty="0">
              <a:latin typeface="Times New Roman"/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  <a:tabLst>
                <a:tab pos="228600" algn="l"/>
              </a:tabLst>
            </a:pPr>
            <a:r>
              <a:rPr lang="en-US" sz="2400" b="1" i="1" dirty="0">
                <a:latin typeface="Times New Roman"/>
                <a:ea typeface="Times New Roman"/>
              </a:rPr>
              <a:t>Heuristic</a:t>
            </a:r>
            <a:endParaRPr lang="en-AU" sz="2400" dirty="0">
              <a:latin typeface="Times New Roman"/>
              <a:ea typeface="Times New Roman"/>
            </a:endParaRPr>
          </a:p>
          <a:p>
            <a:pPr marL="354013" indent="0">
              <a:spcAft>
                <a:spcPts val="0"/>
              </a:spcAft>
              <a:buNone/>
            </a:pPr>
            <a:r>
              <a:rPr lang="en-US" sz="2400" dirty="0" err="1">
                <a:latin typeface="Times New Roman"/>
                <a:ea typeface="Times New Roman"/>
              </a:rPr>
              <a:t>Prosedur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pemecahan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masalah</a:t>
            </a:r>
            <a:r>
              <a:rPr lang="en-US" sz="2400" dirty="0">
                <a:latin typeface="Times New Roman"/>
                <a:ea typeface="Times New Roman"/>
              </a:rPr>
              <a:t> yang </a:t>
            </a:r>
            <a:r>
              <a:rPr lang="en-US" sz="2400" dirty="0" err="1">
                <a:latin typeface="Times New Roman"/>
                <a:ea typeface="Times New Roman"/>
              </a:rPr>
              <a:t>telah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memperlihatkan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hasil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baik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 smtClean="0">
                <a:latin typeface="Times New Roman"/>
                <a:ea typeface="Times New Roman"/>
              </a:rPr>
              <a:t>atau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i="1" dirty="0">
                <a:latin typeface="Times New Roman"/>
                <a:ea typeface="Times New Roman"/>
              </a:rPr>
              <a:t>rule of thumb </a:t>
            </a:r>
            <a:r>
              <a:rPr lang="en-US" sz="2400" dirty="0" err="1" smtClean="0">
                <a:latin typeface="Times New Roman"/>
                <a:ea typeface="Times New Roman"/>
              </a:rPr>
              <a:t>namun</a:t>
            </a:r>
            <a:r>
              <a:rPr lang="en-US" sz="2400" dirty="0" smtClean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tidak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menjamin</a:t>
            </a:r>
            <a:r>
              <a:rPr lang="en-US" sz="2400" dirty="0">
                <a:latin typeface="Times New Roman"/>
                <a:ea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</a:rPr>
              <a:t>hasil</a:t>
            </a:r>
            <a:r>
              <a:rPr lang="en-US" sz="2400" dirty="0">
                <a:latin typeface="Times New Roman"/>
                <a:ea typeface="Times New Roman"/>
              </a:rPr>
              <a:t> optimal.</a:t>
            </a:r>
            <a:endParaRPr lang="en-AU" sz="2400" dirty="0">
              <a:latin typeface="Times New Roman"/>
              <a:ea typeface="Times New Roman"/>
            </a:endParaRP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81962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038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TUGAS </a:t>
            </a:r>
            <a:b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PROSESOR TUNGGAL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855537"/>
            <a:ext cx="8208911" cy="330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lowchart: Multidocument 3"/>
          <p:cNvSpPr/>
          <p:nvPr/>
        </p:nvSpPr>
        <p:spPr>
          <a:xfrm>
            <a:off x="1331640" y="1700808"/>
            <a:ext cx="2160240" cy="1082721"/>
          </a:xfrm>
          <a:prstGeom prst="flowChartMulti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N TUGAS</a:t>
            </a:r>
            <a:endParaRPr lang="en-AU" b="1" dirty="0"/>
          </a:p>
        </p:txBody>
      </p:sp>
      <p:sp>
        <p:nvSpPr>
          <p:cNvPr id="5" name="Oval 4"/>
          <p:cNvSpPr/>
          <p:nvPr/>
        </p:nvSpPr>
        <p:spPr>
          <a:xfrm>
            <a:off x="5580112" y="1556792"/>
            <a:ext cx="1728192" cy="13772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0070C0"/>
                </a:solidFill>
              </a:rPr>
              <a:t>1 PROSESOR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995936" y="1988840"/>
            <a:ext cx="1152128" cy="54136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61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PENJADWALAN TUGAS </a:t>
            </a:r>
            <a:b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PROSESOR TUNGGAL</a:t>
            </a:r>
            <a:endParaRPr lang="en-A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5199"/>
            <a:ext cx="8047452" cy="3642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151</TotalTime>
  <Words>424</Words>
  <Application>Microsoft Office PowerPoint</Application>
  <PresentationFormat>On-screen Show (4:3)</PresentationFormat>
  <Paragraphs>102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Symbol</vt:lpstr>
      <vt:lpstr>Times New Roman</vt:lpstr>
      <vt:lpstr>Wingdings</vt:lpstr>
      <vt:lpstr>Macro</vt:lpstr>
      <vt:lpstr>PENJADWALAN PRODUKSI (Bagian 1)</vt:lpstr>
      <vt:lpstr>PENDAHULUAN</vt:lpstr>
      <vt:lpstr>TUJUAN PENJADWALAN</vt:lpstr>
      <vt:lpstr>KOMPLEKSITAS PERMASALAHAN PENJADWALAN</vt:lpstr>
      <vt:lpstr>TERMINOLOGI DALAM PENJADWALAN</vt:lpstr>
      <vt:lpstr>TERMINOLOGI DALAM PENJADWALAN</vt:lpstr>
      <vt:lpstr>TERMINOLOGI DALAM PENJADWALAN</vt:lpstr>
      <vt:lpstr>PENJADWALAN TUGAS  PADA PROSESOR TUNGGAL</vt:lpstr>
      <vt:lpstr>PENJADWALAN TUGAS  PADA PROSESOR TUNGGAL</vt:lpstr>
      <vt:lpstr>PENJADWALAN TUGAS  PADA PROSESOR TUNGGAL</vt:lpstr>
      <vt:lpstr>PENJADWALAN TUGAS  PADA PROSESOR TUNGGAL</vt:lpstr>
      <vt:lpstr>PENJADWALAN TUGAS  PADA PROSESOR TUNGGAL</vt:lpstr>
      <vt:lpstr>PERMASALAHAN  PROSESOR / MESIN TUNGGAL</vt:lpstr>
      <vt:lpstr>PERMASALAHAN TANPA DUE DATES</vt:lpstr>
      <vt:lpstr>PERMASALAHAN DENGAN DUE DATES</vt:lpstr>
      <vt:lpstr>PERMASALAHAN DENGAN DUE DATES</vt:lpstr>
      <vt:lpstr>PERMASALAHAN DENGAN DUE DATES</vt:lpstr>
      <vt:lpstr>PERMASALAHAN DENGAN DUE DATES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PENJADWALAN PRODUKSI (Bagian 1)</dc:title>
  <dc:creator>Roesfi Elsa</dc:creator>
  <cp:lastModifiedBy>asus</cp:lastModifiedBy>
  <cp:revision>18</cp:revision>
  <dcterms:created xsi:type="dcterms:W3CDTF">2014-06-01T03:04:46Z</dcterms:created>
  <dcterms:modified xsi:type="dcterms:W3CDTF">2018-03-03T07:52:32Z</dcterms:modified>
</cp:coreProperties>
</file>