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  <p:sldMasterId id="2147483656" r:id="rId4"/>
    <p:sldMasterId id="2147483673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2" r:id="rId12"/>
    <p:sldMasterId id="2147483702" r:id="rId13"/>
    <p:sldMasterId id="2147483717" r:id="rId14"/>
    <p:sldMasterId id="2147483719" r:id="rId15"/>
    <p:sldMasterId id="2147483745" r:id="rId16"/>
    <p:sldMasterId id="2147483747" r:id="rId17"/>
    <p:sldMasterId id="2147483749" r:id="rId18"/>
  </p:sldMasterIdLst>
  <p:handoutMasterIdLst>
    <p:handoutMasterId r:id="rId41"/>
  </p:handoutMasterIdLst>
  <p:sldIdLst>
    <p:sldId id="295" r:id="rId19"/>
    <p:sldId id="256" r:id="rId20"/>
    <p:sldId id="257" r:id="rId21"/>
    <p:sldId id="258" r:id="rId22"/>
    <p:sldId id="259" r:id="rId23"/>
    <p:sldId id="266" r:id="rId24"/>
    <p:sldId id="260" r:id="rId25"/>
    <p:sldId id="261" r:id="rId26"/>
    <p:sldId id="265" r:id="rId27"/>
    <p:sldId id="264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5" r:id="rId36"/>
    <p:sldId id="276" r:id="rId37"/>
    <p:sldId id="280" r:id="rId38"/>
    <p:sldId id="283" r:id="rId39"/>
    <p:sldId id="28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 showGuides="1">
      <p:cViewPr varScale="1">
        <p:scale>
          <a:sx n="48" d="100"/>
          <a:sy n="48" d="100"/>
        </p:scale>
        <p:origin x="123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501B6A-E4D9-48DE-B8E2-619678186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0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5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9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E3DAFE-DE31-4C8D-BD77-BD7371BCDC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GC000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4964113" cy="21129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082" name="Picture 10" descr="GC000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0"/>
            <a:ext cx="4191000" cy="1790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5EE7-ED8F-4B2B-A708-A1DDD0388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5715000" cy="3581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2743200" cy="1752600"/>
          </a:xfrm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F76A95-6332-471A-9226-6A24D95D53E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167" name="Picture 7" descr="GC000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3159125" cy="40386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92168" name="Picture 8" descr="GC0006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884363"/>
            <a:ext cx="3400425" cy="4973637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88B60-46FC-447C-BC67-E36DF67B1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F982-AA1D-41D3-8B8F-CCC8C4C57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5633-0E1D-4A7E-A53F-547D79EAA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0C3F1-868D-47A1-BD6F-F5721E093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31E0-DD9D-4618-8C44-33F759675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23D7C-3010-4581-9960-20A63C4DC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B247-116C-4C7E-A4D3-31A672B4C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AFF1-FEDF-42CB-B329-BCA2A3169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C72E-5016-4B16-AE9C-1961C5C0A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BCCC-5EC8-4072-8E78-60CB2F389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6258-73E4-4EEC-B70E-073436A03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B98A6-531C-4008-80E8-F4D9D3249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4CD88-8B3E-4937-809D-22B8CB3FD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F11D-5035-47F4-B398-DC8BEB23C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FCE2-46E5-4430-B331-FE9B3177D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0BE0-D43E-4EB1-8CB2-1355D9148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5C8C6-BD31-487E-9385-9EA78C584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F097-CFCE-494C-8F1C-7D3E9B63D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9255F-C112-40E0-8E38-1A48D83EB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DFBCB-AE55-4B19-AE69-C57960F55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MPj039935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077200" cy="2590800"/>
          </a:xfrm>
        </p:spPr>
        <p:txBody>
          <a:bodyPr/>
          <a:lstStyle>
            <a:lvl1pPr>
              <a:defRPr sz="4800"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077200" cy="1752600"/>
          </a:xfrm>
        </p:spPr>
        <p:txBody>
          <a:bodyPr/>
          <a:lstStyle>
            <a:lvl1pPr marL="0" indent="0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F682-C2B5-4A34-A08A-2CC5D05DA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B60B0-3C8B-4695-87C3-1358CC0CC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j0185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4572000" cy="2590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6600"/>
            <a:ext cx="4572000" cy="1981200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FC63-396D-45D2-9DCA-48B905F30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360A-4753-4478-95C5-16BC284E3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3DC0F-FD46-4743-8036-024A1AF9F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E866F-7DFE-46AF-92A7-499399A5B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B3C9-590A-494F-93EC-B8DE8DD3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2EBD2-5ADC-4632-8832-A830749E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670C-EAD7-4584-A0C7-6081B4514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DF0A8-CFD8-41BC-8316-EDD747543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83F5-22CD-49B1-A5CD-97AD97857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10D4-A926-47D8-A53C-D882AEE1F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35C8-996B-4FE7-B0A4-CC5C008F3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o__hjlj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05400" y="533400"/>
            <a:ext cx="3657600" cy="2971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810000"/>
            <a:ext cx="3657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039C57-5AD6-490E-8BBA-C0CEE6FDA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35E77-8272-413E-A77E-45F74A907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C10B-F24C-4836-A915-CC82B3AE0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01A96-6341-457D-91D4-678B26691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C6431-7DD3-4BB4-B1AF-6EFF518C3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B4996-0FA6-4D71-A893-7DC7C0588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A047-7489-4D53-BED4-127EA0A7C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9E462-BF83-4587-9B03-C4C2DCA44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377C0-C4B0-4081-8477-08DD3BF0C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8A7C-8ED0-480E-8D2B-553C67B0E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A384-81C9-45E6-9F6E-0F2607089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1D4A-9D9E-4B97-9D18-66562A3E8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7EEA32-0715-4548-A15F-62E942A58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EC2C-2153-4A19-A82F-272FB0F11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FE08-C05D-461D-8FDC-443B680E9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03F1-50ED-4132-B07B-B22784271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0C7FC-939F-4A4A-96A9-7D66EF002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72C5-80D5-46D8-BDD9-059EF5E2D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BE8F4-58CE-4115-BD83-5DE71AA2F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5629-5A76-4515-9668-EFA2D3380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59EAA-D4B9-4972-8A01-2A1CE4C3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2F2E-9C4A-40A1-BF1D-500FF36F7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B699-DBD1-4C30-AAC0-4089F1FC7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BEE6-6572-4AEC-B432-70D6191C6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59823A-169C-4EE5-84D9-4CD2D77E9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EB64-3D41-4C85-AD4A-C72740D34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D58F-38F5-48A4-A20B-B8DF1749F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45C-A5E2-45B1-9C3A-B9E185959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631CA-451A-43EA-A62D-0779EE4D0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0E06-C40F-4D61-9FE2-97356DD8F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6D71-8900-44EF-85D3-6DA985CB3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750F-1368-4D59-967E-21AF1B30C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80D29-7297-4F98-9235-F7CA89F8E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84E8-E7AA-4B02-853D-E94E315FE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1B8-4700-40EB-BFC1-CFE58383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C76C-7256-4FB3-A5C9-F449F6FFC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1720B4-0288-4914-9111-D161C1522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FCFC8-1B5E-4E89-8315-590DDE26D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D898-AC30-48A4-86C5-F1764488F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B40F-60C5-409F-9AC7-45B12B9A2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1C5D-A825-4128-BC18-863602694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DE6D-BA86-4642-A8F6-D7283F2C5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2AD2-A5CC-4A17-9A35-0F4C26E73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2BC6-8506-45E4-9FC6-42BF59026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8DCD-FDFC-4EE1-86F6-A135F864C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E3CE-9DB7-486B-A779-A4FB37927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B923-B6A8-4C1E-B89B-50A568DB7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0C55-5E96-4043-B254-F29E89168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333139-3972-4CEC-AAB6-9ED3A0601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88E3F-12F4-4016-A8E7-B5C906B5D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4C68-40E7-4EE1-B5F2-ED6C9DD6E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CA563-93A1-4665-96AE-BC611835D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16D5-34A9-4493-A996-8B3D50FE6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66A2A-903A-4E9D-910F-03EA5D73F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1C0A-C7B6-4929-9447-1DA2F389E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C74C-46DE-4FFB-A196-6521EC1B8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9305-741B-4597-B45B-3C2ED3263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C8A8E-0689-4525-B66F-86B8C926F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DFE6-7C51-4E90-8120-3E8FDBAAE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C968-1698-4CA6-8C14-01A823689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828800"/>
            <a:ext cx="6172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7713" y="3584575"/>
            <a:ext cx="50831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4F68FA-69F6-4DFF-8D38-C06CDD400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CE18-2269-479E-B911-27A43D680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19F4-8832-48EA-B6BA-2A7606CF1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30EC-D5D7-4888-91AA-B9D0B4F5E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F8FA9-678F-4CCA-81B7-BDC445962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747C-F617-46B4-A39C-277F08505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A2066-2FFF-4237-85FD-A8233A71D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9D9-71D4-4119-A100-8094CA372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3816-AEBF-42C9-8784-7F5202B9F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83B4-1800-4D74-9AE0-055CC02C2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B5F3-EB19-4EFC-9F9C-BA4C385A3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03335-6487-44B0-ABB6-3620091CB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4C433-4FD6-4C1C-BB9C-E824F41F6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62F3-DE1B-4762-8C6F-C18F43319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4330C-9C93-42B5-BA3C-E45E24A4C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D5EE-42C1-4F3A-92F2-D83B1AAB4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457ED03-071E-4449-95D3-1EE0A96BA67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QPF500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1" t="14244" r="7527" b="26410"/>
          <a:stretch>
            <a:fillRect/>
          </a:stretch>
        </p:blipFill>
        <p:spPr bwMode="auto">
          <a:xfrm>
            <a:off x="2743200" y="0"/>
            <a:ext cx="3505200" cy="2438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1EA28-C699-4B85-B83C-9293F8A74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5BC4E-6246-44E6-8495-075D6A9CE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CC46-3764-4147-BA12-6ABBF2D4A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1DF0-8DF6-4852-9750-21C6CE60D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20B94-69BA-4E5A-BAD1-8E9731764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C62C-7919-43D1-9DFE-DEC9802DE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4EE6-645A-4D8E-9056-7E05C82B4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BF94-1D3A-4EAB-941B-5F74E2B9D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24B6F-E8C1-4151-8A74-4A386E3C4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31A4-A54D-4B18-A5D3-ECE0EDF13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FA6EF-60B6-4F64-905A-3A44D8A9A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GO5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0"/>
            <a:ext cx="2981325" cy="2981325"/>
          </a:xfrm>
          <a:prstGeom prst="rect">
            <a:avLst/>
          </a:prstGeom>
          <a:noFill/>
        </p:spPr>
      </p:pic>
      <p:pic>
        <p:nvPicPr>
          <p:cNvPr id="19459" name="Picture 3" descr="QGO5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81325" cy="2981325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0"/>
            <a:ext cx="4572000" cy="396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343400"/>
            <a:ext cx="3352800" cy="1600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953055-0F0D-4685-9519-269A13F8012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9465" name="Picture 9" descr="QGO500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76675"/>
            <a:ext cx="2981325" cy="2981325"/>
          </a:xfrm>
          <a:prstGeom prst="rect">
            <a:avLst/>
          </a:prstGeom>
          <a:noFill/>
        </p:spPr>
      </p:pic>
      <p:pic>
        <p:nvPicPr>
          <p:cNvPr id="19466" name="Picture 10" descr="QGO50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3876675"/>
            <a:ext cx="2981325" cy="2981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1AD11-1FD6-49A7-BFA2-7A94E9F38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1926C-6EE4-4F87-BB4D-B657F1260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2DC4-4FD0-43F5-988C-56E27EA96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4813C-5E05-4928-BB70-C4E52AE93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A2871-FD35-40D1-8F71-0B18DEE14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8B0B-E1D9-4E5F-A04D-89F9DE536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15902-AF18-4199-8ADC-FE53F85ED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C80A2-6606-4A25-8838-7823C4251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5734-C50A-42C9-9304-B4CD06CAB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4DC29-9C3F-4EFD-8F52-6A5E69A6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BE0CF-BF4A-4EE8-B75F-23B48A183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rinking Coffe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538"/>
            <a:ext cx="3700463" cy="5605462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019800" cy="3048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733800"/>
            <a:ext cx="48006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E5CF-B51F-4664-BA1E-46ACBC647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DA27-DBC1-4218-B945-629E1E432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D991D-428D-41B2-8714-777B78CEE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3C09-DF92-40D0-847B-422C51B28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B9487-D631-46D4-AADD-73F6E63D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27330-2B74-4BF2-9CE0-6968E5665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C64FF-FC6C-4DBF-905D-AF21CBAC1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48AD-4385-432F-AA8C-CE9FBC496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A731-7BEA-4A96-A36B-89C112DB6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4C26-2B0B-4D0C-968B-967DFFCBA4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DADB-D847-4238-B710-9C03CBDD9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6019800" cy="3048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6019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348" name="Picture 4" descr="Late to 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8" y="3175000"/>
            <a:ext cx="4672012" cy="3683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E837-88C6-40B8-8680-6D0314BD3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94D5-5AE0-443F-936D-C71F40EB1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6EDFE-DB54-4F06-949E-475EC7AFC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3F172-BB6D-45B6-A440-E27BFA5DD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A28E5-DAE5-4689-8EC0-C58D3F64D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27D2-5550-4D29-AACB-AFA2EEF63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0A21-AF6D-40D0-8B75-E561013F3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5027A-9D9B-403F-8165-E0BD25EF6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4E9D-8AC0-4C4E-AD03-A2A614252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8D3A-F3CA-4520-8AAA-469581E89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EB5DC-302E-4460-8375-9100052F7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B77F89-B9BE-4C33-BE0F-F41AC3C2B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060A0-22D6-457C-A872-04818AE0C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7317-FAFC-4566-BA61-448F480F8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1A1E5-AB52-477A-AF49-6ED4743B9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D4FD-D584-45D4-A9C4-F712A5F85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EB73C-4ED2-4099-B458-6007F673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90A84-EB33-4F3E-9694-DF151D313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D4B3-C29F-4528-A851-1ED4DF2FF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6335F-BA95-4B43-9097-18E76783D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23347-1FD9-4BC9-BC06-E1EB9C6AE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8916F-FEEC-4191-B235-B2645DCD8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7B83-A833-4168-8812-F05CA28CA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F4D8B6-046D-4E64-86EC-EFA02D3CD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982CC-80A5-463B-8285-7B210FCA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A958-6000-4EA5-87E3-0052FC7A0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8CE2C-EFD7-41C8-8762-524F4C873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5A16-A4D3-455B-8E87-A73B3C526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2E516-3B3E-4A72-9FFD-0E11CF600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3DA6-2B12-41CB-B01D-E6162DE10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CD3D-D441-4FB7-9F02-2E0C5C134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7A1E-A25F-491A-BFD9-6D336B0DD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76ED-B9ED-475A-9014-4032E90C6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46EF8-C490-4E1F-99E5-223F85C44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8342D-1F49-4FE5-BD60-A438460CF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3336925"/>
            <a:ext cx="4572000" cy="76835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898525"/>
            <a:ext cx="4724400" cy="93345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27DC-EF72-4613-A1DF-6048E9C27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625" y="2128838"/>
            <a:ext cx="33575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2128838"/>
            <a:ext cx="3359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1400" y="312738"/>
            <a:ext cx="1811338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12738"/>
            <a:ext cx="5284787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1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>
                <a:gamma/>
                <a:tint val="0"/>
                <a:invGamma/>
              </a:srgbClr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C51D71-D817-4282-8A02-E943FC7D6FA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GC00085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71950" y="5105400"/>
            <a:ext cx="4972050" cy="21304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tint val="0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C5272B-3779-4852-BC7A-C13FD059B2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1143" name="Picture 7" descr="GC0006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0" y="4222750"/>
            <a:ext cx="3352800" cy="263525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50038A7-D272-4D52-918B-7FB155DFCD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j0185257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996633"/>
                </a:solidFill>
                <a:latin typeface="+mn-lt"/>
              </a:defRPr>
            </a:lvl1pPr>
          </a:lstStyle>
          <a:p>
            <a:fld id="{63722619-2E42-4F3D-B209-7687DDB4D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9966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9966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9966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966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966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966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966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9966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o__hjljg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466A2D4B-FB32-4582-B8E5-84D2E6F865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5AB6EC8E-BD45-4B37-BA94-98C0ADD0BE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4FC87AE8-ABCC-48CB-B32B-0ED7DECAF8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FC0FE819-A17A-4BFE-8B98-6409840434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fld id="{E015FC68-2FF8-4782-80C2-0DE9895E0BC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9AC3B210-14C8-4658-A275-18C46C5D1D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 descr="MPj0399356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C1EDD6E-4D4E-405B-9025-BBE47A39D5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00"/>
                </a:solidFill>
                <a:latin typeface="+mn-lt"/>
              </a:defRPr>
            </a:lvl1pPr>
          </a:lstStyle>
          <a:p>
            <a:fld id="{CA29922A-8EE1-4F9F-913B-9E142A4D4F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3" name="Picture 7" descr="QPF5004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1" t="14244" r="7527" b="26410"/>
          <a:stretch>
            <a:fillRect/>
          </a:stretch>
        </p:blipFill>
        <p:spPr bwMode="auto">
          <a:xfrm>
            <a:off x="0" y="0"/>
            <a:ext cx="1600200" cy="1112838"/>
          </a:xfrm>
          <a:prstGeom prst="rect">
            <a:avLst/>
          </a:prstGeom>
          <a:noFill/>
        </p:spPr>
      </p:pic>
      <p:pic>
        <p:nvPicPr>
          <p:cNvPr id="14344" name="Picture 8" descr="QPF5004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1" t="14244" r="7527" b="26410"/>
          <a:stretch>
            <a:fillRect/>
          </a:stretch>
        </p:blipFill>
        <p:spPr bwMode="auto">
          <a:xfrm>
            <a:off x="7467600" y="0"/>
            <a:ext cx="1676400" cy="1165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dventure" pitchFamily="8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o"/>
        <a:defRPr sz="20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o"/>
        <a:defRPr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o"/>
        <a:defRPr sz="1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14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42881243-9A9C-4677-846E-3C75685A469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439" name="Picture 7" descr="QGO5000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pic>
        <p:nvPicPr>
          <p:cNvPr id="18440" name="Picture 8" descr="QGO5000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</p:spPr>
      </p:pic>
      <p:pic>
        <p:nvPicPr>
          <p:cNvPr id="18441" name="Picture 9" descr="QGO5000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</p:spPr>
      </p:pic>
      <p:pic>
        <p:nvPicPr>
          <p:cNvPr id="18442" name="Picture 10" descr="QGO5000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lipping a Co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9713" y="4419600"/>
            <a:ext cx="1284287" cy="196373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36A41B7-5748-4E7D-AFBF-5778EF29EC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ate to Wor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5235575"/>
            <a:ext cx="2057400" cy="1622425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22ABF7C8-A559-4E30-AB50-3D58A9CE0F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EEB4F79F-1719-4D4F-8057-EB33FD6C3C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62D31487-DEE1-4DA9-81FB-09F6471193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12738"/>
            <a:ext cx="6705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25" y="2128838"/>
            <a:ext cx="6869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Wingdings" pitchFamily="2" charset="2"/>
        <a:buChar char="u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000" b="1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000" b="1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000" b="1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000" b="1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Symbol" pitchFamily="18" charset="2"/>
        <a:buChar char="·"/>
        <a:defRPr kumimoji="1" sz="20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SHIFTWORK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1000" cy="3048000"/>
          </a:xfrm>
        </p:spPr>
        <p:txBody>
          <a:bodyPr/>
          <a:lstStyle/>
          <a:p>
            <a:r>
              <a:rPr lang="en-US" sz="4000"/>
              <a:t>Aktivitas Metabolisme (kemampuan tubuh menghasilkan energi dari makanan) paling tinggi pada siang sampai sore 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4800600" cy="388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>
                <a:solidFill>
                  <a:srgbClr val="000066"/>
                </a:solidFill>
              </a:rPr>
              <a:t>Orang yang bekerja pada shift malam sering merasa mengantuk dan kelelahan saat bekerja</a:t>
            </a:r>
          </a:p>
        </p:txBody>
      </p:sp>
      <p:pic>
        <p:nvPicPr>
          <p:cNvPr id="74757" name="Picture 5" descr="sleepy_flower_121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1752600" cy="1752600"/>
          </a:xfrm>
          <a:prstGeom prst="rect">
            <a:avLst/>
          </a:prstGeom>
          <a:noFill/>
        </p:spPr>
      </p:pic>
      <p:pic>
        <p:nvPicPr>
          <p:cNvPr id="74760" name="Picture 8" descr="sleepy_flower_121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1752600" cy="1752600"/>
          </a:xfrm>
          <a:prstGeom prst="rect">
            <a:avLst/>
          </a:prstGeom>
          <a:noFill/>
        </p:spPr>
      </p:pic>
      <p:pic>
        <p:nvPicPr>
          <p:cNvPr id="74762" name="Picture 10" descr="sleepy_flower_121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</p:spPr>
      </p:pic>
      <p:pic>
        <p:nvPicPr>
          <p:cNvPr id="74763" name="Picture 11" descr="12165_sleepy_yawning_alarm_clock_with_bloodshot_eyes_wearing_slippers_and_holding_coff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9575" cy="1752600"/>
          </a:xfrm>
          <a:prstGeom prst="rect">
            <a:avLst/>
          </a:prstGeom>
          <a:noFill/>
        </p:spPr>
      </p:pic>
      <p:pic>
        <p:nvPicPr>
          <p:cNvPr id="74764" name="Picture 12" descr="12165_sleepy_yawning_alarm_clock_with_bloodshot_eyes_wearing_slippers_and_holding_coff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1679575" cy="1752600"/>
          </a:xfrm>
          <a:prstGeom prst="rect">
            <a:avLst/>
          </a:prstGeom>
          <a:noFill/>
        </p:spPr>
      </p:pic>
      <p:pic>
        <p:nvPicPr>
          <p:cNvPr id="74765" name="Picture 13" descr="12165_sleepy_yawning_alarm_clock_with_bloodshot_eyes_wearing_slippers_and_holding_coff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1679575" cy="1752600"/>
          </a:xfrm>
          <a:prstGeom prst="rect">
            <a:avLst/>
          </a:prstGeom>
          <a:noFill/>
        </p:spPr>
      </p:pic>
      <p:pic>
        <p:nvPicPr>
          <p:cNvPr id="74766" name="Picture 14" descr="awakesleep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8372">
            <a:off x="5334000" y="3352800"/>
            <a:ext cx="36004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898525"/>
            <a:ext cx="4724400" cy="466725"/>
          </a:xfrm>
        </p:spPr>
        <p:txBody>
          <a:bodyPr/>
          <a:lstStyle/>
          <a:p>
            <a:r>
              <a:rPr lang="en-US"/>
              <a:t>Karena…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3336925"/>
            <a:ext cx="4572000" cy="1958975"/>
          </a:xfrm>
        </p:spPr>
        <p:txBody>
          <a:bodyPr/>
          <a:lstStyle/>
          <a:p>
            <a:r>
              <a:rPr lang="en-US"/>
              <a:t>Alarm tubuhnya mengatakan </a:t>
            </a:r>
          </a:p>
          <a:p>
            <a:endParaRPr lang="en-US"/>
          </a:p>
          <a:p>
            <a:r>
              <a:rPr lang="en-US"/>
              <a:t>“MALAM HARI WAKTUNYA TIDUR!!”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1905000"/>
          </a:xfrm>
        </p:spPr>
        <p:txBody>
          <a:bodyPr/>
          <a:lstStyle/>
          <a:p>
            <a:r>
              <a:rPr lang="en-US" sz="8800"/>
              <a:t>it can be stressful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Permanent vs Rotating Schedules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800"/>
              <a:t>Apakah </a:t>
            </a:r>
            <a:r>
              <a:rPr lang="en-US" sz="4800" i="1"/>
              <a:t>permanent night workers</a:t>
            </a:r>
            <a:r>
              <a:rPr lang="en-US" sz="4800"/>
              <a:t> bisa beradaptasi dengan ritme yang terbalik?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Penelitian membuktikan bahwa kebanyakan pekerja malam tidak pernah bisa beradaptasi dengan jadwal kerjanya secara sempurna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 algn="r"/>
            <a:r>
              <a:rPr lang="en-US"/>
              <a:t>Mengapa?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Diskusikan…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19600" y="533400"/>
            <a:ext cx="4419600" cy="6019800"/>
          </a:xfrm>
        </p:spPr>
        <p:txBody>
          <a:bodyPr/>
          <a:lstStyle/>
          <a:p>
            <a:r>
              <a:rPr lang="en-US" sz="3600">
                <a:latin typeface="Trebuchet MS" pitchFamily="34" charset="0"/>
              </a:rPr>
              <a:t>Pergantian jadwal bekerja shift sering dilakukan karena dianggap lebih adil bagi semua pekerja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274638"/>
            <a:ext cx="6316662" cy="715962"/>
          </a:xfrm>
        </p:spPr>
        <p:txBody>
          <a:bodyPr/>
          <a:lstStyle/>
          <a:p>
            <a:r>
              <a:rPr lang="en-US">
                <a:latin typeface="Trebuchet MS" pitchFamily="34" charset="0"/>
              </a:rPr>
              <a:t>Kecepatan dan Arah Rotasi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rebuchet MS" pitchFamily="34" charset="0"/>
              </a:rPr>
              <a:t>Kecepatan rotasi = jumlah hari, shift siang atau malam sebelum perubahan shift terjadi</a:t>
            </a:r>
          </a:p>
          <a:p>
            <a:r>
              <a:rPr lang="en-US" sz="2800">
                <a:latin typeface="Trebuchet MS" pitchFamily="34" charset="0"/>
              </a:rPr>
              <a:t>Arah rotasi = aturan pergantian shift</a:t>
            </a:r>
          </a:p>
          <a:p>
            <a:pPr lvl="1"/>
            <a:r>
              <a:rPr lang="en-US" sz="2400">
                <a:latin typeface="Trebuchet MS" pitchFamily="34" charset="0"/>
              </a:rPr>
              <a:t>Rotasi maju : searah jarum jam</a:t>
            </a:r>
          </a:p>
          <a:p>
            <a:pPr lvl="1"/>
            <a:r>
              <a:rPr lang="en-US" sz="2400">
                <a:latin typeface="Trebuchet MS" pitchFamily="34" charset="0"/>
              </a:rPr>
              <a:t>Rotasi mundur : berlawanan arah jarum jam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Rotasi Shift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b="1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3 shift terdiri dari 8 jam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endParaRPr lang="en-US" b="1">
              <a:latin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E (Early )        			: 08.00-16.00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Late (late afternoon shift) 	: 16.00-00.00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N (Night shift) 			: 00.00-08.00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	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endParaRPr lang="en-US" sz="2800">
              <a:latin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→problematik, perlu rapid rotation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4000"/>
              <a:t>Shiftwork involves</a:t>
            </a:r>
            <a:r>
              <a:rPr lang="en-US" sz="5400"/>
              <a:t> </a:t>
            </a:r>
            <a:r>
              <a:rPr lang="en-US" sz="7200">
                <a:solidFill>
                  <a:srgbClr val="800000"/>
                </a:solidFill>
              </a:rPr>
              <a:t>working outside the normal daylight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Sistem pengaturan shift untuk 5 hari kerja</a:t>
            </a:r>
          </a:p>
        </p:txBody>
      </p:sp>
      <p:pic>
        <p:nvPicPr>
          <p:cNvPr id="161797" name="Picture 5" descr="tabe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477000" cy="451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Sistem Eropa [(2-2-2) system.</a:t>
            </a:r>
            <a:br>
              <a:rPr lang="en-US" sz="3200"/>
            </a:br>
            <a:r>
              <a:rPr lang="en-US" sz="3200"/>
              <a:t>Tidak lebih 2 hari pada satu shift →free 2 days weekend  1x8 minggu </a:t>
            </a:r>
          </a:p>
        </p:txBody>
      </p:sp>
      <p:pic>
        <p:nvPicPr>
          <p:cNvPr id="165893" name="Picture 5" descr="tabe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096000" cy="425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sz="3200"/>
              <a:t>Sistem 2-2-3. </a:t>
            </a:r>
            <a:br>
              <a:rPr lang="en-US" sz="3200"/>
            </a:br>
            <a:r>
              <a:rPr lang="en-US" sz="3200"/>
              <a:t>Tidak lebih 3 hari pada satu shift →free 3 days weekend  1x 4 minggu</a:t>
            </a:r>
          </a:p>
        </p:txBody>
      </p:sp>
      <p:pic>
        <p:nvPicPr>
          <p:cNvPr id="167941" name="Picture 5" descr="tabe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70138"/>
            <a:ext cx="6096000" cy="425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Society and Employer Reasons for Shiftwork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Teknologi modern memungkinkan manusia untuk melakukan berbagai hal sepanjang hari</a:t>
            </a:r>
          </a:p>
          <a:p>
            <a:r>
              <a:rPr lang="en-US"/>
              <a:t>“24-hour society” membutuhkan pelayanan sewaktu-waktu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3657600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en-US"/>
              <a:t>Ada industri yang harus beroperasi 24 jam per hari karena proses produksinya yang panjang dan kontinu.</a:t>
            </a:r>
          </a:p>
          <a:p>
            <a:pPr lvl="1"/>
            <a:r>
              <a:rPr lang="en-US"/>
              <a:t>Industri kimia</a:t>
            </a:r>
          </a:p>
          <a:p>
            <a:pPr lvl="1"/>
            <a:r>
              <a:rPr lang="en-US"/>
              <a:t>Industri manufaktur yang menggunakan mesin yang memerlukan setup yang lama dan mahal.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00600"/>
            <a:ext cx="9144000" cy="20574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15.5 juta orang di US adalah SHIFTWORKER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ol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8578">
            <a:off x="0" y="228600"/>
            <a:ext cx="2552700" cy="3429000"/>
          </a:xfrm>
          <a:prstGeom prst="rect">
            <a:avLst/>
          </a:prstGeom>
          <a:noFill/>
        </p:spPr>
      </p:pic>
      <p:pic>
        <p:nvPicPr>
          <p:cNvPr id="73731" name="Picture 3" descr="satp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2773">
            <a:off x="3429000" y="533400"/>
            <a:ext cx="2709863" cy="4495800"/>
          </a:xfrm>
          <a:prstGeom prst="rect">
            <a:avLst/>
          </a:prstGeom>
          <a:noFill/>
        </p:spPr>
      </p:pic>
      <p:pic>
        <p:nvPicPr>
          <p:cNvPr id="73732" name="Picture 4" descr="fire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43425">
            <a:off x="260350" y="3657600"/>
            <a:ext cx="4724400" cy="3146425"/>
          </a:xfrm>
          <a:prstGeom prst="rect">
            <a:avLst/>
          </a:prstGeom>
          <a:noFill/>
        </p:spPr>
      </p:pic>
      <p:pic>
        <p:nvPicPr>
          <p:cNvPr id="73733" name="Picture 5" descr="nur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8505">
            <a:off x="6246813" y="0"/>
            <a:ext cx="2897187" cy="3962400"/>
          </a:xfrm>
          <a:prstGeom prst="rect">
            <a:avLst/>
          </a:prstGeom>
          <a:noFill/>
        </p:spPr>
      </p:pic>
      <p:pic>
        <p:nvPicPr>
          <p:cNvPr id="73735" name="Picture 7" descr="warteg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495800"/>
            <a:ext cx="3657600" cy="2743200"/>
          </a:xfrm>
          <a:prstGeom prst="rect">
            <a:avLst/>
          </a:prstGeom>
          <a:noFill/>
        </p:spPr>
      </p:pic>
      <p:pic>
        <p:nvPicPr>
          <p:cNvPr id="73736" name="Picture 8" descr="ma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4588" y="4116388"/>
            <a:ext cx="2919412" cy="274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Alasan Pekerja Memilih Kerja Shift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r>
              <a:rPr lang="en-US" sz="2800"/>
              <a:t>Gaji yang lebih baik</a:t>
            </a:r>
          </a:p>
          <a:p>
            <a:r>
              <a:rPr lang="en-US" sz="2800"/>
              <a:t>Lebih banyak waktu mengasuh anak di siang hari </a:t>
            </a:r>
          </a:p>
          <a:p>
            <a:r>
              <a:rPr lang="en-US" sz="2800"/>
              <a:t>Punya waktu lebih di siang hari untuk rekreasi</a:t>
            </a:r>
          </a:p>
          <a:p>
            <a:r>
              <a:rPr lang="en-US" sz="2800"/>
              <a:t>Ada kesempatan untuk melanjutkan pendidikan</a:t>
            </a:r>
          </a:p>
          <a:p>
            <a:r>
              <a:rPr lang="en-US" sz="2800"/>
              <a:t>Malam hari suasananya lebih tenang</a:t>
            </a:r>
          </a:p>
          <a:p>
            <a:r>
              <a:rPr lang="en-US" sz="2800"/>
              <a:t>Biasanya hanya sedikit supervisor di malam 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143000"/>
          </a:xfrm>
        </p:spPr>
        <p:txBody>
          <a:bodyPr/>
          <a:lstStyle/>
          <a:p>
            <a:r>
              <a:rPr lang="en-US" sz="2800"/>
              <a:t>Tetapi, kebanyakan pekerja menyatakan bahwa mereka tidak menyukai kerja shift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 b="1">
                <a:latin typeface="Maiandra GD" pitchFamily="34" charset="0"/>
              </a:rPr>
              <a:t>Mereka TERPAKSA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Tuntutan pekerjaan</a:t>
            </a:r>
          </a:p>
          <a:p>
            <a:r>
              <a:rPr lang="en-US" sz="2400">
                <a:solidFill>
                  <a:srgbClr val="FF0000"/>
                </a:solidFill>
              </a:rPr>
              <a:t>atau</a:t>
            </a:r>
          </a:p>
          <a:p>
            <a:r>
              <a:rPr lang="en-US" sz="2400">
                <a:solidFill>
                  <a:srgbClr val="FF0000"/>
                </a:solidFill>
              </a:rPr>
              <a:t>Tidak ada pekerjaan lain yang tersedia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Circadian Rhythm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Ritme utama tubuh selama 24 jam</a:t>
            </a:r>
          </a:p>
          <a:p>
            <a:r>
              <a:rPr lang="en-US"/>
              <a:t>Kebanyakan sistem metabolisme tubuh kita sangat aktif pada waktu tertentu dan tidak aktif pada saat yang lain</a:t>
            </a:r>
          </a:p>
          <a:p>
            <a:r>
              <a:rPr lang="en-US"/>
              <a:t>Biasanya semua aktivitas terjadi pada siang atau pagi.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heme/theme1.xml><?xml version="1.0" encoding="utf-8"?>
<a:theme xmlns:a="http://schemas.openxmlformats.org/drawingml/2006/main" name="Cubicle Etiquette">
  <a:themeElements>
    <a:clrScheme name="Cubicle Etiquet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bicle Etiquet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bicle Etiquet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bicle Etiquet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acing the Angry Customer">
  <a:themeElements>
    <a:clrScheme name="Facing the Angry Custom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cing the Angry Custom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cing the Angry Custom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ng the Angry Custom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ng the Angry Custom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ng the Angry Custom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ng the Angry Custom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ng the Angry Custom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ng the Angry Custom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resentation207">
  <a:themeElements>
    <a:clrScheme name="Presentation2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resentation4">
  <a:themeElements>
    <a:clrScheme name="Presentat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ind_3242_slide">
  <a:themeElements>
    <a:clrScheme name="ind_3242_slide 2">
      <a:dk1>
        <a:srgbClr val="000000"/>
      </a:dk1>
      <a:lt1>
        <a:srgbClr val="F7DBF7"/>
      </a:lt1>
      <a:dk2>
        <a:srgbClr val="000000"/>
      </a:dk2>
      <a:lt2>
        <a:srgbClr val="B2B2B2"/>
      </a:lt2>
      <a:accent1>
        <a:srgbClr val="C272DE"/>
      </a:accent1>
      <a:accent2>
        <a:srgbClr val="DDB1ED"/>
      </a:accent2>
      <a:accent3>
        <a:srgbClr val="FAEAFA"/>
      </a:accent3>
      <a:accent4>
        <a:srgbClr val="000000"/>
      </a:accent4>
      <a:accent5>
        <a:srgbClr val="DDBCEC"/>
      </a:accent5>
      <a:accent6>
        <a:srgbClr val="C8A0D7"/>
      </a:accent6>
      <a:hlink>
        <a:srgbClr val="DE72A1"/>
      </a:hlink>
      <a:folHlink>
        <a:srgbClr val="CF33CF"/>
      </a:folHlink>
    </a:clrScheme>
    <a:fontScheme name="ind_3242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3242_slide 1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AEAFA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2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AEAFA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3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AEAFA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4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AEAFA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FFFFF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FFFFF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FFFFF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42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FFFFF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ind_0030_slide">
  <a:themeElements>
    <a:clrScheme name="ind_0030_slide 1">
      <a:dk1>
        <a:srgbClr val="000000"/>
      </a:dk1>
      <a:lt1>
        <a:srgbClr val="F0F8FF"/>
      </a:lt1>
      <a:dk2>
        <a:srgbClr val="000000"/>
      </a:dk2>
      <a:lt2>
        <a:srgbClr val="9E9E9E"/>
      </a:lt2>
      <a:accent1>
        <a:srgbClr val="94B6D6"/>
      </a:accent1>
      <a:accent2>
        <a:srgbClr val="8CCBFF"/>
      </a:accent2>
      <a:accent3>
        <a:srgbClr val="F6FBFF"/>
      </a:accent3>
      <a:accent4>
        <a:srgbClr val="000000"/>
      </a:accent4>
      <a:accent5>
        <a:srgbClr val="C8D7E8"/>
      </a:accent5>
      <a:accent6>
        <a:srgbClr val="7EB8E7"/>
      </a:accent6>
      <a:hlink>
        <a:srgbClr val="006DCE"/>
      </a:hlink>
      <a:folHlink>
        <a:srgbClr val="4A6984"/>
      </a:folHlink>
    </a:clrScheme>
    <a:fontScheme name="ind_0030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30_slide 1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94B6D6"/>
        </a:accent1>
        <a:accent2>
          <a:srgbClr val="8CCBFF"/>
        </a:accent2>
        <a:accent3>
          <a:srgbClr val="F6FB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2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7CBAF9"/>
        </a:accent1>
        <a:accent2>
          <a:srgbClr val="A579F8"/>
        </a:accent2>
        <a:accent3>
          <a:srgbClr val="F6FB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3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58A2ED"/>
        </a:accent1>
        <a:accent2>
          <a:srgbClr val="EFB166"/>
        </a:accent2>
        <a:accent3>
          <a:srgbClr val="F6FB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4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C9C917"/>
        </a:accent1>
        <a:accent2>
          <a:srgbClr val="EA933F"/>
        </a:accent2>
        <a:accent3>
          <a:srgbClr val="F6FB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B6D6"/>
        </a:accent1>
        <a:accent2>
          <a:srgbClr val="8CCBFF"/>
        </a:accent2>
        <a:accent3>
          <a:srgbClr val="FFFF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CBAF9"/>
        </a:accent1>
        <a:accent2>
          <a:srgbClr val="A579F8"/>
        </a:accent2>
        <a:accent3>
          <a:srgbClr val="FFFF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8A2ED"/>
        </a:accent1>
        <a:accent2>
          <a:srgbClr val="EFB166"/>
        </a:accent2>
        <a:accent3>
          <a:srgbClr val="FFFF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C917"/>
        </a:accent1>
        <a:accent2>
          <a:srgbClr val="EA933F"/>
        </a:accent2>
        <a:accent3>
          <a:srgbClr val="FFFF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ind_0007_slide">
  <a:themeElements>
    <a:clrScheme name="ind_0007_slide 2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ind_000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07_slide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1_Default Design 2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ind_1283_slide">
  <a:themeElements>
    <a:clrScheme name="ind_1283_slide 2">
      <a:dk1>
        <a:srgbClr val="000000"/>
      </a:dk1>
      <a:lt1>
        <a:srgbClr val="FF8C00"/>
      </a:lt1>
      <a:dk2>
        <a:srgbClr val="000000"/>
      </a:dk2>
      <a:lt2>
        <a:srgbClr val="8A8A8A"/>
      </a:lt2>
      <a:accent1>
        <a:srgbClr val="FFF200"/>
      </a:accent1>
      <a:accent2>
        <a:srgbClr val="FFBE00"/>
      </a:accent2>
      <a:accent3>
        <a:srgbClr val="FFC5AA"/>
      </a:accent3>
      <a:accent4>
        <a:srgbClr val="000000"/>
      </a:accent4>
      <a:accent5>
        <a:srgbClr val="FFF7AA"/>
      </a:accent5>
      <a:accent6>
        <a:srgbClr val="E7AC00"/>
      </a:accent6>
      <a:hlink>
        <a:srgbClr val="764100"/>
      </a:hlink>
      <a:folHlink>
        <a:srgbClr val="942A00"/>
      </a:folHlink>
    </a:clrScheme>
    <a:fontScheme name="ind_128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283_slide 1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BA63"/>
        </a:accent1>
        <a:accent2>
          <a:srgbClr val="FFBF00"/>
        </a:accent2>
        <a:accent3>
          <a:srgbClr val="FFC5AA"/>
        </a:accent3>
        <a:accent4>
          <a:srgbClr val="000000"/>
        </a:accent4>
        <a:accent5>
          <a:srgbClr val="FFD9B7"/>
        </a:accent5>
        <a:accent6>
          <a:srgbClr val="E7AD00"/>
        </a:accent6>
        <a:hlink>
          <a:srgbClr val="824700"/>
        </a:hlink>
        <a:folHlink>
          <a:srgbClr val="382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2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F200"/>
        </a:accent1>
        <a:accent2>
          <a:srgbClr val="FFBE00"/>
        </a:accent2>
        <a:accent3>
          <a:srgbClr val="FFC5AA"/>
        </a:accent3>
        <a:accent4>
          <a:srgbClr val="000000"/>
        </a:accent4>
        <a:accent5>
          <a:srgbClr val="FFF7AA"/>
        </a:accent5>
        <a:accent6>
          <a:srgbClr val="E7AC00"/>
        </a:accent6>
        <a:hlink>
          <a:srgbClr val="764100"/>
        </a:hlink>
        <a:folHlink>
          <a:srgbClr val="942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3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2392ED"/>
        </a:accent1>
        <a:accent2>
          <a:srgbClr val="05C5E5"/>
        </a:accent2>
        <a:accent3>
          <a:srgbClr val="FFC5AA"/>
        </a:accent3>
        <a:accent4>
          <a:srgbClr val="000000"/>
        </a:accent4>
        <a:accent5>
          <a:srgbClr val="ACC7F4"/>
        </a:accent5>
        <a:accent6>
          <a:srgbClr val="04B2CF"/>
        </a:accent6>
        <a:hlink>
          <a:srgbClr val="703D00"/>
        </a:hlink>
        <a:folHlink>
          <a:srgbClr val="0309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4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C279"/>
        </a:accent1>
        <a:accent2>
          <a:srgbClr val="B7D000"/>
        </a:accent2>
        <a:accent3>
          <a:srgbClr val="FFC5AA"/>
        </a:accent3>
        <a:accent4>
          <a:srgbClr val="000000"/>
        </a:accent4>
        <a:accent5>
          <a:srgbClr val="FFDDBE"/>
        </a:accent5>
        <a:accent6>
          <a:srgbClr val="A6BC00"/>
        </a:accent6>
        <a:hlink>
          <a:srgbClr val="640769"/>
        </a:hlink>
        <a:folHlink>
          <a:srgbClr val="04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5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BA63"/>
        </a:accent1>
        <a:accent2>
          <a:srgbClr val="FFBF00"/>
        </a:accent2>
        <a:accent3>
          <a:srgbClr val="FFFFFF"/>
        </a:accent3>
        <a:accent4>
          <a:srgbClr val="000000"/>
        </a:accent4>
        <a:accent5>
          <a:srgbClr val="FFD9B7"/>
        </a:accent5>
        <a:accent6>
          <a:srgbClr val="E7AD00"/>
        </a:accent6>
        <a:hlink>
          <a:srgbClr val="824700"/>
        </a:hlink>
        <a:folHlink>
          <a:srgbClr val="382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6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F2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F7AA"/>
        </a:accent5>
        <a:accent6>
          <a:srgbClr val="E7AC00"/>
        </a:accent6>
        <a:hlink>
          <a:srgbClr val="764100"/>
        </a:hlink>
        <a:folHlink>
          <a:srgbClr val="942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7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2392ED"/>
        </a:accent1>
        <a:accent2>
          <a:srgbClr val="05C5E5"/>
        </a:accent2>
        <a:accent3>
          <a:srgbClr val="FFFFFF"/>
        </a:accent3>
        <a:accent4>
          <a:srgbClr val="000000"/>
        </a:accent4>
        <a:accent5>
          <a:srgbClr val="ACC7F4"/>
        </a:accent5>
        <a:accent6>
          <a:srgbClr val="04B2CF"/>
        </a:accent6>
        <a:hlink>
          <a:srgbClr val="703D00"/>
        </a:hlink>
        <a:folHlink>
          <a:srgbClr val="0309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8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C279"/>
        </a:accent1>
        <a:accent2>
          <a:srgbClr val="B7D000"/>
        </a:accent2>
        <a:accent3>
          <a:srgbClr val="FFFFFF"/>
        </a:accent3>
        <a:accent4>
          <a:srgbClr val="000000"/>
        </a:accent4>
        <a:accent5>
          <a:srgbClr val="FFDDBE"/>
        </a:accent5>
        <a:accent6>
          <a:srgbClr val="A6BC00"/>
        </a:accent6>
        <a:hlink>
          <a:srgbClr val="640769"/>
        </a:hlink>
        <a:folHlink>
          <a:srgbClr val="0432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IV">
  <a:themeElements>
    <a:clrScheme name="BusinessI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I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I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I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I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I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I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I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rtoon Colors">
  <a:themeElements>
    <a:clrScheme name="Cartoon Color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rtoon Colors">
      <a:majorFont>
        <a:latin typeface="Adventure"/>
        <a:ea typeface=""/>
        <a:cs typeface=""/>
      </a:majorFont>
      <a:minorFont>
        <a:latin typeface="Adventu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toon Colo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toon Colo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toon Colo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toon Colo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toon Colo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toon Colo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toon Colo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DSneakers">
  <a:themeElements>
    <a:clrScheme name="3DSneaker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DSneak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DSneak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Sneak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Sneak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Sneak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Sneak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Sneak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Sneak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paration">
  <a:themeElements>
    <a:clrScheme name="Prepar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par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par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ushing">
  <a:themeElements>
    <a:clrScheme name="Rush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ushing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sh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h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h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h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h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h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h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d_0002_slide">
  <a:themeElements>
    <a:clrScheme name="ind_0002_slide 1">
      <a:dk1>
        <a:srgbClr val="8A8A8A"/>
      </a:dk1>
      <a:lt1>
        <a:srgbClr val="FFFFFF"/>
      </a:lt1>
      <a:dk2>
        <a:srgbClr val="2F4F4F"/>
      </a:dk2>
      <a:lt2>
        <a:srgbClr val="FFFFFF"/>
      </a:lt2>
      <a:accent1>
        <a:srgbClr val="00E4E4"/>
      </a:accent1>
      <a:accent2>
        <a:srgbClr val="528E8C"/>
      </a:accent2>
      <a:accent3>
        <a:srgbClr val="ADB2B2"/>
      </a:accent3>
      <a:accent4>
        <a:srgbClr val="DADADA"/>
      </a:accent4>
      <a:accent5>
        <a:srgbClr val="AAEFEF"/>
      </a:accent5>
      <a:accent6>
        <a:srgbClr val="49807E"/>
      </a:accent6>
      <a:hlink>
        <a:srgbClr val="7BEAEA"/>
      </a:hlink>
      <a:folHlink>
        <a:srgbClr val="9CC7C6"/>
      </a:folHlink>
    </a:clrScheme>
    <a:fontScheme name="ind_0002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02_slide 1">
        <a:dk1>
          <a:srgbClr val="8A8A8A"/>
        </a:dk1>
        <a:lt1>
          <a:srgbClr val="FFFFFF"/>
        </a:lt1>
        <a:dk2>
          <a:srgbClr val="2F4F4F"/>
        </a:dk2>
        <a:lt2>
          <a:srgbClr val="FFFFFF"/>
        </a:lt2>
        <a:accent1>
          <a:srgbClr val="00E4E4"/>
        </a:accent1>
        <a:accent2>
          <a:srgbClr val="528E8C"/>
        </a:accent2>
        <a:accent3>
          <a:srgbClr val="ADB2B2"/>
        </a:accent3>
        <a:accent4>
          <a:srgbClr val="DADADA"/>
        </a:accent4>
        <a:accent5>
          <a:srgbClr val="AAEFEF"/>
        </a:accent5>
        <a:accent6>
          <a:srgbClr val="49807E"/>
        </a:accent6>
        <a:hlink>
          <a:srgbClr val="7BEAEA"/>
        </a:hlink>
        <a:folHlink>
          <a:srgbClr val="9CC7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2_slide 2">
        <a:dk1>
          <a:srgbClr val="8A8A8A"/>
        </a:dk1>
        <a:lt1>
          <a:srgbClr val="FFFFFF"/>
        </a:lt1>
        <a:dk2>
          <a:srgbClr val="2F4F4F"/>
        </a:dk2>
        <a:lt2>
          <a:srgbClr val="FFFFFF"/>
        </a:lt2>
        <a:accent1>
          <a:srgbClr val="74A7D7"/>
        </a:accent1>
        <a:accent2>
          <a:srgbClr val="32B2B2"/>
        </a:accent2>
        <a:accent3>
          <a:srgbClr val="ADB2B2"/>
        </a:accent3>
        <a:accent4>
          <a:srgbClr val="DADADA"/>
        </a:accent4>
        <a:accent5>
          <a:srgbClr val="BCD0E8"/>
        </a:accent5>
        <a:accent6>
          <a:srgbClr val="2CA1A1"/>
        </a:accent6>
        <a:hlink>
          <a:srgbClr val="C3D9EE"/>
        </a:hlink>
        <a:folHlink>
          <a:srgbClr val="B4D6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2_slide 3">
        <a:dk1>
          <a:srgbClr val="8A8A8A"/>
        </a:dk1>
        <a:lt1>
          <a:srgbClr val="FFFFFF"/>
        </a:lt1>
        <a:dk2>
          <a:srgbClr val="2F4F4F"/>
        </a:dk2>
        <a:lt2>
          <a:srgbClr val="FFFFFF"/>
        </a:lt2>
        <a:accent1>
          <a:srgbClr val="CA5875"/>
        </a:accent1>
        <a:accent2>
          <a:srgbClr val="DB7E52"/>
        </a:accent2>
        <a:accent3>
          <a:srgbClr val="ADB2B2"/>
        </a:accent3>
        <a:accent4>
          <a:srgbClr val="DADADA"/>
        </a:accent4>
        <a:accent5>
          <a:srgbClr val="E1B4BD"/>
        </a:accent5>
        <a:accent6>
          <a:srgbClr val="C67249"/>
        </a:accent6>
        <a:hlink>
          <a:srgbClr val="9CDDDD"/>
        </a:hlink>
        <a:folHlink>
          <a:srgbClr val="F1BD8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2_slide 4">
        <a:dk1>
          <a:srgbClr val="8A8A8A"/>
        </a:dk1>
        <a:lt1>
          <a:srgbClr val="FFFFFF"/>
        </a:lt1>
        <a:dk2>
          <a:srgbClr val="2F4F4F"/>
        </a:dk2>
        <a:lt2>
          <a:srgbClr val="FFFFFF"/>
        </a:lt2>
        <a:accent1>
          <a:srgbClr val="D89673"/>
        </a:accent1>
        <a:accent2>
          <a:srgbClr val="B48DE2"/>
        </a:accent2>
        <a:accent3>
          <a:srgbClr val="ADB2B2"/>
        </a:accent3>
        <a:accent4>
          <a:srgbClr val="DADADA"/>
        </a:accent4>
        <a:accent5>
          <a:srgbClr val="E9C9BC"/>
        </a:accent5>
        <a:accent6>
          <a:srgbClr val="A37FCD"/>
        </a:accent6>
        <a:hlink>
          <a:srgbClr val="A1D9D9"/>
        </a:hlink>
        <a:folHlink>
          <a:srgbClr val="D9D1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2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E4E4"/>
        </a:accent1>
        <a:accent2>
          <a:srgbClr val="528E8C"/>
        </a:accent2>
        <a:accent3>
          <a:srgbClr val="FFFFFF"/>
        </a:accent3>
        <a:accent4>
          <a:srgbClr val="000000"/>
        </a:accent4>
        <a:accent5>
          <a:srgbClr val="AAEFEF"/>
        </a:accent5>
        <a:accent6>
          <a:srgbClr val="49807E"/>
        </a:accent6>
        <a:hlink>
          <a:srgbClr val="7BEAEA"/>
        </a:hlink>
        <a:folHlink>
          <a:srgbClr val="9CC7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2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4A7D7"/>
        </a:accent1>
        <a:accent2>
          <a:srgbClr val="32B2B2"/>
        </a:accent2>
        <a:accent3>
          <a:srgbClr val="FFFFFF"/>
        </a:accent3>
        <a:accent4>
          <a:srgbClr val="000000"/>
        </a:accent4>
        <a:accent5>
          <a:srgbClr val="BCD0E8"/>
        </a:accent5>
        <a:accent6>
          <a:srgbClr val="2CA1A1"/>
        </a:accent6>
        <a:hlink>
          <a:srgbClr val="C3D9EE"/>
        </a:hlink>
        <a:folHlink>
          <a:srgbClr val="B4D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2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A5875"/>
        </a:accent1>
        <a:accent2>
          <a:srgbClr val="DB7E52"/>
        </a:accent2>
        <a:accent3>
          <a:srgbClr val="FFFFFF"/>
        </a:accent3>
        <a:accent4>
          <a:srgbClr val="000000"/>
        </a:accent4>
        <a:accent5>
          <a:srgbClr val="E1B4BD"/>
        </a:accent5>
        <a:accent6>
          <a:srgbClr val="C67249"/>
        </a:accent6>
        <a:hlink>
          <a:srgbClr val="9CDDDD"/>
        </a:hlink>
        <a:folHlink>
          <a:srgbClr val="F1BD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2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89673"/>
        </a:accent1>
        <a:accent2>
          <a:srgbClr val="B48DE2"/>
        </a:accent2>
        <a:accent3>
          <a:srgbClr val="FFFFFF"/>
        </a:accent3>
        <a:accent4>
          <a:srgbClr val="000000"/>
        </a:accent4>
        <a:accent5>
          <a:srgbClr val="E9C9BC"/>
        </a:accent5>
        <a:accent6>
          <a:srgbClr val="A37FCD"/>
        </a:accent6>
        <a:hlink>
          <a:srgbClr val="A1D9D9"/>
        </a:hlink>
        <a:folHlink>
          <a:srgbClr val="D9D1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nd_0026_slide">
  <a:themeElements>
    <a:clrScheme name="ind_0026_slide 2">
      <a:dk1>
        <a:srgbClr val="000000"/>
      </a:dk1>
      <a:lt1>
        <a:srgbClr val="C6BE9C"/>
      </a:lt1>
      <a:dk2>
        <a:srgbClr val="000000"/>
      </a:dk2>
      <a:lt2>
        <a:srgbClr val="808080"/>
      </a:lt2>
      <a:accent1>
        <a:srgbClr val="AB9D6C"/>
      </a:accent1>
      <a:accent2>
        <a:srgbClr val="A2A35C"/>
      </a:accent2>
      <a:accent3>
        <a:srgbClr val="DFDBCB"/>
      </a:accent3>
      <a:accent4>
        <a:srgbClr val="000000"/>
      </a:accent4>
      <a:accent5>
        <a:srgbClr val="D2CCBA"/>
      </a:accent5>
      <a:accent6>
        <a:srgbClr val="929353"/>
      </a:accent6>
      <a:hlink>
        <a:srgbClr val="A1865C"/>
      </a:hlink>
      <a:folHlink>
        <a:srgbClr val="81744A"/>
      </a:folHlink>
    </a:clrScheme>
    <a:fontScheme name="ind_002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26_slide 1">
        <a:dk1>
          <a:srgbClr val="000000"/>
        </a:dk1>
        <a:lt1>
          <a:srgbClr val="C6BE9C"/>
        </a:lt1>
        <a:dk2>
          <a:srgbClr val="000000"/>
        </a:dk2>
        <a:lt2>
          <a:srgbClr val="808080"/>
        </a:lt2>
        <a:accent1>
          <a:srgbClr val="81734A"/>
        </a:accent1>
        <a:accent2>
          <a:srgbClr val="B4AC7C"/>
        </a:accent2>
        <a:accent3>
          <a:srgbClr val="DFDBCB"/>
        </a:accent3>
        <a:accent4>
          <a:srgbClr val="000000"/>
        </a:accent4>
        <a:accent5>
          <a:srgbClr val="C1BCB1"/>
        </a:accent5>
        <a:accent6>
          <a:srgbClr val="A39B70"/>
        </a:accent6>
        <a:hlink>
          <a:srgbClr val="E2DFCC"/>
        </a:hlink>
        <a:folHlink>
          <a:srgbClr val="C6B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2">
        <a:dk1>
          <a:srgbClr val="000000"/>
        </a:dk1>
        <a:lt1>
          <a:srgbClr val="C6BE9C"/>
        </a:lt1>
        <a:dk2>
          <a:srgbClr val="000000"/>
        </a:dk2>
        <a:lt2>
          <a:srgbClr val="808080"/>
        </a:lt2>
        <a:accent1>
          <a:srgbClr val="AB9D6C"/>
        </a:accent1>
        <a:accent2>
          <a:srgbClr val="A2A35C"/>
        </a:accent2>
        <a:accent3>
          <a:srgbClr val="DFDBCB"/>
        </a:accent3>
        <a:accent4>
          <a:srgbClr val="000000"/>
        </a:accent4>
        <a:accent5>
          <a:srgbClr val="D2CCBA"/>
        </a:accent5>
        <a:accent6>
          <a:srgbClr val="929353"/>
        </a:accent6>
        <a:hlink>
          <a:srgbClr val="A1865C"/>
        </a:hlink>
        <a:folHlink>
          <a:srgbClr val="8174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3">
        <a:dk1>
          <a:srgbClr val="000000"/>
        </a:dk1>
        <a:lt1>
          <a:srgbClr val="C6BE9C"/>
        </a:lt1>
        <a:dk2>
          <a:srgbClr val="000000"/>
        </a:dk2>
        <a:lt2>
          <a:srgbClr val="808080"/>
        </a:lt2>
        <a:accent1>
          <a:srgbClr val="A592AD"/>
        </a:accent1>
        <a:accent2>
          <a:srgbClr val="788497"/>
        </a:accent2>
        <a:accent3>
          <a:srgbClr val="DFDBCB"/>
        </a:accent3>
        <a:accent4>
          <a:srgbClr val="000000"/>
        </a:accent4>
        <a:accent5>
          <a:srgbClr val="CFC7D3"/>
        </a:accent5>
        <a:accent6>
          <a:srgbClr val="6C7788"/>
        </a:accent6>
        <a:hlink>
          <a:srgbClr val="8D7497"/>
        </a:hlink>
        <a:folHlink>
          <a:srgbClr val="918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4">
        <a:dk1>
          <a:srgbClr val="000000"/>
        </a:dk1>
        <a:lt1>
          <a:srgbClr val="C6BE9C"/>
        </a:lt1>
        <a:dk2>
          <a:srgbClr val="000000"/>
        </a:dk2>
        <a:lt2>
          <a:srgbClr val="808080"/>
        </a:lt2>
        <a:accent1>
          <a:srgbClr val="698C69"/>
        </a:accent1>
        <a:accent2>
          <a:srgbClr val="A1925C"/>
        </a:accent2>
        <a:accent3>
          <a:srgbClr val="DFDBCB"/>
        </a:accent3>
        <a:accent4>
          <a:srgbClr val="000000"/>
        </a:accent4>
        <a:accent5>
          <a:srgbClr val="B9C5B9"/>
        </a:accent5>
        <a:accent6>
          <a:srgbClr val="918453"/>
        </a:accent6>
        <a:hlink>
          <a:srgbClr val="787497"/>
        </a:hlink>
        <a:folHlink>
          <a:srgbClr val="B47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734A"/>
        </a:accent1>
        <a:accent2>
          <a:srgbClr val="B4AC7C"/>
        </a:accent2>
        <a:accent3>
          <a:srgbClr val="FFFFFF"/>
        </a:accent3>
        <a:accent4>
          <a:srgbClr val="000000"/>
        </a:accent4>
        <a:accent5>
          <a:srgbClr val="C1BCB1"/>
        </a:accent5>
        <a:accent6>
          <a:srgbClr val="A39B70"/>
        </a:accent6>
        <a:hlink>
          <a:srgbClr val="E2DFCC"/>
        </a:hlink>
        <a:folHlink>
          <a:srgbClr val="C6B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B9D6C"/>
        </a:accent1>
        <a:accent2>
          <a:srgbClr val="A2A35C"/>
        </a:accent2>
        <a:accent3>
          <a:srgbClr val="FFFFFF"/>
        </a:accent3>
        <a:accent4>
          <a:srgbClr val="000000"/>
        </a:accent4>
        <a:accent5>
          <a:srgbClr val="D2CCBA"/>
        </a:accent5>
        <a:accent6>
          <a:srgbClr val="929353"/>
        </a:accent6>
        <a:hlink>
          <a:srgbClr val="A1865C"/>
        </a:hlink>
        <a:folHlink>
          <a:srgbClr val="8174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592AD"/>
        </a:accent1>
        <a:accent2>
          <a:srgbClr val="788497"/>
        </a:accent2>
        <a:accent3>
          <a:srgbClr val="FFFFFF"/>
        </a:accent3>
        <a:accent4>
          <a:srgbClr val="000000"/>
        </a:accent4>
        <a:accent5>
          <a:srgbClr val="CFC7D3"/>
        </a:accent5>
        <a:accent6>
          <a:srgbClr val="6C7788"/>
        </a:accent6>
        <a:hlink>
          <a:srgbClr val="8D7497"/>
        </a:hlink>
        <a:folHlink>
          <a:srgbClr val="918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26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98C69"/>
        </a:accent1>
        <a:accent2>
          <a:srgbClr val="A1925C"/>
        </a:accent2>
        <a:accent3>
          <a:srgbClr val="FFFFFF"/>
        </a:accent3>
        <a:accent4>
          <a:srgbClr val="000000"/>
        </a:accent4>
        <a:accent5>
          <a:srgbClr val="B9C5B9"/>
        </a:accent5>
        <a:accent6>
          <a:srgbClr val="918453"/>
        </a:accent6>
        <a:hlink>
          <a:srgbClr val="787497"/>
        </a:hlink>
        <a:folHlink>
          <a:srgbClr val="B47E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ducation16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33CC33"/>
      </a:accent1>
      <a:accent2>
        <a:srgbClr val="FFFF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E75C"/>
      </a:accent6>
      <a:hlink>
        <a:srgbClr val="FF9933"/>
      </a:hlink>
      <a:folHlink>
        <a:srgbClr val="FFCCFF"/>
      </a:folHlink>
    </a:clrScheme>
    <a:fontScheme name="education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16 1">
        <a:dk1>
          <a:srgbClr val="000000"/>
        </a:dk1>
        <a:lt1>
          <a:srgbClr val="FFFFFF"/>
        </a:lt1>
        <a:dk2>
          <a:srgbClr val="996633"/>
        </a:dk2>
        <a:lt2>
          <a:srgbClr val="FF9900"/>
        </a:lt2>
        <a:accent1>
          <a:srgbClr val="D60093"/>
        </a:accent1>
        <a:accent2>
          <a:srgbClr val="FFFF66"/>
        </a:accent2>
        <a:accent3>
          <a:srgbClr val="CAB8AD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16 2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1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16 4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Cubicle Etiquette</Template>
  <TotalTime>1319</TotalTime>
  <Words>319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9" baseType="lpstr">
      <vt:lpstr>Adventure</vt:lpstr>
      <vt:lpstr>Arial</vt:lpstr>
      <vt:lpstr>Lucida Sans Unicode</vt:lpstr>
      <vt:lpstr>Maiandra GD</vt:lpstr>
      <vt:lpstr>Symbol</vt:lpstr>
      <vt:lpstr>Times New Roman</vt:lpstr>
      <vt:lpstr>Trebuchet MS</vt:lpstr>
      <vt:lpstr>Verdana</vt:lpstr>
      <vt:lpstr>Wingdings</vt:lpstr>
      <vt:lpstr>Cubicle Etiquette</vt:lpstr>
      <vt:lpstr>BusinessIV</vt:lpstr>
      <vt:lpstr>Cartoon Colors</vt:lpstr>
      <vt:lpstr>3DSneakers</vt:lpstr>
      <vt:lpstr>Preparation</vt:lpstr>
      <vt:lpstr>Rushing</vt:lpstr>
      <vt:lpstr>ind_0002_slide</vt:lpstr>
      <vt:lpstr>ind_0026_slide</vt:lpstr>
      <vt:lpstr>education16</vt:lpstr>
      <vt:lpstr>Facing the Angry Customer</vt:lpstr>
      <vt:lpstr>Default Design</vt:lpstr>
      <vt:lpstr>Presentation207</vt:lpstr>
      <vt:lpstr>Presentation4</vt:lpstr>
      <vt:lpstr>ind_3242_slide</vt:lpstr>
      <vt:lpstr>ind_0030_slide</vt:lpstr>
      <vt:lpstr>ind_0007_slide</vt:lpstr>
      <vt:lpstr>1_Default Design</vt:lpstr>
      <vt:lpstr>ind_1283_slide</vt:lpstr>
      <vt:lpstr>SHIFTWORK</vt:lpstr>
      <vt:lpstr>Shiftwork involves working outside the normal daylight hours</vt:lpstr>
      <vt:lpstr>Society and Employer Reasons for Shiftwork</vt:lpstr>
      <vt:lpstr>PowerPoint Presentation</vt:lpstr>
      <vt:lpstr>15.5 juta orang di US adalah SHIFTWORKER</vt:lpstr>
      <vt:lpstr>PowerPoint Presentation</vt:lpstr>
      <vt:lpstr>Alasan Pekerja Memilih Kerja Shift</vt:lpstr>
      <vt:lpstr>Tetapi, kebanyakan pekerja menyatakan bahwa mereka tidak menyukai kerja shift  Mereka TERPAKSA</vt:lpstr>
      <vt:lpstr>Circadian Rhythm</vt:lpstr>
      <vt:lpstr>Aktivitas Metabolisme (kemampuan tubuh menghasilkan energi dari makanan) paling tinggi pada siang sampai sore hari</vt:lpstr>
      <vt:lpstr>PowerPoint Presentation</vt:lpstr>
      <vt:lpstr>Karena…</vt:lpstr>
      <vt:lpstr>it can be stressful</vt:lpstr>
      <vt:lpstr>Permanent vs Rotating Schedules</vt:lpstr>
      <vt:lpstr>PowerPoint Presentation</vt:lpstr>
      <vt:lpstr>Mengapa?       Diskusikan…</vt:lpstr>
      <vt:lpstr>Pergantian jadwal bekerja shift sering dilakukan karena dianggap lebih adil bagi semua pekerja</vt:lpstr>
      <vt:lpstr>Kecepatan dan Arah Rotasi</vt:lpstr>
      <vt:lpstr>Rotasi Shift</vt:lpstr>
      <vt:lpstr>Sistem pengaturan shift untuk 5 hari kerja</vt:lpstr>
      <vt:lpstr>Sistem Eropa [(2-2-2) system. Tidak lebih 2 hari pada satu shift →free 2 days weekend  1x8 minggu </vt:lpstr>
      <vt:lpstr>Sistem 2-2-3.  Tidak lebih 3 hari pada satu shift →free 3 days weekend  1x 4 minggu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Shiftwork involves working outside the normal daylight hours</dc:title>
  <dc:creator>user</dc:creator>
  <cp:lastModifiedBy>asus</cp:lastModifiedBy>
  <cp:revision>51</cp:revision>
  <dcterms:created xsi:type="dcterms:W3CDTF">2008-07-24T05:47:32Z</dcterms:created>
  <dcterms:modified xsi:type="dcterms:W3CDTF">2018-04-18T00:36:14Z</dcterms:modified>
</cp:coreProperties>
</file>