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23"/>
  </p:notesMasterIdLst>
  <p:sldIdLst>
    <p:sldId id="257" r:id="rId2"/>
    <p:sldId id="260" r:id="rId3"/>
    <p:sldId id="283" r:id="rId4"/>
    <p:sldId id="284" r:id="rId5"/>
    <p:sldId id="285" r:id="rId6"/>
    <p:sldId id="286" r:id="rId7"/>
    <p:sldId id="287" r:id="rId8"/>
    <p:sldId id="288" r:id="rId9"/>
    <p:sldId id="289" r:id="rId10"/>
    <p:sldId id="303" r:id="rId11"/>
    <p:sldId id="305" r:id="rId12"/>
    <p:sldId id="309" r:id="rId13"/>
    <p:sldId id="346" r:id="rId14"/>
    <p:sldId id="291" r:id="rId15"/>
    <p:sldId id="292" r:id="rId16"/>
    <p:sldId id="314" r:id="rId17"/>
    <p:sldId id="317" r:id="rId18"/>
    <p:sldId id="326" r:id="rId19"/>
    <p:sldId id="323" r:id="rId20"/>
    <p:sldId id="325" r:id="rId21"/>
    <p:sldId id="347" r:id="rId22"/>
  </p:sldIdLst>
  <p:sldSz cx="9144000" cy="6858000" type="screen4x3"/>
  <p:notesSz cx="6858000" cy="9144000"/>
  <p:custDataLst>
    <p:tags r:id="rId24"/>
  </p:custDataLst>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CC99"/>
    <a:srgbClr val="008000"/>
    <a:srgbClr val="E6B380"/>
    <a:srgbClr val="990033"/>
    <a:srgbClr val="C0C0C0"/>
    <a:srgbClr val="66FF66"/>
    <a:srgbClr val="FFCC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595"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FA5C41A-9B7E-4B1B-AC77-4ABD185DF368}" type="slidenum">
              <a:rPr lang="en-US"/>
              <a:pPr/>
              <a:t>‹#›</a:t>
            </a:fld>
            <a:endParaRPr lang="en-US"/>
          </a:p>
        </p:txBody>
      </p:sp>
    </p:spTree>
    <p:extLst>
      <p:ext uri="{BB962C8B-B14F-4D97-AF65-F5344CB8AC3E}">
        <p14:creationId xmlns:p14="http://schemas.microsoft.com/office/powerpoint/2010/main" val="17652552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1B70F-0494-40FE-A713-24E686BBA050}" type="slidenum">
              <a:rPr lang="en-US"/>
              <a:pPr/>
              <a:t>10</a:t>
            </a:fld>
            <a:endParaRPr lang="en-US"/>
          </a:p>
        </p:txBody>
      </p:sp>
      <p:sp>
        <p:nvSpPr>
          <p:cNvPr id="509954"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09955"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14978-D94C-407C-967C-1F3E595CCD79}" type="slidenum">
              <a:rPr lang="en-US"/>
              <a:pPr/>
              <a:t>11</a:t>
            </a:fld>
            <a:endParaRPr lang="en-US"/>
          </a:p>
        </p:txBody>
      </p:sp>
      <p:sp>
        <p:nvSpPr>
          <p:cNvPr id="514050"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14051"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8C0BF-A674-4651-8178-89C9A11DD262}" type="slidenum">
              <a:rPr lang="en-US"/>
              <a:pPr/>
              <a:t>12</a:t>
            </a:fld>
            <a:endParaRPr lang="en-US"/>
          </a:p>
        </p:txBody>
      </p:sp>
      <p:sp>
        <p:nvSpPr>
          <p:cNvPr id="522242"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22243"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8C0BF-A674-4651-8178-89C9A11DD262}" type="slidenum">
              <a:rPr lang="en-US"/>
              <a:pPr/>
              <a:t>13</a:t>
            </a:fld>
            <a:endParaRPr lang="en-US"/>
          </a:p>
        </p:txBody>
      </p:sp>
      <p:sp>
        <p:nvSpPr>
          <p:cNvPr id="522242"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22243"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3A9D2-C056-4C8E-8BF6-7FF2B3A9FFA1}" type="slidenum">
              <a:rPr lang="en-US"/>
              <a:pPr/>
              <a:t>16</a:t>
            </a:fld>
            <a:endParaRPr lang="en-US"/>
          </a:p>
        </p:txBody>
      </p:sp>
      <p:sp>
        <p:nvSpPr>
          <p:cNvPr id="533506"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33507"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1FF5D-6107-4FE6-A672-12F7CDBE7C42}" type="slidenum">
              <a:rPr lang="en-US"/>
              <a:pPr/>
              <a:t>17</a:t>
            </a:fld>
            <a:endParaRPr lang="en-US"/>
          </a:p>
        </p:txBody>
      </p:sp>
      <p:sp>
        <p:nvSpPr>
          <p:cNvPr id="539650"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39651"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9428E-9FE8-4A36-A5B3-470EBD3970EE}" type="slidenum">
              <a:rPr lang="en-US"/>
              <a:pPr/>
              <a:t>19</a:t>
            </a:fld>
            <a:endParaRPr lang="en-US"/>
          </a:p>
        </p:txBody>
      </p:sp>
      <p:sp>
        <p:nvSpPr>
          <p:cNvPr id="551938"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51939"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93A92D-31B6-4D07-BF9A-07F3F6313C65}" type="slidenum">
              <a:rPr lang="en-US"/>
              <a:pPr/>
              <a:t>20</a:t>
            </a:fld>
            <a:endParaRPr lang="en-US"/>
          </a:p>
        </p:txBody>
      </p:sp>
      <p:sp>
        <p:nvSpPr>
          <p:cNvPr id="556034" name="Rectangle 2"/>
          <p:cNvSpPr>
            <a:spLocks noGrp="1" noChangeArrowheads="1"/>
          </p:cNvSpPr>
          <p:nvPr>
            <p:ph type="body" idx="1"/>
          </p:nvPr>
        </p:nvSpPr>
        <p:spPr>
          <a:xfrm>
            <a:off x="914400" y="4343400"/>
            <a:ext cx="5029200" cy="4114800"/>
          </a:xfrm>
          <a:ln/>
        </p:spPr>
        <p:txBody>
          <a:bodyPr lIns="93662" tIns="47625" rIns="93662" bIns="47625"/>
          <a:lstStyle/>
          <a:p>
            <a:endParaRPr lang="en-AU"/>
          </a:p>
        </p:txBody>
      </p:sp>
      <p:sp>
        <p:nvSpPr>
          <p:cNvPr id="556035"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9129"/>
            <a:ext cx="7772400" cy="1470025"/>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3600">
                <a:solidFill>
                  <a:srgbClr val="994000"/>
                </a:solidFill>
              </a:defRPr>
            </a:lvl1pPr>
          </a:lstStyle>
          <a:p>
            <a:r>
              <a:rPr lang="en-US" dirty="0" smtClean="0"/>
              <a:t>Click to edit Master title style</a:t>
            </a:r>
            <a:r>
              <a:rPr lang="en-US" sz="4000" b="0" dirty="0" smtClean="0">
                <a:solidFill>
                  <a:srgbClr val="99CC00"/>
                </a:solidFill>
              </a:rPr>
              <a:t> </a:t>
            </a:r>
            <a:br>
              <a:rPr lang="en-US" sz="4000" b="0" dirty="0" smtClean="0">
                <a:solidFill>
                  <a:srgbClr val="99CC00"/>
                </a:solidFill>
              </a:rPr>
            </a:br>
            <a:r>
              <a:rPr lang="en-US" dirty="0" smtClean="0"/>
              <a:t>R153-G64-B0</a:t>
            </a:r>
            <a:endParaRPr lang="en-US" dirty="0"/>
          </a:p>
        </p:txBody>
      </p:sp>
      <p:sp>
        <p:nvSpPr>
          <p:cNvPr id="3" name="Subtitle 2"/>
          <p:cNvSpPr>
            <a:spLocks noGrp="1"/>
          </p:cNvSpPr>
          <p:nvPr>
            <p:ph type="subTitle" idx="1"/>
          </p:nvPr>
        </p:nvSpPr>
        <p:spPr>
          <a:xfrm>
            <a:off x="1371600" y="2517775"/>
            <a:ext cx="6400800" cy="1752600"/>
          </a:xfrm>
        </p:spPr>
        <p:txBody>
          <a:bodyPr>
            <a:normAutofit/>
          </a:bodyPr>
          <a:lstStyle>
            <a:lvl1pPr marL="0" indent="0" algn="ctr">
              <a:buNone/>
              <a:defRPr sz="3600">
                <a:solidFill>
                  <a:srgbClr val="0066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D840C464-B2BC-478A-855C-08849D37920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6340475"/>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a:p>
        </p:txBody>
      </p:sp>
      <p:sp>
        <p:nvSpPr>
          <p:cNvPr id="6" name="Slide Number Placeholder 5"/>
          <p:cNvSpPr>
            <a:spLocks noGrp="1"/>
          </p:cNvSpPr>
          <p:nvPr>
            <p:ph type="sldNum" sz="quarter" idx="12"/>
          </p:nvPr>
        </p:nvSpPr>
        <p:spPr/>
        <p:txBody>
          <a:bodyPr/>
          <a:lstStyle/>
          <a:p>
            <a:r>
              <a:rPr lang="en-US" smtClean="0"/>
              <a:t>9-</a:t>
            </a:r>
            <a:fld id="{572F3B13-FF1C-404C-B08C-BA0EED93EB50}"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6340475"/>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
        <p:nvSpPr>
          <p:cNvPr id="6" name="Slide Number Placeholder 5"/>
          <p:cNvSpPr>
            <a:spLocks noGrp="1"/>
          </p:cNvSpPr>
          <p:nvPr>
            <p:ph type="sldNum" sz="quarter" idx="12"/>
          </p:nvPr>
        </p:nvSpPr>
        <p:spPr/>
        <p:txBody>
          <a:bodyPr/>
          <a:lstStyle/>
          <a:p>
            <a:r>
              <a:rPr lang="en-US" smtClean="0"/>
              <a:t>9-</a:t>
            </a:r>
            <a:fld id="{97C584BA-F470-481C-A236-00348DD92342}"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1"/>
          </p:nvPr>
        </p:nvSpPr>
        <p:spPr>
          <a:xfrm>
            <a:off x="6589713" y="6376988"/>
            <a:ext cx="2193925" cy="457200"/>
          </a:xfrm>
        </p:spPr>
        <p:txBody>
          <a:bodyPr/>
          <a:lstStyle>
            <a:lvl1pPr>
              <a:defRPr/>
            </a:lvl1pPr>
          </a:lstStyle>
          <a:p>
            <a:r>
              <a:rPr lang="en-US" smtClean="0"/>
              <a:t>9-</a:t>
            </a:r>
            <a:fld id="{5D74A923-6CF8-4E43-9612-B08108A3A666}" type="slidenum">
              <a:rPr lang="en-US" smtClean="0"/>
              <a:pPr/>
              <a:t>‹#›</a:t>
            </a:fld>
            <a:endParaRPr lang="en-US"/>
          </a:p>
        </p:txBody>
      </p:sp>
      <p:sp>
        <p:nvSpPr>
          <p:cNvPr id="8" name="Footer Placeholder 4"/>
          <p:cNvSpPr>
            <a:spLocks noGrp="1"/>
          </p:cNvSpPr>
          <p:nvPr>
            <p:ph type="ftr" sz="quarter" idx="12"/>
          </p:nvPr>
        </p:nvSpPr>
        <p:spPr>
          <a:xfrm>
            <a:off x="457200" y="6340475"/>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7958138" cy="186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09625" y="4230688"/>
            <a:ext cx="7958138" cy="1865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1"/>
          </p:nvPr>
        </p:nvSpPr>
        <p:spPr>
          <a:xfrm>
            <a:off x="6589713" y="6376988"/>
            <a:ext cx="2193925" cy="457200"/>
          </a:xfrm>
        </p:spPr>
        <p:txBody>
          <a:bodyPr/>
          <a:lstStyle>
            <a:lvl1pPr>
              <a:defRPr/>
            </a:lvl1pPr>
          </a:lstStyle>
          <a:p>
            <a:r>
              <a:rPr lang="en-US" smtClean="0"/>
              <a:t>9-</a:t>
            </a:r>
            <a:fld id="{5D74A923-6CF8-4E43-9612-B08108A3A666}" type="slidenum">
              <a:rPr lang="en-US" smtClean="0"/>
              <a:pPr/>
              <a:t>‹#›</a:t>
            </a:fld>
            <a:endParaRPr lang="en-US"/>
          </a:p>
        </p:txBody>
      </p:sp>
      <p:sp>
        <p:nvSpPr>
          <p:cNvPr id="8" name="Footer Placeholder 4"/>
          <p:cNvSpPr>
            <a:spLocks noGrp="1"/>
          </p:cNvSpPr>
          <p:nvPr>
            <p:ph type="ftr" sz="quarter" idx="12"/>
          </p:nvPr>
        </p:nvSpPr>
        <p:spPr>
          <a:xfrm>
            <a:off x="457200" y="6340475"/>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09625" y="2214563"/>
            <a:ext cx="3902075" cy="186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64100" y="2214563"/>
            <a:ext cx="3903663" cy="186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809625" y="4230688"/>
            <a:ext cx="7958138" cy="1865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1"/>
          </p:nvPr>
        </p:nvSpPr>
        <p:spPr>
          <a:xfrm>
            <a:off x="6589713" y="6376988"/>
            <a:ext cx="2193925" cy="457200"/>
          </a:xfrm>
        </p:spPr>
        <p:txBody>
          <a:bodyPr/>
          <a:lstStyle>
            <a:lvl1pPr>
              <a:defRPr/>
            </a:lvl1pPr>
          </a:lstStyle>
          <a:p>
            <a:r>
              <a:rPr lang="en-US" smtClean="0"/>
              <a:t>9-</a:t>
            </a:r>
            <a:fld id="{5D74A923-6CF8-4E43-9612-B08108A3A666}" type="slidenum">
              <a:rPr lang="en-US" smtClean="0"/>
              <a:pPr/>
              <a:t>‹#›</a:t>
            </a:fld>
            <a:endParaRPr lang="en-US"/>
          </a:p>
        </p:txBody>
      </p:sp>
      <p:sp>
        <p:nvSpPr>
          <p:cNvPr id="8" name="Footer Placeholder 4"/>
          <p:cNvSpPr>
            <a:spLocks noGrp="1"/>
          </p:cNvSpPr>
          <p:nvPr>
            <p:ph type="ftr" sz="quarter" idx="12"/>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hart Placeholder 3"/>
          <p:cNvSpPr>
            <a:spLocks noGrp="1"/>
          </p:cNvSpPr>
          <p:nvPr>
            <p:ph type="chart" sz="half" idx="2"/>
          </p:nvPr>
        </p:nvSpPr>
        <p:spPr>
          <a:xfrm>
            <a:off x="4864100" y="2214563"/>
            <a:ext cx="3903663" cy="3881437"/>
          </a:xfrm>
        </p:spPr>
        <p:txBody>
          <a:bodyPr/>
          <a:lstStyle/>
          <a:p>
            <a:r>
              <a:rPr lang="en-US" smtClean="0"/>
              <a:t>Click icon to add chart</a:t>
            </a:r>
            <a:endParaRPr lang="en-US"/>
          </a:p>
        </p:txBody>
      </p:sp>
      <p:sp>
        <p:nvSpPr>
          <p:cNvPr id="6" name="Slide Number Placeholder 5"/>
          <p:cNvSpPr>
            <a:spLocks noGrp="1"/>
          </p:cNvSpPr>
          <p:nvPr>
            <p:ph type="sldNum" sz="quarter" idx="11"/>
          </p:nvPr>
        </p:nvSpPr>
        <p:spPr>
          <a:xfrm>
            <a:off x="6589713" y="6376988"/>
            <a:ext cx="2193925" cy="457200"/>
          </a:xfrm>
        </p:spPr>
        <p:txBody>
          <a:bodyPr/>
          <a:lstStyle>
            <a:lvl1pPr>
              <a:defRPr/>
            </a:lvl1pPr>
          </a:lstStyle>
          <a:p>
            <a:r>
              <a:rPr lang="en-US" smtClean="0"/>
              <a:t>9-</a:t>
            </a:r>
            <a:fld id="{5D74A923-6CF8-4E43-9612-B08108A3A666}" type="slidenum">
              <a:rPr lang="en-US" smtClean="0"/>
              <a:pPr/>
              <a:t>‹#›</a:t>
            </a:fld>
            <a:endParaRPr lang="en-US"/>
          </a:p>
        </p:txBody>
      </p:sp>
      <p:sp>
        <p:nvSpPr>
          <p:cNvPr id="7" name="Footer Placeholder 4"/>
          <p:cNvSpPr>
            <a:spLocks noGrp="1"/>
          </p:cNvSpPr>
          <p:nvPr>
            <p:ph type="ftr" sz="quarter" idx="12"/>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dirty="0" smtClean="0"/>
              <a:t>Copyright 2011 John Wiley &amp; Sons, Inc.</a:t>
            </a:r>
            <a:endParaRPr lang="en-US" dirty="0"/>
          </a:p>
        </p:txBody>
      </p:sp>
    </p:spTree>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864100" y="2214563"/>
            <a:ext cx="3903663" cy="1863725"/>
          </a:xfrm>
        </p:spPr>
        <p:txBody>
          <a:bodyPr>
            <a:no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4864100" y="4230688"/>
            <a:ext cx="3903663" cy="1865312"/>
          </a:xfrm>
        </p:spPr>
        <p:txBody>
          <a:bodyPr>
            <a:no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1"/>
          </p:nvPr>
        </p:nvSpPr>
        <p:spPr>
          <a:xfrm>
            <a:off x="6589713" y="6376988"/>
            <a:ext cx="2193925" cy="457200"/>
          </a:xfrm>
        </p:spPr>
        <p:txBody>
          <a:bodyPr/>
          <a:lstStyle>
            <a:lvl1pPr>
              <a:defRPr/>
            </a:lvl1pPr>
          </a:lstStyle>
          <a:p>
            <a:r>
              <a:rPr lang="en-US" smtClean="0"/>
              <a:t>9-</a:t>
            </a:r>
            <a:fld id="{5D74A923-6CF8-4E43-9612-B08108A3A666}" type="slidenum">
              <a:rPr lang="en-US" smtClean="0"/>
              <a:pPr/>
              <a:t>‹#›</a:t>
            </a:fld>
            <a:endParaRPr lang="en-US"/>
          </a:p>
        </p:txBody>
      </p:sp>
      <p:sp>
        <p:nvSpPr>
          <p:cNvPr id="10" name="Footer Placeholder 4"/>
          <p:cNvSpPr>
            <a:spLocks noGrp="1"/>
          </p:cNvSpPr>
          <p:nvPr>
            <p:ph type="ftr" sz="quarter" idx="12"/>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dirty="0" smtClean="0"/>
              <a:t>Copyright 2011 John Wiley &amp; Sons, Inc.</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64100" y="2214563"/>
            <a:ext cx="3903663" cy="186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64100" y="4230688"/>
            <a:ext cx="3903663" cy="1865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1"/>
          </p:nvPr>
        </p:nvSpPr>
        <p:spPr>
          <a:xfrm>
            <a:off x="6589713" y="6376988"/>
            <a:ext cx="2193925" cy="457200"/>
          </a:xfrm>
        </p:spPr>
        <p:txBody>
          <a:bodyPr/>
          <a:lstStyle>
            <a:lvl1pPr>
              <a:defRPr/>
            </a:lvl1pPr>
          </a:lstStyle>
          <a:p>
            <a:r>
              <a:rPr lang="en-US"/>
              <a:t>9-</a:t>
            </a:r>
            <a:fld id="{EF718264-3EC3-4C9E-8EAE-42DA4CB6D413}" type="slidenum">
              <a:rPr lang="en-US"/>
              <a:pPr/>
              <a:t>‹#›</a:t>
            </a:fld>
            <a:endParaRPr lang="en-US"/>
          </a:p>
        </p:txBody>
      </p:sp>
      <p:sp>
        <p:nvSpPr>
          <p:cNvPr id="9" name="Footer Placeholder 4"/>
          <p:cNvSpPr>
            <a:spLocks noGrp="1"/>
          </p:cNvSpPr>
          <p:nvPr>
            <p:ph type="ftr" sz="quarter" idx="12"/>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dirty="0" smtClean="0"/>
              <a:t>Copyright 2011 John Wiley &amp; Sons, Inc.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
        <p:nvSpPr>
          <p:cNvPr id="6" name="Slide Number Placeholder 5"/>
          <p:cNvSpPr>
            <a:spLocks noGrp="1"/>
          </p:cNvSpPr>
          <p:nvPr>
            <p:ph type="sldNum" sz="quarter" idx="12"/>
          </p:nvPr>
        </p:nvSpPr>
        <p:spPr/>
        <p:txBody>
          <a:bodyPr/>
          <a:lstStyle/>
          <a:p>
            <a:r>
              <a:rPr lang="en-US" smtClean="0"/>
              <a:t>9-</a:t>
            </a:r>
            <a:fld id="{A1103752-EDBD-451B-990F-62C93E33EA75}"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a:p>
        </p:txBody>
      </p:sp>
      <p:sp>
        <p:nvSpPr>
          <p:cNvPr id="6" name="Slide Number Placeholder 5"/>
          <p:cNvSpPr>
            <a:spLocks noGrp="1"/>
          </p:cNvSpPr>
          <p:nvPr>
            <p:ph type="sldNum" sz="quarter" idx="12"/>
          </p:nvPr>
        </p:nvSpPr>
        <p:spPr/>
        <p:txBody>
          <a:bodyPr/>
          <a:lstStyle/>
          <a:p>
            <a:r>
              <a:rPr lang="en-US" smtClean="0"/>
              <a:t>9-</a:t>
            </a:r>
            <a:fld id="{7319979B-6104-4B14-8FE2-260104F812B2}"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
        <p:nvSpPr>
          <p:cNvPr id="7" name="Slide Number Placeholder 6"/>
          <p:cNvSpPr>
            <a:spLocks noGrp="1"/>
          </p:cNvSpPr>
          <p:nvPr>
            <p:ph type="sldNum" sz="quarter" idx="12"/>
          </p:nvPr>
        </p:nvSpPr>
        <p:spPr/>
        <p:txBody>
          <a:bodyPr/>
          <a:lstStyle/>
          <a:p>
            <a:r>
              <a:rPr lang="en-US" smtClean="0"/>
              <a:t>9-</a:t>
            </a:r>
            <a:fld id="{0AF1CC2F-FB5C-4855-88F2-5C6C083FAA0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a:p>
        </p:txBody>
      </p:sp>
      <p:sp>
        <p:nvSpPr>
          <p:cNvPr id="9" name="Slide Number Placeholder 8"/>
          <p:cNvSpPr>
            <a:spLocks noGrp="1"/>
          </p:cNvSpPr>
          <p:nvPr>
            <p:ph type="sldNum" sz="quarter" idx="12"/>
          </p:nvPr>
        </p:nvSpPr>
        <p:spPr/>
        <p:txBody>
          <a:bodyPr/>
          <a:lstStyle/>
          <a:p>
            <a:r>
              <a:rPr lang="en-US" smtClean="0"/>
              <a:t>9-</a:t>
            </a:r>
            <a:fld id="{4B307D2D-5EC7-4812-BF9B-099ACE44F697}"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dirty="0"/>
          </a:p>
        </p:txBody>
      </p:sp>
      <p:sp>
        <p:nvSpPr>
          <p:cNvPr id="5" name="Slide Number Placeholder 4"/>
          <p:cNvSpPr>
            <a:spLocks noGrp="1"/>
          </p:cNvSpPr>
          <p:nvPr>
            <p:ph type="sldNum" sz="quarter" idx="12"/>
          </p:nvPr>
        </p:nvSpPr>
        <p:spPr/>
        <p:txBody>
          <a:bodyPr/>
          <a:lstStyle/>
          <a:p>
            <a:r>
              <a:rPr lang="en-US" smtClean="0"/>
              <a:t>9-</a:t>
            </a:r>
            <a:fld id="{BE3D824E-6A50-4DFD-99BB-4412A67ABD62}"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7200"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a:p>
        </p:txBody>
      </p:sp>
      <p:sp>
        <p:nvSpPr>
          <p:cNvPr id="4" name="Slide Number Placeholder 3"/>
          <p:cNvSpPr>
            <a:spLocks noGrp="1"/>
          </p:cNvSpPr>
          <p:nvPr>
            <p:ph type="sldNum" sz="quarter" idx="12"/>
          </p:nvPr>
        </p:nvSpPr>
        <p:spPr/>
        <p:txBody>
          <a:bodyPr/>
          <a:lstStyle/>
          <a:p>
            <a:r>
              <a:rPr lang="en-US" smtClean="0"/>
              <a:t>9-</a:t>
            </a:r>
            <a:fld id="{036BB811-0C43-47DA-A161-C120E62ADFA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69557" y="6356350"/>
            <a:ext cx="2895600" cy="365125"/>
          </a:xfrm>
          <a:prstGeom prst="rect">
            <a:avLst/>
          </a:prstGeom>
        </p:spPr>
        <p:txBody>
          <a:bodyPr/>
          <a:lstStyle>
            <a:lvl1pPr>
              <a:defRPr sz="1200">
                <a:latin typeface="Arial" pitchFamily="34" charset="0"/>
                <a:cs typeface="Arial" pitchFamily="34" charset="0"/>
              </a:defRPr>
            </a:lvl1pPr>
          </a:lstStyle>
          <a:p>
            <a:r>
              <a:rPr lang="en-US" smtClean="0"/>
              <a:t>Copyright 2011 John Wiley &amp; Sons, Inc.</a:t>
            </a:r>
            <a:endParaRPr lang="en-US"/>
          </a:p>
        </p:txBody>
      </p:sp>
      <p:sp>
        <p:nvSpPr>
          <p:cNvPr id="7" name="Slide Number Placeholder 6"/>
          <p:cNvSpPr>
            <a:spLocks noGrp="1"/>
          </p:cNvSpPr>
          <p:nvPr>
            <p:ph type="sldNum" sz="quarter" idx="12"/>
          </p:nvPr>
        </p:nvSpPr>
        <p:spPr/>
        <p:txBody>
          <a:bodyPr/>
          <a:lstStyle/>
          <a:p>
            <a:r>
              <a:rPr lang="en-US" smtClean="0"/>
              <a:t>9-</a:t>
            </a:r>
            <a:fld id="{B7F3127F-2C10-425B-8A2E-385547EFA9E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6340475"/>
            <a:ext cx="2895600" cy="365125"/>
          </a:xfrm>
          <a:prstGeom prst="rect">
            <a:avLst/>
          </a:prstGeom>
        </p:spPr>
        <p:txBody>
          <a:bodyPr/>
          <a:lstStyle>
            <a:lvl1pPr>
              <a:defRPr sz="1200">
                <a:latin typeface="Arial" pitchFamily="34" charset="0"/>
                <a:cs typeface="Arial" pitchFamily="34" charset="0"/>
              </a:defRPr>
            </a:lvl1pPr>
          </a:lstStyle>
          <a:p>
            <a:r>
              <a:rPr lang="en-US" dirty="0" smtClean="0"/>
              <a:t>Copyright 2011 John Wiley &amp; Sons, Inc.</a:t>
            </a:r>
            <a:endParaRPr lang="en-US" dirty="0"/>
          </a:p>
        </p:txBody>
      </p:sp>
      <p:sp>
        <p:nvSpPr>
          <p:cNvPr id="7" name="Slide Number Placeholder 6"/>
          <p:cNvSpPr>
            <a:spLocks noGrp="1"/>
          </p:cNvSpPr>
          <p:nvPr>
            <p:ph type="sldNum" sz="quarter" idx="12"/>
          </p:nvPr>
        </p:nvSpPr>
        <p:spPr/>
        <p:txBody>
          <a:bodyPr/>
          <a:lstStyle/>
          <a:p>
            <a:r>
              <a:rPr lang="en-US" smtClean="0"/>
              <a:t>9-</a:t>
            </a:r>
            <a:fld id="{83E13735-1A30-4024-933B-4799640CA0B0}"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D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071"/>
            <a:ext cx="8229600" cy="944562"/>
          </a:xfrm>
          <a:prstGeom prst="rect">
            <a:avLst/>
          </a:prstGeom>
        </p:spPr>
        <p:txBody>
          <a:bodyPr vert="horz" lIns="91440" tIns="45720" rIns="91440" bIns="45720" rtlCol="0" anchor="ctr">
            <a:normAutofit/>
          </a:bodyPr>
          <a:lstStyle/>
          <a:p>
            <a:r>
              <a:rPr lang="en-US" dirty="0" smtClean="0"/>
              <a:t>Click to edit Master 153-64-0</a:t>
            </a:r>
            <a:endParaRPr lang="en-US" dirty="0"/>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r>
              <a:rPr lang="en-US" dirty="0" smtClean="0"/>
              <a:t>Click to edit Master text styles 0-102-0</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effectLst/>
                <a:latin typeface="Arial" pitchFamily="34" charset="0"/>
                <a:cs typeface="Arial" pitchFamily="34" charset="0"/>
              </a:defRPr>
            </a:lvl1pPr>
          </a:lstStyle>
          <a:p>
            <a:r>
              <a:rPr lang="en-US" smtClean="0"/>
              <a:t>9-</a:t>
            </a:r>
            <a:fld id="{5D74A923-6CF8-4E43-9612-B08108A3A666}" type="slidenum">
              <a:rPr lang="en-US" smtClean="0"/>
              <a:pPr/>
              <a:t>‹#›</a:t>
            </a:fld>
            <a:endParaRPr lang="en-US"/>
          </a:p>
        </p:txBody>
      </p:sp>
      <p:sp>
        <p:nvSpPr>
          <p:cNvPr id="7" name="Rectangle 6"/>
          <p:cNvSpPr/>
          <p:nvPr/>
        </p:nvSpPr>
        <p:spPr>
          <a:xfrm>
            <a:off x="0" y="0"/>
            <a:ext cx="91440" cy="6858000"/>
          </a:xfrm>
          <a:prstGeom prst="rect">
            <a:avLst/>
          </a:prstGeom>
          <a:solidFill>
            <a:srgbClr val="994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440" y="0"/>
            <a:ext cx="91440" cy="6858000"/>
          </a:xfrm>
          <a:prstGeom prst="rect">
            <a:avLst/>
          </a:prstGeom>
          <a:solidFill>
            <a:srgbClr val="994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2880" y="0"/>
            <a:ext cx="91440" cy="6858000"/>
          </a:xfrm>
          <a:prstGeom prst="rect">
            <a:avLst/>
          </a:prstGeom>
          <a:solidFill>
            <a:srgbClr val="994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4320" y="0"/>
            <a:ext cx="91440" cy="6858000"/>
          </a:xfrm>
          <a:prstGeom prst="rect">
            <a:avLst/>
          </a:prstGeom>
          <a:solidFill>
            <a:srgbClr val="994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3" r:id="rId13"/>
    <p:sldLayoutId id="2147483694" r:id="rId14"/>
    <p:sldLayoutId id="2147483695" r:id="rId15"/>
    <p:sldLayoutId id="2147483696" r:id="rId16"/>
    <p:sldLayoutId id="2147483697" r:id="rId17"/>
  </p:sldLayoutIdLst>
  <p:transition/>
  <p:timing>
    <p:tnLst>
      <p:par>
        <p:cTn id="1" dur="indefinite" restart="never" nodeType="tmRoot"/>
      </p:par>
    </p:tnLst>
  </p:timing>
  <p:hf hdr="0" dt="0"/>
  <p:txStyles>
    <p:titleStyle>
      <a:lvl1pPr algn="ctr" defTabSz="914400" rtl="0" eaLnBrk="1" latinLnBrk="0" hangingPunct="1">
        <a:spcBef>
          <a:spcPct val="0"/>
        </a:spcBef>
        <a:buNone/>
        <a:defRPr lang="en-US" sz="3600" kern="1200" smtClean="0">
          <a:solidFill>
            <a:srgbClr val="994000"/>
          </a:solidFill>
          <a:latin typeface="Arial" pitchFamily="34" charset="0"/>
          <a:ea typeface="+mj-ea"/>
          <a:cs typeface="Arial" pitchFamily="34" charset="0"/>
        </a:defRPr>
      </a:lvl1pPr>
    </p:titleStyle>
    <p:body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lang="en-US" sz="2800" kern="1200" baseline="0" smtClean="0">
          <a:solidFill>
            <a:srgbClr val="0066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ctrTitle"/>
          </p:nvPr>
        </p:nvSpPr>
        <p:spPr>
          <a:xfrm>
            <a:off x="1328055" y="1055915"/>
            <a:ext cx="6477000" cy="685800"/>
          </a:xfrm>
        </p:spPr>
        <p:txBody>
          <a:bodyPr>
            <a:noAutofit/>
          </a:bodyPr>
          <a:lstStyle/>
          <a:p>
            <a:r>
              <a:rPr lang="en-US" i="1" dirty="0" smtClean="0"/>
              <a:t>Chapter 9</a:t>
            </a:r>
            <a:endParaRPr lang="en-US" i="1" dirty="0"/>
          </a:p>
        </p:txBody>
      </p:sp>
      <p:sp>
        <p:nvSpPr>
          <p:cNvPr id="8" name="Subtitle 7"/>
          <p:cNvSpPr>
            <a:spLocks noGrp="1"/>
          </p:cNvSpPr>
          <p:nvPr>
            <p:ph type="subTitle" idx="1"/>
          </p:nvPr>
        </p:nvSpPr>
        <p:spPr>
          <a:xfrm>
            <a:off x="1371600" y="2514600"/>
            <a:ext cx="6400800" cy="1295400"/>
          </a:xfrm>
        </p:spPr>
        <p:txBody>
          <a:bodyPr>
            <a:normAutofit fontScale="77500" lnSpcReduction="20000"/>
          </a:bodyPr>
          <a:lstStyle/>
          <a:p>
            <a:r>
              <a:rPr lang="en-US" i="1" smtClean="0"/>
              <a:t>Project </a:t>
            </a:r>
            <a:r>
              <a:rPr lang="en-US" i="1" smtClean="0"/>
              <a:t>Management</a:t>
            </a:r>
          </a:p>
          <a:p>
            <a:r>
              <a:rPr lang="en-US" i="1" smtClean="0"/>
              <a:t>(Project Evaluation &amp; Review Technique – PERT)</a:t>
            </a:r>
            <a:endParaRPr lang="en-US"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457200" y="119898"/>
            <a:ext cx="8229600" cy="801129"/>
          </a:xfrm>
          <a:noFill/>
          <a:ln/>
        </p:spPr>
        <p:txBody>
          <a:bodyPr lIns="90488" tIns="44450" rIns="90488" bIns="44450">
            <a:normAutofit/>
          </a:bodyPr>
          <a:lstStyle/>
          <a:p>
            <a:pPr>
              <a:lnSpc>
                <a:spcPct val="90000"/>
              </a:lnSpc>
            </a:pPr>
            <a:r>
              <a:rPr lang="en-US" dirty="0" smtClean="0"/>
              <a:t>Probabilistic Network Analysis</a:t>
            </a:r>
            <a:endParaRPr lang="en-US" dirty="0">
              <a:solidFill>
                <a:schemeClr val="tx1"/>
              </a:solidFill>
            </a:endParaRPr>
          </a:p>
        </p:txBody>
      </p:sp>
      <p:sp>
        <p:nvSpPr>
          <p:cNvPr id="11" name="Footer Placeholder 3"/>
          <p:cNvSpPr>
            <a:spLocks noGrp="1"/>
          </p:cNvSpPr>
          <p:nvPr>
            <p:ph type="ftr" sz="quarter" idx="11"/>
          </p:nvPr>
        </p:nvSpPr>
        <p:spPr/>
        <p:txBody>
          <a:bodyPr/>
          <a:lstStyle/>
          <a:p>
            <a:r>
              <a:rPr lang="en-US" smtClean="0"/>
              <a:t>Copyright 2011 John Wiley &amp; Sons, Inc.</a:t>
            </a:r>
            <a:endParaRPr lang="en-US"/>
          </a:p>
        </p:txBody>
      </p:sp>
      <p:sp>
        <p:nvSpPr>
          <p:cNvPr id="12" name="Slide Number Placeholder 4"/>
          <p:cNvSpPr>
            <a:spLocks noGrp="1"/>
          </p:cNvSpPr>
          <p:nvPr>
            <p:ph type="sldNum" sz="quarter" idx="12"/>
          </p:nvPr>
        </p:nvSpPr>
        <p:spPr/>
        <p:txBody>
          <a:bodyPr/>
          <a:lstStyle/>
          <a:p>
            <a:r>
              <a:rPr lang="en-US"/>
              <a:t>9-</a:t>
            </a:r>
            <a:fld id="{011AE87F-FF7D-470B-BD4C-8FC0BCB924E3}" type="slidenum">
              <a:rPr lang="en-US"/>
              <a:pPr/>
              <a:t>10</a:t>
            </a:fld>
            <a:endParaRPr lang="en-US"/>
          </a:p>
        </p:txBody>
      </p:sp>
      <p:grpSp>
        <p:nvGrpSpPr>
          <p:cNvPr id="13" name="Group 12"/>
          <p:cNvGrpSpPr/>
          <p:nvPr/>
        </p:nvGrpSpPr>
        <p:grpSpPr>
          <a:xfrm>
            <a:off x="838200" y="1082040"/>
            <a:ext cx="7458903" cy="4572000"/>
            <a:chOff x="1275522" y="1752600"/>
            <a:chExt cx="7458903" cy="4572000"/>
          </a:xfrm>
        </p:grpSpPr>
        <p:sp>
          <p:nvSpPr>
            <p:cNvPr id="508937" name="Rectangle 9"/>
            <p:cNvSpPr>
              <a:spLocks noChangeArrowheads="1"/>
            </p:cNvSpPr>
            <p:nvPr/>
          </p:nvSpPr>
          <p:spPr bwMode="auto">
            <a:xfrm>
              <a:off x="1275522" y="1752600"/>
              <a:ext cx="7391400" cy="4572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508931" name="Rectangle 3"/>
            <p:cNvSpPr>
              <a:spLocks noChangeArrowheads="1"/>
            </p:cNvSpPr>
            <p:nvPr/>
          </p:nvSpPr>
          <p:spPr bwMode="auto">
            <a:xfrm>
              <a:off x="1311275" y="1876425"/>
              <a:ext cx="7423150" cy="4401205"/>
            </a:xfrm>
            <a:prstGeom prst="rect">
              <a:avLst/>
            </a:prstGeom>
            <a:noFill/>
            <a:ln w="9525">
              <a:noFill/>
              <a:miter lim="800000"/>
              <a:headEnd/>
              <a:tailEnd/>
            </a:ln>
            <a:effectLst/>
          </p:spPr>
          <p:txBody>
            <a:bodyPr>
              <a:spAutoFit/>
            </a:bodyPr>
            <a:lstStyle/>
            <a:p>
              <a:pPr algn="l">
                <a:tabLst>
                  <a:tab pos="958850" algn="l"/>
                  <a:tab pos="1622425" algn="l"/>
                </a:tabLst>
              </a:pPr>
              <a:r>
                <a:rPr lang="en-US" sz="2800" dirty="0">
                  <a:latin typeface="Arial" charset="0"/>
                </a:rPr>
                <a:t>Determine probability that project is completed within specified time</a:t>
              </a:r>
            </a:p>
            <a:p>
              <a:pPr algn="l">
                <a:tabLst>
                  <a:tab pos="958850" algn="l"/>
                  <a:tab pos="1622425" algn="l"/>
                </a:tabLst>
              </a:pPr>
              <a:endParaRPr lang="en-US" sz="2800" dirty="0">
                <a:latin typeface="Arial" charset="0"/>
              </a:endParaRPr>
            </a:p>
            <a:p>
              <a:pPr algn="l">
                <a:tabLst>
                  <a:tab pos="958850" algn="l"/>
                  <a:tab pos="1622425" algn="l"/>
                </a:tabLst>
              </a:pPr>
              <a:endParaRPr lang="en-US" sz="2800" dirty="0">
                <a:latin typeface="Arial" charset="0"/>
              </a:endParaRPr>
            </a:p>
            <a:p>
              <a:pPr algn="l">
                <a:tabLst>
                  <a:tab pos="958850" algn="l"/>
                  <a:tab pos="1622425" algn="l"/>
                </a:tabLst>
              </a:pPr>
              <a:r>
                <a:rPr lang="en-US" sz="2800" dirty="0">
                  <a:latin typeface="Arial" charset="0"/>
                </a:rPr>
                <a:t>where</a:t>
              </a:r>
            </a:p>
            <a:p>
              <a:pPr algn="l">
                <a:tabLst>
                  <a:tab pos="958850" algn="l"/>
                  <a:tab pos="1622425" algn="l"/>
                </a:tabLst>
              </a:pPr>
              <a:r>
                <a:rPr lang="en-US" sz="2800" dirty="0">
                  <a:latin typeface="Symbol" pitchFamily="18" charset="2"/>
                </a:rPr>
                <a:t>	</a:t>
              </a:r>
              <a:r>
                <a:rPr lang="en-US" sz="2800" dirty="0">
                  <a:latin typeface="Arial" charset="0"/>
                </a:rPr>
                <a:t> =	</a:t>
              </a:r>
              <a:r>
                <a:rPr lang="en-US" sz="2800" dirty="0" err="1"/>
                <a:t>t</a:t>
              </a:r>
              <a:r>
                <a:rPr lang="en-US" sz="2800" baseline="-25000" dirty="0" err="1"/>
                <a:t>p</a:t>
              </a:r>
              <a:r>
                <a:rPr lang="en-US" sz="2800" dirty="0">
                  <a:latin typeface="Arial" charset="0"/>
                </a:rPr>
                <a:t> = project mean time</a:t>
              </a:r>
            </a:p>
            <a:p>
              <a:pPr algn="l">
                <a:tabLst>
                  <a:tab pos="958850" algn="l"/>
                  <a:tab pos="1622425" algn="l"/>
                </a:tabLst>
              </a:pPr>
              <a:r>
                <a:rPr lang="en-US" sz="2800" dirty="0">
                  <a:latin typeface="Symbol" pitchFamily="18" charset="2"/>
                </a:rPr>
                <a:t>	</a:t>
              </a:r>
              <a:r>
                <a:rPr lang="en-US" sz="2800" dirty="0">
                  <a:latin typeface="Arial" charset="0"/>
                </a:rPr>
                <a:t> =	project standard deviation</a:t>
              </a:r>
            </a:p>
            <a:p>
              <a:pPr algn="l">
                <a:tabLst>
                  <a:tab pos="958850" algn="l"/>
                  <a:tab pos="1622425" algn="l"/>
                </a:tabLst>
              </a:pPr>
              <a:r>
                <a:rPr lang="en-US" sz="2800" dirty="0"/>
                <a:t>	x </a:t>
              </a:r>
              <a:r>
                <a:rPr lang="en-US" sz="2800" dirty="0">
                  <a:latin typeface="Arial" charset="0"/>
                </a:rPr>
                <a:t>=	proposed project time</a:t>
              </a:r>
            </a:p>
            <a:p>
              <a:pPr algn="l">
                <a:tabLst>
                  <a:tab pos="958850" algn="l"/>
                  <a:tab pos="1622425" algn="l"/>
                </a:tabLst>
              </a:pPr>
              <a:r>
                <a:rPr lang="en-US" sz="2800" dirty="0"/>
                <a:t>	Z</a:t>
              </a:r>
              <a:r>
                <a:rPr lang="en-US" sz="2800" dirty="0">
                  <a:latin typeface="Arial" charset="0"/>
                </a:rPr>
                <a:t> =	number of standard </a:t>
              </a:r>
              <a:r>
                <a:rPr lang="en-US" sz="2800" dirty="0" smtClean="0">
                  <a:latin typeface="Arial" charset="0"/>
                </a:rPr>
                <a:t>deviations that 		</a:t>
              </a:r>
              <a:r>
                <a:rPr lang="en-US" sz="2800" dirty="0" smtClean="0"/>
                <a:t>x</a:t>
              </a:r>
              <a:r>
                <a:rPr lang="en-US" sz="2800" dirty="0" smtClean="0">
                  <a:latin typeface="Arial" charset="0"/>
                </a:rPr>
                <a:t> is from the mean</a:t>
              </a:r>
              <a:endParaRPr lang="en-US" sz="2800" dirty="0">
                <a:latin typeface="Arial" charset="0"/>
              </a:endParaRPr>
            </a:p>
          </p:txBody>
        </p:sp>
        <p:sp>
          <p:nvSpPr>
            <p:cNvPr id="508933" name="Rectangle 5"/>
            <p:cNvSpPr>
              <a:spLocks noChangeArrowheads="1"/>
            </p:cNvSpPr>
            <p:nvPr/>
          </p:nvSpPr>
          <p:spPr bwMode="auto">
            <a:xfrm>
              <a:off x="3851275" y="3189288"/>
              <a:ext cx="708025" cy="519113"/>
            </a:xfrm>
            <a:prstGeom prst="rect">
              <a:avLst/>
            </a:prstGeom>
            <a:noFill/>
            <a:ln w="9525">
              <a:noFill/>
              <a:miter lim="800000"/>
              <a:headEnd/>
              <a:tailEnd/>
            </a:ln>
            <a:effectLst/>
          </p:spPr>
          <p:txBody>
            <a:bodyPr wrap="none">
              <a:spAutoFit/>
            </a:bodyPr>
            <a:lstStyle/>
            <a:p>
              <a:pPr eaLnBrk="0" hangingPunct="0"/>
              <a:r>
                <a:rPr lang="en-US" sz="2800" i="1" dirty="0"/>
                <a:t>Z</a:t>
              </a:r>
              <a:r>
                <a:rPr lang="en-US" sz="2800" dirty="0">
                  <a:latin typeface="Arial" charset="0"/>
                </a:rPr>
                <a:t> =</a:t>
              </a:r>
            </a:p>
          </p:txBody>
        </p:sp>
        <p:sp>
          <p:nvSpPr>
            <p:cNvPr id="508935" name="Rectangle 7"/>
            <p:cNvSpPr>
              <a:spLocks noChangeArrowheads="1"/>
            </p:cNvSpPr>
            <p:nvPr/>
          </p:nvSpPr>
          <p:spPr bwMode="auto">
            <a:xfrm>
              <a:off x="4565650" y="2930525"/>
              <a:ext cx="882650" cy="946150"/>
            </a:xfrm>
            <a:prstGeom prst="rect">
              <a:avLst/>
            </a:prstGeom>
            <a:noFill/>
            <a:ln w="9525">
              <a:noFill/>
              <a:miter lim="800000"/>
              <a:headEnd/>
              <a:tailEnd/>
            </a:ln>
            <a:effectLst/>
          </p:spPr>
          <p:txBody>
            <a:bodyPr wrap="none">
              <a:spAutoFit/>
            </a:bodyPr>
            <a:lstStyle/>
            <a:p>
              <a:pPr eaLnBrk="0" hangingPunct="0"/>
              <a:r>
                <a:rPr lang="en-US" sz="2800" i="1"/>
                <a:t>x</a:t>
              </a:r>
              <a:r>
                <a:rPr lang="en-US" sz="2800">
                  <a:latin typeface="Arial" charset="0"/>
                </a:rPr>
                <a:t> - </a:t>
              </a:r>
              <a:r>
                <a:rPr lang="en-US" sz="2800" i="1">
                  <a:latin typeface="Arial" charset="0"/>
                  <a:sym typeface="Symbol" pitchFamily="18" charset="2"/>
                </a:rPr>
                <a:t></a:t>
              </a:r>
              <a:endParaRPr lang="en-US" sz="2800">
                <a:latin typeface="Arial" charset="0"/>
                <a:sym typeface="Symbol" pitchFamily="18" charset="2"/>
              </a:endParaRPr>
            </a:p>
            <a:p>
              <a:pPr eaLnBrk="0" hangingPunct="0"/>
              <a:r>
                <a:rPr lang="en-US" sz="2800" i="1">
                  <a:latin typeface="Arial" charset="0"/>
                  <a:sym typeface="Symbol" pitchFamily="18" charset="2"/>
                </a:rPr>
                <a:t></a:t>
              </a:r>
              <a:endParaRPr lang="en-US" sz="2800">
                <a:latin typeface="Arial" charset="0"/>
              </a:endParaRPr>
            </a:p>
          </p:txBody>
        </p:sp>
        <p:sp>
          <p:nvSpPr>
            <p:cNvPr id="508936" name="Line 8"/>
            <p:cNvSpPr>
              <a:spLocks noChangeShapeType="1"/>
            </p:cNvSpPr>
            <p:nvPr/>
          </p:nvSpPr>
          <p:spPr bwMode="auto">
            <a:xfrm>
              <a:off x="4597400" y="3438525"/>
              <a:ext cx="819150" cy="0"/>
            </a:xfrm>
            <a:prstGeom prst="line">
              <a:avLst/>
            </a:prstGeom>
            <a:noFill/>
            <a:ln w="28575">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a:bodyPr>
          <a:lstStyle/>
          <a:p>
            <a:r>
              <a:rPr lang="en-US" dirty="0"/>
              <a:t>Normal Distribution </a:t>
            </a:r>
            <a:r>
              <a:rPr lang="en-US" dirty="0" smtClean="0"/>
              <a:t>of Project </a:t>
            </a:r>
            <a:r>
              <a:rPr lang="en-US" dirty="0"/>
              <a:t>Time</a:t>
            </a:r>
          </a:p>
        </p:txBody>
      </p:sp>
      <p:sp>
        <p:nvSpPr>
          <p:cNvPr id="17" name="Footer Placeholder 3"/>
          <p:cNvSpPr>
            <a:spLocks noGrp="1"/>
          </p:cNvSpPr>
          <p:nvPr>
            <p:ph type="ftr" sz="quarter" idx="11"/>
          </p:nvPr>
        </p:nvSpPr>
        <p:spPr/>
        <p:txBody>
          <a:bodyPr/>
          <a:lstStyle/>
          <a:p>
            <a:r>
              <a:rPr lang="en-US" smtClean="0"/>
              <a:t>Copyright 2011 John Wiley &amp; Sons, Inc.</a:t>
            </a:r>
            <a:endParaRPr lang="en-US"/>
          </a:p>
        </p:txBody>
      </p:sp>
      <p:sp>
        <p:nvSpPr>
          <p:cNvPr id="18" name="Slide Number Placeholder 4"/>
          <p:cNvSpPr>
            <a:spLocks noGrp="1"/>
          </p:cNvSpPr>
          <p:nvPr>
            <p:ph type="sldNum" sz="quarter" idx="12"/>
          </p:nvPr>
        </p:nvSpPr>
        <p:spPr/>
        <p:txBody>
          <a:bodyPr/>
          <a:lstStyle/>
          <a:p>
            <a:r>
              <a:rPr lang="en-US"/>
              <a:t>9-</a:t>
            </a:r>
            <a:fld id="{3AF7909D-4C51-4FFB-BCB3-0A7F0EAC37A3}" type="slidenum">
              <a:rPr lang="en-US"/>
              <a:pPr/>
              <a:t>11</a:t>
            </a:fld>
            <a:endParaRPr lang="en-US"/>
          </a:p>
        </p:txBody>
      </p:sp>
      <p:grpSp>
        <p:nvGrpSpPr>
          <p:cNvPr id="20" name="Group 19"/>
          <p:cNvGrpSpPr/>
          <p:nvPr/>
        </p:nvGrpSpPr>
        <p:grpSpPr>
          <a:xfrm>
            <a:off x="762000" y="1066800"/>
            <a:ext cx="7924800" cy="4267200"/>
            <a:chOff x="838200" y="1905000"/>
            <a:chExt cx="7924800" cy="4267200"/>
          </a:xfrm>
        </p:grpSpPr>
        <p:sp>
          <p:nvSpPr>
            <p:cNvPr id="513041" name="Rectangle 17"/>
            <p:cNvSpPr>
              <a:spLocks noChangeArrowheads="1"/>
            </p:cNvSpPr>
            <p:nvPr/>
          </p:nvSpPr>
          <p:spPr bwMode="auto">
            <a:xfrm>
              <a:off x="838200" y="1905000"/>
              <a:ext cx="7924800" cy="42672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513028" name="Freeform 4"/>
            <p:cNvSpPr>
              <a:spLocks/>
            </p:cNvSpPr>
            <p:nvPr/>
          </p:nvSpPr>
          <p:spPr bwMode="auto">
            <a:xfrm>
              <a:off x="4781550" y="2420938"/>
              <a:ext cx="1119188" cy="3124200"/>
            </a:xfrm>
            <a:custGeom>
              <a:avLst/>
              <a:gdLst/>
              <a:ahLst/>
              <a:cxnLst>
                <a:cxn ang="0">
                  <a:pos x="23" y="1963"/>
                </a:cxn>
                <a:cxn ang="0">
                  <a:pos x="705" y="1963"/>
                </a:cxn>
                <a:cxn ang="0">
                  <a:pos x="705" y="678"/>
                </a:cxn>
                <a:cxn ang="0">
                  <a:pos x="564" y="459"/>
                </a:cxn>
                <a:cxn ang="0">
                  <a:pos x="457" y="299"/>
                </a:cxn>
                <a:cxn ang="0">
                  <a:pos x="369" y="192"/>
                </a:cxn>
                <a:cxn ang="0">
                  <a:pos x="252" y="83"/>
                </a:cxn>
                <a:cxn ang="0">
                  <a:pos x="121" y="19"/>
                </a:cxn>
                <a:cxn ang="0">
                  <a:pos x="12" y="0"/>
                </a:cxn>
                <a:cxn ang="0">
                  <a:pos x="0" y="1968"/>
                </a:cxn>
              </a:cxnLst>
              <a:rect l="0" t="0" r="r" b="b"/>
              <a:pathLst>
                <a:path w="705" h="1968">
                  <a:moveTo>
                    <a:pt x="23" y="1963"/>
                  </a:moveTo>
                  <a:lnTo>
                    <a:pt x="705" y="1963"/>
                  </a:lnTo>
                  <a:lnTo>
                    <a:pt x="705" y="678"/>
                  </a:lnTo>
                  <a:lnTo>
                    <a:pt x="564" y="459"/>
                  </a:lnTo>
                  <a:lnTo>
                    <a:pt x="457" y="299"/>
                  </a:lnTo>
                  <a:lnTo>
                    <a:pt x="369" y="192"/>
                  </a:lnTo>
                  <a:lnTo>
                    <a:pt x="252" y="83"/>
                  </a:lnTo>
                  <a:lnTo>
                    <a:pt x="121" y="19"/>
                  </a:lnTo>
                  <a:lnTo>
                    <a:pt x="12" y="0"/>
                  </a:lnTo>
                  <a:lnTo>
                    <a:pt x="0" y="1968"/>
                  </a:lnTo>
                </a:path>
              </a:pathLst>
            </a:custGeom>
            <a:solidFill>
              <a:srgbClr val="E6B380"/>
            </a:solidFill>
            <a:ln w="12700" cap="rnd" cmpd="sng">
              <a:noFill/>
              <a:prstDash val="solid"/>
              <a:round/>
              <a:headEnd type="none" w="med" len="med"/>
              <a:tailEnd type="none" w="med" len="med"/>
            </a:ln>
            <a:effectLst/>
          </p:spPr>
          <p:txBody>
            <a:bodyPr/>
            <a:lstStyle/>
            <a:p>
              <a:endParaRPr lang="en-US"/>
            </a:p>
          </p:txBody>
        </p:sp>
        <p:sp>
          <p:nvSpPr>
            <p:cNvPr id="513029" name="Freeform 5"/>
            <p:cNvSpPr>
              <a:spLocks/>
            </p:cNvSpPr>
            <p:nvPr/>
          </p:nvSpPr>
          <p:spPr bwMode="auto">
            <a:xfrm>
              <a:off x="1252538" y="2433638"/>
              <a:ext cx="7097713" cy="2979738"/>
            </a:xfrm>
            <a:custGeom>
              <a:avLst/>
              <a:gdLst/>
              <a:ahLst/>
              <a:cxnLst>
                <a:cxn ang="0">
                  <a:pos x="0" y="1868"/>
                </a:cxn>
                <a:cxn ang="0">
                  <a:pos x="125" y="1859"/>
                </a:cxn>
                <a:cxn ang="0">
                  <a:pos x="249" y="1841"/>
                </a:cxn>
                <a:cxn ang="0">
                  <a:pos x="418" y="1806"/>
                </a:cxn>
                <a:cxn ang="0">
                  <a:pos x="667" y="1681"/>
                </a:cxn>
                <a:cxn ang="0">
                  <a:pos x="934" y="1459"/>
                </a:cxn>
                <a:cxn ang="0">
                  <a:pos x="1156" y="1183"/>
                </a:cxn>
                <a:cxn ang="0">
                  <a:pos x="1511" y="650"/>
                </a:cxn>
                <a:cxn ang="0">
                  <a:pos x="1787" y="232"/>
                </a:cxn>
                <a:cxn ang="0">
                  <a:pos x="1938" y="90"/>
                </a:cxn>
                <a:cxn ang="0">
                  <a:pos x="2080" y="19"/>
                </a:cxn>
                <a:cxn ang="0">
                  <a:pos x="2231" y="1"/>
                </a:cxn>
                <a:cxn ang="0">
                  <a:pos x="2383" y="28"/>
                </a:cxn>
                <a:cxn ang="0">
                  <a:pos x="2499" y="95"/>
                </a:cxn>
                <a:cxn ang="0">
                  <a:pos x="2623" y="227"/>
                </a:cxn>
                <a:cxn ang="0">
                  <a:pos x="2895" y="611"/>
                </a:cxn>
                <a:cxn ang="0">
                  <a:pos x="3283" y="1191"/>
                </a:cxn>
                <a:cxn ang="0">
                  <a:pos x="3472" y="1438"/>
                </a:cxn>
                <a:cxn ang="0">
                  <a:pos x="3689" y="1628"/>
                </a:cxn>
                <a:cxn ang="0">
                  <a:pos x="3920" y="1752"/>
                </a:cxn>
                <a:cxn ang="0">
                  <a:pos x="4116" y="1832"/>
                </a:cxn>
                <a:cxn ang="0">
                  <a:pos x="4283" y="1859"/>
                </a:cxn>
                <a:cxn ang="0">
                  <a:pos x="4383" y="1868"/>
                </a:cxn>
                <a:cxn ang="0">
                  <a:pos x="4471" y="1877"/>
                </a:cxn>
              </a:cxnLst>
              <a:rect l="0" t="0" r="r" b="b"/>
              <a:pathLst>
                <a:path w="4471" h="1877">
                  <a:moveTo>
                    <a:pt x="0" y="1868"/>
                  </a:moveTo>
                  <a:cubicBezTo>
                    <a:pt x="42" y="1865"/>
                    <a:pt x="84" y="1863"/>
                    <a:pt x="125" y="1859"/>
                  </a:cubicBezTo>
                  <a:cubicBezTo>
                    <a:pt x="166" y="1855"/>
                    <a:pt x="200" y="1850"/>
                    <a:pt x="249" y="1841"/>
                  </a:cubicBezTo>
                  <a:cubicBezTo>
                    <a:pt x="298" y="1832"/>
                    <a:pt x="348" y="1833"/>
                    <a:pt x="418" y="1806"/>
                  </a:cubicBezTo>
                  <a:cubicBezTo>
                    <a:pt x="488" y="1779"/>
                    <a:pt x="581" y="1739"/>
                    <a:pt x="667" y="1681"/>
                  </a:cubicBezTo>
                  <a:cubicBezTo>
                    <a:pt x="753" y="1623"/>
                    <a:pt x="853" y="1542"/>
                    <a:pt x="934" y="1459"/>
                  </a:cubicBezTo>
                  <a:cubicBezTo>
                    <a:pt x="1015" y="1376"/>
                    <a:pt x="1060" y="1318"/>
                    <a:pt x="1156" y="1183"/>
                  </a:cubicBezTo>
                  <a:cubicBezTo>
                    <a:pt x="1252" y="1048"/>
                    <a:pt x="1406" y="809"/>
                    <a:pt x="1511" y="650"/>
                  </a:cubicBezTo>
                  <a:cubicBezTo>
                    <a:pt x="1616" y="491"/>
                    <a:pt x="1716" y="325"/>
                    <a:pt x="1787" y="232"/>
                  </a:cubicBezTo>
                  <a:cubicBezTo>
                    <a:pt x="1858" y="139"/>
                    <a:pt x="1889" y="125"/>
                    <a:pt x="1938" y="90"/>
                  </a:cubicBezTo>
                  <a:cubicBezTo>
                    <a:pt x="1987" y="55"/>
                    <a:pt x="2031" y="34"/>
                    <a:pt x="2080" y="19"/>
                  </a:cubicBezTo>
                  <a:cubicBezTo>
                    <a:pt x="2129" y="4"/>
                    <a:pt x="2181" y="0"/>
                    <a:pt x="2231" y="1"/>
                  </a:cubicBezTo>
                  <a:cubicBezTo>
                    <a:pt x="2281" y="2"/>
                    <a:pt x="2338" y="12"/>
                    <a:pt x="2383" y="28"/>
                  </a:cubicBezTo>
                  <a:cubicBezTo>
                    <a:pt x="2428" y="44"/>
                    <a:pt x="2459" y="62"/>
                    <a:pt x="2499" y="95"/>
                  </a:cubicBezTo>
                  <a:cubicBezTo>
                    <a:pt x="2539" y="128"/>
                    <a:pt x="2557" y="141"/>
                    <a:pt x="2623" y="227"/>
                  </a:cubicBezTo>
                  <a:cubicBezTo>
                    <a:pt x="2689" y="313"/>
                    <a:pt x="2785" y="450"/>
                    <a:pt x="2895" y="611"/>
                  </a:cubicBezTo>
                  <a:cubicBezTo>
                    <a:pt x="3005" y="772"/>
                    <a:pt x="3187" y="1053"/>
                    <a:pt x="3283" y="1191"/>
                  </a:cubicBezTo>
                  <a:cubicBezTo>
                    <a:pt x="3379" y="1329"/>
                    <a:pt x="3404" y="1365"/>
                    <a:pt x="3472" y="1438"/>
                  </a:cubicBezTo>
                  <a:cubicBezTo>
                    <a:pt x="3540" y="1511"/>
                    <a:pt x="3614" y="1576"/>
                    <a:pt x="3689" y="1628"/>
                  </a:cubicBezTo>
                  <a:cubicBezTo>
                    <a:pt x="3764" y="1680"/>
                    <a:pt x="3849" y="1718"/>
                    <a:pt x="3920" y="1752"/>
                  </a:cubicBezTo>
                  <a:cubicBezTo>
                    <a:pt x="3991" y="1786"/>
                    <a:pt x="4055" y="1814"/>
                    <a:pt x="4116" y="1832"/>
                  </a:cubicBezTo>
                  <a:cubicBezTo>
                    <a:pt x="4177" y="1850"/>
                    <a:pt x="4239" y="1853"/>
                    <a:pt x="4283" y="1859"/>
                  </a:cubicBezTo>
                  <a:cubicBezTo>
                    <a:pt x="4327" y="1865"/>
                    <a:pt x="4352" y="1865"/>
                    <a:pt x="4383" y="1868"/>
                  </a:cubicBezTo>
                  <a:cubicBezTo>
                    <a:pt x="4414" y="1871"/>
                    <a:pt x="4442" y="1875"/>
                    <a:pt x="4471" y="1877"/>
                  </a:cubicBezTo>
                </a:path>
              </a:pathLst>
            </a:custGeom>
            <a:noFill/>
            <a:ln w="38100" cap="flat" cmpd="sng">
              <a:solidFill>
                <a:schemeClr val="folHlink"/>
              </a:solidFill>
              <a:prstDash val="solid"/>
              <a:round/>
              <a:headEnd/>
              <a:tailEnd/>
            </a:ln>
            <a:effectLst/>
          </p:spPr>
          <p:txBody>
            <a:bodyPr wrap="none" anchor="ctr"/>
            <a:lstStyle/>
            <a:p>
              <a:endParaRPr lang="en-US"/>
            </a:p>
          </p:txBody>
        </p:sp>
        <p:sp>
          <p:nvSpPr>
            <p:cNvPr id="513030" name="Line 6"/>
            <p:cNvSpPr>
              <a:spLocks noChangeShapeType="1"/>
            </p:cNvSpPr>
            <p:nvPr/>
          </p:nvSpPr>
          <p:spPr bwMode="auto">
            <a:xfrm>
              <a:off x="5867400" y="3429000"/>
              <a:ext cx="0" cy="2082800"/>
            </a:xfrm>
            <a:prstGeom prst="line">
              <a:avLst/>
            </a:prstGeom>
            <a:noFill/>
            <a:ln w="38100">
              <a:solidFill>
                <a:schemeClr val="tx1"/>
              </a:solidFill>
              <a:prstDash val="dash"/>
              <a:round/>
              <a:headEnd/>
              <a:tailEnd/>
            </a:ln>
            <a:effectLst/>
          </p:spPr>
          <p:txBody>
            <a:bodyPr wrap="none" anchor="ctr"/>
            <a:lstStyle/>
            <a:p>
              <a:endParaRPr lang="en-US"/>
            </a:p>
          </p:txBody>
        </p:sp>
        <p:sp>
          <p:nvSpPr>
            <p:cNvPr id="513031" name="Rectangle 7"/>
            <p:cNvSpPr>
              <a:spLocks noChangeArrowheads="1"/>
            </p:cNvSpPr>
            <p:nvPr/>
          </p:nvSpPr>
          <p:spPr bwMode="auto">
            <a:xfrm>
              <a:off x="4405313" y="5534025"/>
              <a:ext cx="1081088" cy="459100"/>
            </a:xfrm>
            <a:prstGeom prst="rect">
              <a:avLst/>
            </a:prstGeom>
            <a:noFill/>
            <a:ln w="12700">
              <a:noFill/>
              <a:miter lim="800000"/>
              <a:headEnd/>
              <a:tailEnd/>
            </a:ln>
            <a:effectLst/>
          </p:spPr>
          <p:txBody>
            <a:bodyPr lIns="90488" tIns="44450" rIns="90488" bIns="44450">
              <a:spAutoFit/>
            </a:bodyPr>
            <a:lstStyle/>
            <a:p>
              <a:pPr algn="l" eaLnBrk="0" hangingPunct="0"/>
              <a:r>
                <a:rPr lang="en-US" i="1">
                  <a:latin typeface="Symbol" pitchFamily="18" charset="2"/>
                </a:rPr>
                <a:t></a:t>
              </a:r>
              <a:r>
                <a:rPr lang="en-US">
                  <a:latin typeface="Arial" charset="0"/>
                </a:rPr>
                <a:t> = </a:t>
              </a:r>
              <a:r>
                <a:rPr lang="en-US" i="1"/>
                <a:t>t</a:t>
              </a:r>
              <a:r>
                <a:rPr lang="en-US" i="1" baseline="-25000"/>
                <a:t>p</a:t>
              </a:r>
            </a:p>
          </p:txBody>
        </p:sp>
        <p:sp>
          <p:nvSpPr>
            <p:cNvPr id="513032" name="Rectangle 8"/>
            <p:cNvSpPr>
              <a:spLocks noChangeArrowheads="1"/>
            </p:cNvSpPr>
            <p:nvPr/>
          </p:nvSpPr>
          <p:spPr bwMode="auto">
            <a:xfrm>
              <a:off x="7505700" y="5534025"/>
              <a:ext cx="1241425" cy="45910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a:latin typeface="Arial" charset="0"/>
                </a:rPr>
                <a:t>Time</a:t>
              </a:r>
            </a:p>
          </p:txBody>
        </p:sp>
        <p:sp>
          <p:nvSpPr>
            <p:cNvPr id="513033" name="Rectangle 9"/>
            <p:cNvSpPr>
              <a:spLocks noChangeArrowheads="1"/>
            </p:cNvSpPr>
            <p:nvPr/>
          </p:nvSpPr>
          <p:spPr bwMode="auto">
            <a:xfrm>
              <a:off x="5743575" y="5534025"/>
              <a:ext cx="318999" cy="459100"/>
            </a:xfrm>
            <a:prstGeom prst="rect">
              <a:avLst/>
            </a:prstGeom>
            <a:noFill/>
            <a:ln w="12700">
              <a:noFill/>
              <a:miter lim="800000"/>
              <a:headEnd/>
              <a:tailEnd/>
            </a:ln>
            <a:effectLst/>
          </p:spPr>
          <p:txBody>
            <a:bodyPr wrap="none" lIns="90488" tIns="44450" rIns="90488" bIns="44450">
              <a:spAutoFit/>
            </a:bodyPr>
            <a:lstStyle/>
            <a:p>
              <a:pPr algn="l" eaLnBrk="0" hangingPunct="0"/>
              <a:r>
                <a:rPr lang="en-US" i="1"/>
                <a:t>x</a:t>
              </a:r>
            </a:p>
          </p:txBody>
        </p:sp>
        <p:sp>
          <p:nvSpPr>
            <p:cNvPr id="513034" name="Line 10"/>
            <p:cNvSpPr>
              <a:spLocks noChangeShapeType="1"/>
            </p:cNvSpPr>
            <p:nvPr/>
          </p:nvSpPr>
          <p:spPr bwMode="auto">
            <a:xfrm flipH="1">
              <a:off x="4808538" y="4267200"/>
              <a:ext cx="1071563" cy="0"/>
            </a:xfrm>
            <a:prstGeom prst="line">
              <a:avLst/>
            </a:prstGeom>
            <a:noFill/>
            <a:ln w="38100">
              <a:solidFill>
                <a:schemeClr val="tx1"/>
              </a:solidFill>
              <a:round/>
              <a:headEnd type="triangle" w="med" len="sm"/>
              <a:tailEnd type="triangle" w="med" len="sm"/>
            </a:ln>
            <a:effectLst/>
          </p:spPr>
          <p:txBody>
            <a:bodyPr wrap="none" anchor="ctr"/>
            <a:lstStyle/>
            <a:p>
              <a:endParaRPr lang="en-US"/>
            </a:p>
          </p:txBody>
        </p:sp>
        <p:sp>
          <p:nvSpPr>
            <p:cNvPr id="513035" name="Rectangle 11"/>
            <p:cNvSpPr>
              <a:spLocks noChangeArrowheads="1"/>
            </p:cNvSpPr>
            <p:nvPr/>
          </p:nvSpPr>
          <p:spPr bwMode="auto">
            <a:xfrm>
              <a:off x="5113338" y="3886200"/>
              <a:ext cx="495329" cy="397545"/>
            </a:xfrm>
            <a:prstGeom prst="rect">
              <a:avLst/>
            </a:prstGeom>
            <a:noFill/>
            <a:ln w="12700">
              <a:noFill/>
              <a:miter lim="800000"/>
              <a:headEnd/>
              <a:tailEnd/>
            </a:ln>
            <a:effectLst/>
          </p:spPr>
          <p:txBody>
            <a:bodyPr wrap="none" lIns="90488" tIns="44450" rIns="90488" bIns="44450">
              <a:spAutoFit/>
            </a:bodyPr>
            <a:lstStyle/>
            <a:p>
              <a:pPr algn="l" eaLnBrk="0" hangingPunct="0"/>
              <a:r>
                <a:rPr lang="en-US" sz="2000" i="1"/>
                <a:t>Z</a:t>
              </a:r>
              <a:r>
                <a:rPr lang="en-US" sz="2000" i="1">
                  <a:latin typeface="Symbol" pitchFamily="18" charset="2"/>
                </a:rPr>
                <a:t></a:t>
              </a:r>
              <a:endParaRPr lang="en-US" sz="2000">
                <a:latin typeface="Symbol" pitchFamily="18" charset="2"/>
              </a:endParaRPr>
            </a:p>
          </p:txBody>
        </p:sp>
        <p:sp>
          <p:nvSpPr>
            <p:cNvPr id="513036" name="Line 12"/>
            <p:cNvSpPr>
              <a:spLocks noChangeShapeType="1"/>
            </p:cNvSpPr>
            <p:nvPr/>
          </p:nvSpPr>
          <p:spPr bwMode="auto">
            <a:xfrm flipH="1">
              <a:off x="5219700" y="2438400"/>
              <a:ext cx="647700" cy="560388"/>
            </a:xfrm>
            <a:prstGeom prst="line">
              <a:avLst/>
            </a:prstGeom>
            <a:noFill/>
            <a:ln w="28575">
              <a:solidFill>
                <a:schemeClr val="tx1"/>
              </a:solidFill>
              <a:round/>
              <a:headEnd type="none"/>
              <a:tailEnd type="triangle"/>
            </a:ln>
            <a:effectLst/>
          </p:spPr>
          <p:txBody>
            <a:bodyPr wrap="none" anchor="ctr"/>
            <a:lstStyle/>
            <a:p>
              <a:endParaRPr lang="en-US"/>
            </a:p>
          </p:txBody>
        </p:sp>
        <p:sp>
          <p:nvSpPr>
            <p:cNvPr id="513037" name="Rectangle 13"/>
            <p:cNvSpPr>
              <a:spLocks noChangeArrowheads="1"/>
            </p:cNvSpPr>
            <p:nvPr/>
          </p:nvSpPr>
          <p:spPr bwMode="auto">
            <a:xfrm>
              <a:off x="5867400" y="2209800"/>
              <a:ext cx="1622240" cy="459100"/>
            </a:xfrm>
            <a:prstGeom prst="rect">
              <a:avLst/>
            </a:prstGeom>
            <a:noFill/>
            <a:ln w="12700">
              <a:noFill/>
              <a:miter lim="800000"/>
              <a:headEnd/>
              <a:tailEnd/>
            </a:ln>
            <a:effectLst/>
          </p:spPr>
          <p:txBody>
            <a:bodyPr wrap="none" lIns="90488" tIns="44450" rIns="90488" bIns="44450">
              <a:spAutoFit/>
            </a:bodyPr>
            <a:lstStyle/>
            <a:p>
              <a:pPr algn="l" eaLnBrk="0" hangingPunct="0"/>
              <a:r>
                <a:rPr lang="en-US" dirty="0">
                  <a:latin typeface="Arial" charset="0"/>
                </a:rPr>
                <a:t>Probability</a:t>
              </a:r>
            </a:p>
          </p:txBody>
        </p:sp>
        <p:sp>
          <p:nvSpPr>
            <p:cNvPr id="513038" name="Freeform 14"/>
            <p:cNvSpPr>
              <a:spLocks/>
            </p:cNvSpPr>
            <p:nvPr/>
          </p:nvSpPr>
          <p:spPr bwMode="auto">
            <a:xfrm>
              <a:off x="1000125" y="2041525"/>
              <a:ext cx="7548563" cy="3498850"/>
            </a:xfrm>
            <a:custGeom>
              <a:avLst/>
              <a:gdLst/>
              <a:ahLst/>
              <a:cxnLst>
                <a:cxn ang="0">
                  <a:pos x="0" y="0"/>
                </a:cxn>
                <a:cxn ang="0">
                  <a:pos x="0" y="2204"/>
                </a:cxn>
                <a:cxn ang="0">
                  <a:pos x="4755" y="2204"/>
                </a:cxn>
              </a:cxnLst>
              <a:rect l="0" t="0" r="r" b="b"/>
              <a:pathLst>
                <a:path w="4755" h="2204">
                  <a:moveTo>
                    <a:pt x="0" y="0"/>
                  </a:moveTo>
                  <a:lnTo>
                    <a:pt x="0" y="2204"/>
                  </a:lnTo>
                  <a:lnTo>
                    <a:pt x="4755" y="2204"/>
                  </a:lnTo>
                </a:path>
              </a:pathLst>
            </a:custGeom>
            <a:noFill/>
            <a:ln w="38100" cap="flat" cmpd="sng">
              <a:solidFill>
                <a:schemeClr val="tx1"/>
              </a:solidFill>
              <a:prstDash val="solid"/>
              <a:round/>
              <a:headEnd/>
              <a:tailEnd/>
            </a:ln>
            <a:effectLst/>
          </p:spPr>
          <p:txBody>
            <a:bodyPr wrap="none" anchor="ctr"/>
            <a:lstStyle/>
            <a:p>
              <a:endParaRPr lang="en-US"/>
            </a:p>
          </p:txBody>
        </p:sp>
        <p:sp>
          <p:nvSpPr>
            <p:cNvPr id="513040" name="Line 16"/>
            <p:cNvSpPr>
              <a:spLocks noChangeShapeType="1"/>
            </p:cNvSpPr>
            <p:nvPr/>
          </p:nvSpPr>
          <p:spPr bwMode="auto">
            <a:xfrm>
              <a:off x="4800600" y="2438400"/>
              <a:ext cx="0" cy="3048000"/>
            </a:xfrm>
            <a:prstGeom prst="line">
              <a:avLst/>
            </a:prstGeom>
            <a:noFill/>
            <a:ln w="38100">
              <a:solidFill>
                <a:schemeClr val="tx1"/>
              </a:solidFill>
              <a:prstDash val="dash"/>
              <a:round/>
              <a:headEnd/>
              <a:tailEnd/>
            </a:ln>
            <a:effectLst/>
          </p:spPr>
          <p:txBody>
            <a:bodyPr wrap="none" anchor="ctr"/>
            <a:lstStyle/>
            <a:p>
              <a:endParaRPr lang="en-US"/>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p:txBody>
          <a:bodyPr/>
          <a:lstStyle/>
          <a:p>
            <a:r>
              <a:rPr lang="en-US" dirty="0" smtClean="0"/>
              <a:t>Southern Textile</a:t>
            </a:r>
            <a:endParaRPr lang="en-US" dirty="0"/>
          </a:p>
        </p:txBody>
      </p:sp>
      <p:sp>
        <p:nvSpPr>
          <p:cNvPr id="35" name="Footer Placeholder 3"/>
          <p:cNvSpPr>
            <a:spLocks noGrp="1"/>
          </p:cNvSpPr>
          <p:nvPr>
            <p:ph type="ftr" sz="quarter" idx="11"/>
          </p:nvPr>
        </p:nvSpPr>
        <p:spPr/>
        <p:txBody>
          <a:bodyPr/>
          <a:lstStyle/>
          <a:p>
            <a:r>
              <a:rPr lang="en-US" smtClean="0"/>
              <a:t>Copyright 2011 John Wiley &amp; Sons, Inc.</a:t>
            </a:r>
            <a:endParaRPr lang="en-US"/>
          </a:p>
        </p:txBody>
      </p:sp>
      <p:sp>
        <p:nvSpPr>
          <p:cNvPr id="36" name="Slide Number Placeholder 4"/>
          <p:cNvSpPr>
            <a:spLocks noGrp="1"/>
          </p:cNvSpPr>
          <p:nvPr>
            <p:ph type="sldNum" sz="quarter" idx="12"/>
          </p:nvPr>
        </p:nvSpPr>
        <p:spPr/>
        <p:txBody>
          <a:bodyPr/>
          <a:lstStyle/>
          <a:p>
            <a:r>
              <a:rPr lang="en-US"/>
              <a:t>9-</a:t>
            </a:r>
            <a:fld id="{38563EF7-F9B8-44C8-975F-5F1AE8068CDD}" type="slidenum">
              <a:rPr lang="en-US"/>
              <a:pPr/>
              <a:t>12</a:t>
            </a:fld>
            <a:endParaRPr lang="en-US"/>
          </a:p>
        </p:txBody>
      </p:sp>
      <p:grpSp>
        <p:nvGrpSpPr>
          <p:cNvPr id="39" name="Group 38"/>
          <p:cNvGrpSpPr/>
          <p:nvPr/>
        </p:nvGrpSpPr>
        <p:grpSpPr>
          <a:xfrm>
            <a:off x="443946" y="1113846"/>
            <a:ext cx="8534400" cy="4446105"/>
            <a:chOff x="424068" y="1371599"/>
            <a:chExt cx="8534400" cy="4446105"/>
          </a:xfrm>
        </p:grpSpPr>
        <p:sp>
          <p:nvSpPr>
            <p:cNvPr id="521248" name="Rectangle 32"/>
            <p:cNvSpPr>
              <a:spLocks noChangeArrowheads="1"/>
            </p:cNvSpPr>
            <p:nvPr/>
          </p:nvSpPr>
          <p:spPr bwMode="auto">
            <a:xfrm>
              <a:off x="424068" y="1371599"/>
              <a:ext cx="8534400" cy="4446105"/>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521220" name="Rectangle 4"/>
            <p:cNvSpPr>
              <a:spLocks noChangeArrowheads="1"/>
            </p:cNvSpPr>
            <p:nvPr/>
          </p:nvSpPr>
          <p:spPr bwMode="auto">
            <a:xfrm>
              <a:off x="424068" y="1519535"/>
              <a:ext cx="8534400" cy="461665"/>
            </a:xfrm>
            <a:prstGeom prst="rect">
              <a:avLst/>
            </a:prstGeom>
            <a:noFill/>
            <a:ln w="9525">
              <a:noFill/>
              <a:miter lim="800000"/>
              <a:headEnd/>
              <a:tailEnd/>
            </a:ln>
            <a:effectLst/>
          </p:spPr>
          <p:txBody>
            <a:bodyPr wrap="square">
              <a:spAutoFit/>
            </a:bodyPr>
            <a:lstStyle/>
            <a:p>
              <a:pPr algn="l" eaLnBrk="0" hangingPunct="0"/>
              <a:r>
                <a:rPr lang="en-US" dirty="0">
                  <a:latin typeface="Arial" charset="0"/>
                </a:rPr>
                <a:t>What is </a:t>
              </a:r>
              <a:r>
                <a:rPr lang="en-US" dirty="0" smtClean="0">
                  <a:latin typeface="Arial" charset="0"/>
                </a:rPr>
                <a:t>probability </a:t>
              </a:r>
              <a:r>
                <a:rPr lang="en-US" dirty="0">
                  <a:latin typeface="Arial" charset="0"/>
                </a:rPr>
                <a:t>that </a:t>
              </a:r>
              <a:r>
                <a:rPr lang="en-US" dirty="0" smtClean="0">
                  <a:latin typeface="Arial" charset="0"/>
                </a:rPr>
                <a:t>project </a:t>
              </a:r>
              <a:r>
                <a:rPr lang="en-US" dirty="0">
                  <a:latin typeface="Arial" charset="0"/>
                </a:rPr>
                <a:t>is completed within </a:t>
              </a:r>
              <a:r>
                <a:rPr lang="en-US" dirty="0" smtClean="0">
                  <a:latin typeface="Arial" charset="0"/>
                </a:rPr>
                <a:t>30 weeks</a:t>
              </a:r>
              <a:r>
                <a:rPr lang="en-US" dirty="0">
                  <a:latin typeface="Arial" charset="0"/>
                </a:rPr>
                <a:t>?</a:t>
              </a:r>
            </a:p>
          </p:txBody>
        </p:sp>
        <p:sp>
          <p:nvSpPr>
            <p:cNvPr id="521236" name="Rectangle 20"/>
            <p:cNvSpPr>
              <a:spLocks noChangeArrowheads="1"/>
            </p:cNvSpPr>
            <p:nvPr/>
          </p:nvSpPr>
          <p:spPr bwMode="auto">
            <a:xfrm>
              <a:off x="3900693" y="2433155"/>
              <a:ext cx="2542684" cy="1754326"/>
            </a:xfrm>
            <a:prstGeom prst="rect">
              <a:avLst/>
            </a:prstGeom>
            <a:noFill/>
            <a:ln w="9525">
              <a:noFill/>
              <a:miter lim="800000"/>
              <a:headEnd/>
              <a:tailEnd/>
            </a:ln>
            <a:effectLst/>
          </p:spPr>
          <p:txBody>
            <a:bodyPr wrap="none">
              <a:spAutoFit/>
            </a:bodyPr>
            <a:lstStyle/>
            <a:p>
              <a:pPr algn="l" eaLnBrk="0" hangingPunct="0">
                <a:lnSpc>
                  <a:spcPct val="150000"/>
                </a:lnSpc>
                <a:tabLst>
                  <a:tab pos="479425" algn="l"/>
                </a:tabLst>
              </a:pPr>
              <a:r>
                <a:rPr lang="en-US" i="1" dirty="0">
                  <a:latin typeface="Arial" charset="0"/>
                  <a:sym typeface="Symbol" pitchFamily="18" charset="2"/>
                </a:rPr>
                <a:t> </a:t>
              </a:r>
              <a:r>
                <a:rPr lang="en-US" baseline="30000" dirty="0">
                  <a:latin typeface="Arial" charset="0"/>
                  <a:sym typeface="Symbol" pitchFamily="18" charset="2"/>
                </a:rPr>
                <a:t>2</a:t>
              </a:r>
              <a:r>
                <a:rPr lang="en-US" dirty="0">
                  <a:latin typeface="Arial" charset="0"/>
                  <a:sym typeface="Symbol" pitchFamily="18" charset="2"/>
                </a:rPr>
                <a:t>	= 6.89 weeks</a:t>
              </a:r>
            </a:p>
            <a:p>
              <a:pPr algn="l" eaLnBrk="0" hangingPunct="0">
                <a:lnSpc>
                  <a:spcPct val="150000"/>
                </a:lnSpc>
                <a:tabLst>
                  <a:tab pos="479425" algn="l"/>
                </a:tabLst>
              </a:pPr>
              <a:r>
                <a:rPr lang="en-US" i="1" dirty="0">
                  <a:latin typeface="Arial" charset="0"/>
                  <a:sym typeface="Symbol" pitchFamily="18" charset="2"/>
                </a:rPr>
                <a:t></a:t>
              </a:r>
              <a:r>
                <a:rPr lang="en-US" dirty="0">
                  <a:latin typeface="Arial" charset="0"/>
                  <a:sym typeface="Symbol" pitchFamily="18" charset="2"/>
                </a:rPr>
                <a:t> 	=     6.89</a:t>
              </a:r>
            </a:p>
            <a:p>
              <a:pPr algn="l" eaLnBrk="0" hangingPunct="0">
                <a:lnSpc>
                  <a:spcPct val="150000"/>
                </a:lnSpc>
                <a:tabLst>
                  <a:tab pos="479425" algn="l"/>
                </a:tabLst>
              </a:pPr>
              <a:r>
                <a:rPr lang="en-US" i="1" dirty="0">
                  <a:latin typeface="Arial" charset="0"/>
                  <a:sym typeface="Symbol" pitchFamily="18" charset="2"/>
                </a:rPr>
                <a:t></a:t>
              </a:r>
              <a:r>
                <a:rPr lang="en-US" dirty="0">
                  <a:latin typeface="Arial" charset="0"/>
                  <a:sym typeface="Symbol" pitchFamily="18" charset="2"/>
                </a:rPr>
                <a:t>	= 2.62 weeks</a:t>
              </a:r>
              <a:endParaRPr lang="en-US" i="1" dirty="0">
                <a:latin typeface="Arial" charset="0"/>
                <a:sym typeface="Symbol" pitchFamily="18" charset="2"/>
              </a:endParaRPr>
            </a:p>
          </p:txBody>
        </p:sp>
        <p:sp>
          <p:nvSpPr>
            <p:cNvPr id="521237" name="Freeform 21"/>
            <p:cNvSpPr>
              <a:spLocks/>
            </p:cNvSpPr>
            <p:nvPr/>
          </p:nvSpPr>
          <p:spPr bwMode="auto">
            <a:xfrm>
              <a:off x="4784931" y="3111018"/>
              <a:ext cx="942975" cy="452438"/>
            </a:xfrm>
            <a:custGeom>
              <a:avLst/>
              <a:gdLst/>
              <a:ahLst/>
              <a:cxnLst>
                <a:cxn ang="0">
                  <a:pos x="0" y="157"/>
                </a:cxn>
                <a:cxn ang="0">
                  <a:pos x="50" y="125"/>
                </a:cxn>
                <a:cxn ang="0">
                  <a:pos x="80" y="285"/>
                </a:cxn>
                <a:cxn ang="0">
                  <a:pos x="138" y="0"/>
                </a:cxn>
                <a:cxn ang="0">
                  <a:pos x="594" y="0"/>
                </a:cxn>
              </a:cxnLst>
              <a:rect l="0" t="0" r="r" b="b"/>
              <a:pathLst>
                <a:path w="594" h="285">
                  <a:moveTo>
                    <a:pt x="0" y="157"/>
                  </a:moveTo>
                  <a:lnTo>
                    <a:pt x="50" y="125"/>
                  </a:lnTo>
                  <a:lnTo>
                    <a:pt x="80" y="285"/>
                  </a:lnTo>
                  <a:lnTo>
                    <a:pt x="138" y="0"/>
                  </a:lnTo>
                  <a:lnTo>
                    <a:pt x="594" y="0"/>
                  </a:lnTo>
                </a:path>
              </a:pathLst>
            </a:custGeom>
            <a:noFill/>
            <a:ln w="28575" cap="flat" cmpd="sng">
              <a:solidFill>
                <a:schemeClr val="tx1"/>
              </a:solidFill>
              <a:prstDash val="solid"/>
              <a:round/>
              <a:headEnd/>
              <a:tailEnd/>
            </a:ln>
            <a:effectLst/>
          </p:spPr>
          <p:txBody>
            <a:bodyPr wrap="none" anchor="ctr"/>
            <a:lstStyle/>
            <a:p>
              <a:endParaRPr lang="en-US"/>
            </a:p>
          </p:txBody>
        </p:sp>
        <p:sp>
          <p:nvSpPr>
            <p:cNvPr id="521239" name="Rectangle 23"/>
            <p:cNvSpPr>
              <a:spLocks noChangeArrowheads="1"/>
            </p:cNvSpPr>
            <p:nvPr/>
          </p:nvSpPr>
          <p:spPr bwMode="auto">
            <a:xfrm>
              <a:off x="6883606" y="2261705"/>
              <a:ext cx="1334020" cy="2308324"/>
            </a:xfrm>
            <a:prstGeom prst="rect">
              <a:avLst/>
            </a:prstGeom>
            <a:noFill/>
            <a:ln w="9525">
              <a:noFill/>
              <a:miter lim="800000"/>
              <a:headEnd/>
              <a:tailEnd/>
            </a:ln>
            <a:effectLst/>
          </p:spPr>
          <p:txBody>
            <a:bodyPr wrap="none">
              <a:spAutoFit/>
            </a:bodyPr>
            <a:lstStyle/>
            <a:p>
              <a:pPr algn="l" eaLnBrk="0" hangingPunct="0">
                <a:lnSpc>
                  <a:spcPct val="200000"/>
                </a:lnSpc>
                <a:tabLst>
                  <a:tab pos="282575" algn="l"/>
                </a:tabLst>
              </a:pPr>
              <a:r>
                <a:rPr lang="en-US" i="1"/>
                <a:t>Z</a:t>
              </a:r>
              <a:r>
                <a:rPr lang="en-US">
                  <a:latin typeface="Arial" charset="0"/>
                </a:rPr>
                <a:t>	=</a:t>
              </a:r>
            </a:p>
            <a:p>
              <a:pPr algn="l" eaLnBrk="0" hangingPunct="0">
                <a:lnSpc>
                  <a:spcPct val="200000"/>
                </a:lnSpc>
                <a:tabLst>
                  <a:tab pos="282575" algn="l"/>
                </a:tabLst>
              </a:pPr>
              <a:r>
                <a:rPr lang="en-US">
                  <a:latin typeface="Arial" charset="0"/>
                </a:rPr>
                <a:t>	=</a:t>
              </a:r>
            </a:p>
            <a:p>
              <a:pPr algn="l" eaLnBrk="0" hangingPunct="0">
                <a:lnSpc>
                  <a:spcPct val="200000"/>
                </a:lnSpc>
                <a:tabLst>
                  <a:tab pos="282575" algn="l"/>
                </a:tabLst>
              </a:pPr>
              <a:r>
                <a:rPr lang="en-US">
                  <a:latin typeface="Arial" charset="0"/>
                </a:rPr>
                <a:t>	= 1.91</a:t>
              </a:r>
            </a:p>
          </p:txBody>
        </p:sp>
        <p:sp>
          <p:nvSpPr>
            <p:cNvPr id="521241" name="Rectangle 25"/>
            <p:cNvSpPr>
              <a:spLocks noChangeArrowheads="1"/>
            </p:cNvSpPr>
            <p:nvPr/>
          </p:nvSpPr>
          <p:spPr bwMode="auto">
            <a:xfrm>
              <a:off x="7523364" y="2322030"/>
              <a:ext cx="788999" cy="830997"/>
            </a:xfrm>
            <a:prstGeom prst="rect">
              <a:avLst/>
            </a:prstGeom>
            <a:noFill/>
            <a:ln w="9525">
              <a:noFill/>
              <a:miter lim="800000"/>
              <a:headEnd/>
              <a:tailEnd/>
            </a:ln>
            <a:effectLst/>
          </p:spPr>
          <p:txBody>
            <a:bodyPr wrap="none">
              <a:spAutoFit/>
            </a:bodyPr>
            <a:lstStyle/>
            <a:p>
              <a:pPr eaLnBrk="0" hangingPunct="0"/>
              <a:r>
                <a:rPr lang="en-US" i="1"/>
                <a:t>x</a:t>
              </a:r>
              <a:r>
                <a:rPr lang="en-US">
                  <a:latin typeface="Arial" charset="0"/>
                </a:rPr>
                <a:t> - </a:t>
              </a:r>
              <a:r>
                <a:rPr lang="en-US" i="1">
                  <a:latin typeface="Arial" charset="0"/>
                  <a:sym typeface="Symbol" pitchFamily="18" charset="2"/>
                </a:rPr>
                <a:t></a:t>
              </a:r>
            </a:p>
            <a:p>
              <a:pPr eaLnBrk="0" hangingPunct="0"/>
              <a:r>
                <a:rPr lang="en-US" i="1">
                  <a:latin typeface="Arial" charset="0"/>
                  <a:sym typeface="Symbol" pitchFamily="18" charset="2"/>
                </a:rPr>
                <a:t></a:t>
              </a:r>
              <a:endParaRPr lang="en-US">
                <a:latin typeface="Arial" charset="0"/>
              </a:endParaRPr>
            </a:p>
          </p:txBody>
        </p:sp>
        <p:sp>
          <p:nvSpPr>
            <p:cNvPr id="521242" name="Line 26"/>
            <p:cNvSpPr>
              <a:spLocks noChangeShapeType="1"/>
            </p:cNvSpPr>
            <p:nvPr/>
          </p:nvSpPr>
          <p:spPr bwMode="auto">
            <a:xfrm>
              <a:off x="7602744" y="2785580"/>
              <a:ext cx="635000" cy="0"/>
            </a:xfrm>
            <a:prstGeom prst="line">
              <a:avLst/>
            </a:prstGeom>
            <a:noFill/>
            <a:ln w="28575">
              <a:solidFill>
                <a:schemeClr val="tx1"/>
              </a:solidFill>
              <a:round/>
              <a:headEnd/>
              <a:tailEnd/>
            </a:ln>
            <a:effectLst/>
          </p:spPr>
          <p:txBody>
            <a:bodyPr wrap="none" anchor="ctr"/>
            <a:lstStyle/>
            <a:p>
              <a:endParaRPr lang="en-US"/>
            </a:p>
          </p:txBody>
        </p:sp>
        <p:sp>
          <p:nvSpPr>
            <p:cNvPr id="521244" name="Rectangle 28"/>
            <p:cNvSpPr>
              <a:spLocks noChangeArrowheads="1"/>
            </p:cNvSpPr>
            <p:nvPr/>
          </p:nvSpPr>
          <p:spPr bwMode="auto">
            <a:xfrm>
              <a:off x="7521651" y="3091968"/>
              <a:ext cx="1143262" cy="830997"/>
            </a:xfrm>
            <a:prstGeom prst="rect">
              <a:avLst/>
            </a:prstGeom>
            <a:noFill/>
            <a:ln w="9525">
              <a:noFill/>
              <a:miter lim="800000"/>
              <a:headEnd/>
              <a:tailEnd/>
            </a:ln>
            <a:effectLst/>
          </p:spPr>
          <p:txBody>
            <a:bodyPr wrap="none">
              <a:spAutoFit/>
            </a:bodyPr>
            <a:lstStyle/>
            <a:p>
              <a:pPr eaLnBrk="0" hangingPunct="0"/>
              <a:r>
                <a:rPr lang="en-US">
                  <a:latin typeface="Arial" charset="0"/>
                </a:rPr>
                <a:t>30 - 25</a:t>
              </a:r>
            </a:p>
            <a:p>
              <a:pPr eaLnBrk="0" hangingPunct="0"/>
              <a:r>
                <a:rPr lang="en-US">
                  <a:latin typeface="Arial" charset="0"/>
                </a:rPr>
                <a:t>2.62</a:t>
              </a:r>
            </a:p>
          </p:txBody>
        </p:sp>
        <p:sp>
          <p:nvSpPr>
            <p:cNvPr id="521245" name="Line 29"/>
            <p:cNvSpPr>
              <a:spLocks noChangeShapeType="1"/>
            </p:cNvSpPr>
            <p:nvPr/>
          </p:nvSpPr>
          <p:spPr bwMode="auto">
            <a:xfrm>
              <a:off x="7582107" y="3504718"/>
              <a:ext cx="1001713" cy="0"/>
            </a:xfrm>
            <a:prstGeom prst="line">
              <a:avLst/>
            </a:prstGeom>
            <a:noFill/>
            <a:ln w="28575">
              <a:solidFill>
                <a:schemeClr val="tx1"/>
              </a:solidFill>
              <a:round/>
              <a:headEnd/>
              <a:tailEnd/>
            </a:ln>
            <a:effectLst/>
          </p:spPr>
          <p:txBody>
            <a:bodyPr wrap="none" anchor="ctr"/>
            <a:lstStyle/>
            <a:p>
              <a:endParaRPr lang="en-US"/>
            </a:p>
          </p:txBody>
        </p:sp>
        <p:sp>
          <p:nvSpPr>
            <p:cNvPr id="521246" name="Rectangle 30"/>
            <p:cNvSpPr>
              <a:spLocks noChangeArrowheads="1"/>
            </p:cNvSpPr>
            <p:nvPr/>
          </p:nvSpPr>
          <p:spPr bwMode="auto">
            <a:xfrm>
              <a:off x="728868" y="4979505"/>
              <a:ext cx="7986713" cy="701675"/>
            </a:xfrm>
            <a:prstGeom prst="rect">
              <a:avLst/>
            </a:prstGeom>
            <a:noFill/>
            <a:ln w="9525">
              <a:noFill/>
              <a:miter lim="800000"/>
              <a:headEnd/>
              <a:tailEnd/>
            </a:ln>
            <a:effectLst/>
          </p:spPr>
          <p:txBody>
            <a:bodyPr>
              <a:spAutoFit/>
            </a:bodyPr>
            <a:lstStyle/>
            <a:p>
              <a:pPr algn="l" eaLnBrk="0" hangingPunct="0"/>
              <a:r>
                <a:rPr lang="en-US" sz="2000" dirty="0">
                  <a:latin typeface="Arial" charset="0"/>
                </a:rPr>
                <a:t>From Table A.1,  (appendix A) a </a:t>
              </a:r>
              <a:r>
                <a:rPr lang="en-US" sz="2000" i="1" dirty="0"/>
                <a:t>Z</a:t>
              </a:r>
              <a:r>
                <a:rPr lang="en-US" sz="2000" dirty="0">
                  <a:latin typeface="Arial" charset="0"/>
                </a:rPr>
                <a:t> score of 1.91 corresponds to a probability of 0.4719. Thus </a:t>
              </a:r>
              <a:r>
                <a:rPr lang="en-US" sz="2000" i="1" dirty="0">
                  <a:latin typeface="Arial" charset="0"/>
                </a:rPr>
                <a:t>P</a:t>
              </a:r>
              <a:r>
                <a:rPr lang="en-US" sz="2000" dirty="0">
                  <a:latin typeface="Arial" charset="0"/>
                </a:rPr>
                <a:t>(30) = 0.4719 + 0.5000 = 0.9719</a:t>
              </a:r>
            </a:p>
          </p:txBody>
        </p:sp>
        <p:sp>
          <p:nvSpPr>
            <p:cNvPr id="521227" name="Rectangle 11"/>
            <p:cNvSpPr>
              <a:spLocks noChangeArrowheads="1"/>
            </p:cNvSpPr>
            <p:nvPr/>
          </p:nvSpPr>
          <p:spPr bwMode="auto">
            <a:xfrm>
              <a:off x="2343356" y="4398480"/>
              <a:ext cx="617158" cy="274434"/>
            </a:xfrm>
            <a:prstGeom prst="rect">
              <a:avLst/>
            </a:prstGeom>
            <a:noFill/>
            <a:ln w="12700">
              <a:noFill/>
              <a:miter lim="800000"/>
              <a:headEnd/>
              <a:tailEnd/>
            </a:ln>
            <a:effectLst/>
          </p:spPr>
          <p:txBody>
            <a:bodyPr wrap="none" lIns="90488" tIns="44450" rIns="90488" bIns="44450">
              <a:spAutoFit/>
            </a:bodyPr>
            <a:lstStyle/>
            <a:p>
              <a:pPr algn="l" eaLnBrk="0" hangingPunct="0"/>
              <a:r>
                <a:rPr lang="en-US" sz="1200" i="1">
                  <a:latin typeface="Symbol" pitchFamily="18" charset="2"/>
                </a:rPr>
                <a:t></a:t>
              </a:r>
              <a:r>
                <a:rPr lang="en-US" sz="1200">
                  <a:latin typeface="Arial" charset="0"/>
                </a:rPr>
                <a:t> = 25</a:t>
              </a:r>
              <a:endParaRPr lang="en-US" sz="1200" baseline="-25000">
                <a:latin typeface="Arial" charset="0"/>
              </a:endParaRPr>
            </a:p>
          </p:txBody>
        </p:sp>
        <p:sp>
          <p:nvSpPr>
            <p:cNvPr id="521228" name="Rectangle 12"/>
            <p:cNvSpPr>
              <a:spLocks noChangeArrowheads="1"/>
            </p:cNvSpPr>
            <p:nvPr/>
          </p:nvSpPr>
          <p:spPr bwMode="auto">
            <a:xfrm>
              <a:off x="3614943" y="4398480"/>
              <a:ext cx="1152525" cy="274434"/>
            </a:xfrm>
            <a:prstGeom prst="rect">
              <a:avLst/>
            </a:prstGeom>
            <a:noFill/>
            <a:ln w="12700">
              <a:noFill/>
              <a:miter lim="800000"/>
              <a:headEnd/>
              <a:tailEnd/>
            </a:ln>
            <a:effectLst/>
          </p:spPr>
          <p:txBody>
            <a:bodyPr lIns="90488" tIns="44450" rIns="90488" bIns="44450">
              <a:spAutoFit/>
            </a:bodyPr>
            <a:lstStyle/>
            <a:p>
              <a:pPr algn="l" eaLnBrk="0" hangingPunct="0">
                <a:spcBef>
                  <a:spcPct val="50000"/>
                </a:spcBef>
              </a:pPr>
              <a:r>
                <a:rPr lang="en-US" sz="1200">
                  <a:latin typeface="Arial" charset="0"/>
                </a:rPr>
                <a:t>Time (weeks)</a:t>
              </a:r>
            </a:p>
          </p:txBody>
        </p:sp>
        <p:sp>
          <p:nvSpPr>
            <p:cNvPr id="521229" name="Rectangle 13"/>
            <p:cNvSpPr>
              <a:spLocks noChangeArrowheads="1"/>
            </p:cNvSpPr>
            <p:nvPr/>
          </p:nvSpPr>
          <p:spPr bwMode="auto">
            <a:xfrm>
              <a:off x="2925968" y="4398480"/>
              <a:ext cx="605936" cy="274434"/>
            </a:xfrm>
            <a:prstGeom prst="rect">
              <a:avLst/>
            </a:prstGeom>
            <a:noFill/>
            <a:ln w="12700">
              <a:noFill/>
              <a:miter lim="800000"/>
              <a:headEnd/>
              <a:tailEnd/>
            </a:ln>
            <a:effectLst/>
          </p:spPr>
          <p:txBody>
            <a:bodyPr wrap="none" lIns="90488" tIns="44450" rIns="90488" bIns="44450">
              <a:spAutoFit/>
            </a:bodyPr>
            <a:lstStyle/>
            <a:p>
              <a:pPr algn="l" eaLnBrk="0" hangingPunct="0"/>
              <a:r>
                <a:rPr lang="en-US" sz="1200" i="1"/>
                <a:t>x</a:t>
              </a:r>
              <a:r>
                <a:rPr lang="en-US" sz="1200">
                  <a:latin typeface="Arial" charset="0"/>
                </a:rPr>
                <a:t> = 30</a:t>
              </a:r>
              <a:endParaRPr lang="en-US" sz="1200" i="1"/>
            </a:p>
          </p:txBody>
        </p:sp>
        <p:sp>
          <p:nvSpPr>
            <p:cNvPr id="521233" name="Rectangle 17"/>
            <p:cNvSpPr>
              <a:spLocks noChangeArrowheads="1"/>
            </p:cNvSpPr>
            <p:nvPr/>
          </p:nvSpPr>
          <p:spPr bwMode="auto">
            <a:xfrm>
              <a:off x="659018" y="2312505"/>
              <a:ext cx="1674812" cy="336550"/>
            </a:xfrm>
            <a:prstGeom prst="rect">
              <a:avLst/>
            </a:prstGeom>
            <a:noFill/>
            <a:ln w="9525">
              <a:noFill/>
              <a:miter lim="800000"/>
              <a:headEnd/>
              <a:tailEnd/>
            </a:ln>
            <a:effectLst/>
          </p:spPr>
          <p:txBody>
            <a:bodyPr wrap="none">
              <a:spAutoFit/>
            </a:bodyPr>
            <a:lstStyle/>
            <a:p>
              <a:pPr eaLnBrk="0" hangingPunct="0"/>
              <a:r>
                <a:rPr lang="en-US" sz="1600" i="1">
                  <a:latin typeface="Arial" charset="0"/>
                </a:rPr>
                <a:t>P</a:t>
              </a:r>
              <a:r>
                <a:rPr lang="en-US" sz="1600">
                  <a:latin typeface="Arial" charset="0"/>
                </a:rPr>
                <a:t>(</a:t>
              </a:r>
              <a:r>
                <a:rPr lang="en-US" sz="1600" i="1"/>
                <a:t>x</a:t>
              </a:r>
              <a:r>
                <a:rPr lang="en-US" sz="1600">
                  <a:latin typeface="Arial" charset="0"/>
                </a:rPr>
                <a:t> </a:t>
              </a:r>
              <a:r>
                <a:rPr lang="en-US" sz="1600">
                  <a:latin typeface="Arial" charset="0"/>
                  <a:sym typeface="Symbol" pitchFamily="18" charset="2"/>
                </a:rPr>
                <a:t> 30 weeks)</a:t>
              </a:r>
              <a:endParaRPr lang="en-US" sz="1600">
                <a:latin typeface="Arial" charset="0"/>
              </a:endParaRPr>
            </a:p>
          </p:txBody>
        </p:sp>
        <p:sp>
          <p:nvSpPr>
            <p:cNvPr id="521226" name="Line 10"/>
            <p:cNvSpPr>
              <a:spLocks noChangeShapeType="1"/>
            </p:cNvSpPr>
            <p:nvPr/>
          </p:nvSpPr>
          <p:spPr bwMode="auto">
            <a:xfrm>
              <a:off x="3159331" y="3124200"/>
              <a:ext cx="0" cy="1252055"/>
            </a:xfrm>
            <a:prstGeom prst="line">
              <a:avLst/>
            </a:prstGeom>
            <a:noFill/>
            <a:ln w="57150">
              <a:solidFill>
                <a:schemeClr val="folHlink"/>
              </a:solidFill>
              <a:prstDash val="dash"/>
              <a:round/>
              <a:headEnd/>
              <a:tailEnd/>
            </a:ln>
            <a:effectLst/>
          </p:spPr>
          <p:txBody>
            <a:bodyPr wrap="none" anchor="ctr"/>
            <a:lstStyle/>
            <a:p>
              <a:endParaRPr lang="en-US"/>
            </a:p>
          </p:txBody>
        </p:sp>
        <p:sp>
          <p:nvSpPr>
            <p:cNvPr id="521231" name="Line 15"/>
            <p:cNvSpPr>
              <a:spLocks noChangeShapeType="1"/>
            </p:cNvSpPr>
            <p:nvPr/>
          </p:nvSpPr>
          <p:spPr bwMode="auto">
            <a:xfrm>
              <a:off x="576469" y="4369905"/>
              <a:ext cx="3970338" cy="0"/>
            </a:xfrm>
            <a:prstGeom prst="line">
              <a:avLst/>
            </a:prstGeom>
            <a:noFill/>
            <a:ln w="28575">
              <a:solidFill>
                <a:schemeClr val="tx1"/>
              </a:solidFill>
              <a:round/>
              <a:headEnd/>
              <a:tailEnd/>
            </a:ln>
            <a:effectLst/>
          </p:spPr>
          <p:txBody>
            <a:bodyPr wrap="none" anchor="ctr"/>
            <a:lstStyle/>
            <a:p>
              <a:endParaRPr lang="en-US"/>
            </a:p>
          </p:txBody>
        </p:sp>
        <p:sp>
          <p:nvSpPr>
            <p:cNvPr id="521224" name="Freeform 8"/>
            <p:cNvSpPr>
              <a:spLocks/>
            </p:cNvSpPr>
            <p:nvPr/>
          </p:nvSpPr>
          <p:spPr bwMode="auto">
            <a:xfrm>
              <a:off x="2557669" y="2449030"/>
              <a:ext cx="603250" cy="1924050"/>
            </a:xfrm>
            <a:custGeom>
              <a:avLst/>
              <a:gdLst/>
              <a:ahLst/>
              <a:cxnLst>
                <a:cxn ang="0">
                  <a:pos x="23" y="1963"/>
                </a:cxn>
                <a:cxn ang="0">
                  <a:pos x="705" y="1963"/>
                </a:cxn>
                <a:cxn ang="0">
                  <a:pos x="705" y="678"/>
                </a:cxn>
                <a:cxn ang="0">
                  <a:pos x="564" y="459"/>
                </a:cxn>
                <a:cxn ang="0">
                  <a:pos x="457" y="299"/>
                </a:cxn>
                <a:cxn ang="0">
                  <a:pos x="369" y="192"/>
                </a:cxn>
                <a:cxn ang="0">
                  <a:pos x="252" y="83"/>
                </a:cxn>
                <a:cxn ang="0">
                  <a:pos x="121" y="19"/>
                </a:cxn>
                <a:cxn ang="0">
                  <a:pos x="12" y="0"/>
                </a:cxn>
                <a:cxn ang="0">
                  <a:pos x="0" y="1968"/>
                </a:cxn>
              </a:cxnLst>
              <a:rect l="0" t="0" r="r" b="b"/>
              <a:pathLst>
                <a:path w="705" h="1968">
                  <a:moveTo>
                    <a:pt x="23" y="1963"/>
                  </a:moveTo>
                  <a:lnTo>
                    <a:pt x="705" y="1963"/>
                  </a:lnTo>
                  <a:lnTo>
                    <a:pt x="705" y="678"/>
                  </a:lnTo>
                  <a:lnTo>
                    <a:pt x="564" y="459"/>
                  </a:lnTo>
                  <a:lnTo>
                    <a:pt x="457" y="299"/>
                  </a:lnTo>
                  <a:lnTo>
                    <a:pt x="369" y="192"/>
                  </a:lnTo>
                  <a:lnTo>
                    <a:pt x="252" y="83"/>
                  </a:lnTo>
                  <a:lnTo>
                    <a:pt x="121" y="19"/>
                  </a:lnTo>
                  <a:lnTo>
                    <a:pt x="12" y="0"/>
                  </a:lnTo>
                  <a:lnTo>
                    <a:pt x="0" y="1968"/>
                  </a:lnTo>
                </a:path>
              </a:pathLst>
            </a:custGeom>
            <a:solidFill>
              <a:srgbClr val="E6B380"/>
            </a:solidFill>
            <a:ln w="12700" cap="rnd" cmpd="sng">
              <a:noFill/>
              <a:prstDash val="solid"/>
              <a:round/>
              <a:headEnd type="none" w="med" len="med"/>
              <a:tailEnd type="none" w="med" len="med"/>
            </a:ln>
            <a:effectLst/>
          </p:spPr>
          <p:txBody>
            <a:bodyPr/>
            <a:lstStyle/>
            <a:p>
              <a:endParaRPr lang="en-US"/>
            </a:p>
          </p:txBody>
        </p:sp>
        <p:sp>
          <p:nvSpPr>
            <p:cNvPr id="521249" name="Freeform 33"/>
            <p:cNvSpPr>
              <a:spLocks/>
            </p:cNvSpPr>
            <p:nvPr/>
          </p:nvSpPr>
          <p:spPr bwMode="auto">
            <a:xfrm>
              <a:off x="479631" y="2517293"/>
              <a:ext cx="2082800" cy="1844675"/>
            </a:xfrm>
            <a:custGeom>
              <a:avLst/>
              <a:gdLst/>
              <a:ahLst/>
              <a:cxnLst>
                <a:cxn ang="0">
                  <a:pos x="1312" y="1152"/>
                </a:cxn>
                <a:cxn ang="0">
                  <a:pos x="566" y="1162"/>
                </a:cxn>
                <a:cxn ang="0">
                  <a:pos x="198" y="1162"/>
                </a:cxn>
                <a:cxn ang="0">
                  <a:pos x="94" y="1152"/>
                </a:cxn>
                <a:cxn ang="0">
                  <a:pos x="0" y="1115"/>
                </a:cxn>
                <a:cxn ang="0">
                  <a:pos x="406" y="1067"/>
                </a:cxn>
                <a:cxn ang="0">
                  <a:pos x="613" y="916"/>
                </a:cxn>
                <a:cxn ang="0">
                  <a:pos x="849" y="548"/>
                </a:cxn>
                <a:cxn ang="0">
                  <a:pos x="972" y="331"/>
                </a:cxn>
                <a:cxn ang="0">
                  <a:pos x="1123" y="85"/>
                </a:cxn>
                <a:cxn ang="0">
                  <a:pos x="1199" y="29"/>
                </a:cxn>
                <a:cxn ang="0">
                  <a:pos x="1303" y="0"/>
                </a:cxn>
                <a:cxn ang="0">
                  <a:pos x="1312" y="1162"/>
                </a:cxn>
              </a:cxnLst>
              <a:rect l="0" t="0" r="r" b="b"/>
              <a:pathLst>
                <a:path w="1312" h="1162">
                  <a:moveTo>
                    <a:pt x="1312" y="1152"/>
                  </a:moveTo>
                  <a:lnTo>
                    <a:pt x="566" y="1162"/>
                  </a:lnTo>
                  <a:lnTo>
                    <a:pt x="198" y="1162"/>
                  </a:lnTo>
                  <a:lnTo>
                    <a:pt x="94" y="1152"/>
                  </a:lnTo>
                  <a:lnTo>
                    <a:pt x="0" y="1115"/>
                  </a:lnTo>
                  <a:lnTo>
                    <a:pt x="406" y="1067"/>
                  </a:lnTo>
                  <a:lnTo>
                    <a:pt x="613" y="916"/>
                  </a:lnTo>
                  <a:lnTo>
                    <a:pt x="849" y="548"/>
                  </a:lnTo>
                  <a:lnTo>
                    <a:pt x="972" y="331"/>
                  </a:lnTo>
                  <a:lnTo>
                    <a:pt x="1123" y="85"/>
                  </a:lnTo>
                  <a:lnTo>
                    <a:pt x="1199" y="29"/>
                  </a:lnTo>
                  <a:lnTo>
                    <a:pt x="1303" y="0"/>
                  </a:lnTo>
                  <a:lnTo>
                    <a:pt x="1312" y="1162"/>
                  </a:lnTo>
                </a:path>
              </a:pathLst>
            </a:custGeom>
            <a:solidFill>
              <a:srgbClr val="E6B380"/>
            </a:solidFill>
            <a:ln w="12700" cap="rnd" cmpd="sng">
              <a:noFill/>
              <a:prstDash val="solid"/>
              <a:round/>
              <a:headEnd type="none" w="med" len="med"/>
              <a:tailEnd type="none" w="med" len="med"/>
            </a:ln>
            <a:effectLst/>
          </p:spPr>
          <p:txBody>
            <a:bodyPr/>
            <a:lstStyle/>
            <a:p>
              <a:endParaRPr lang="en-US"/>
            </a:p>
          </p:txBody>
        </p:sp>
        <p:sp>
          <p:nvSpPr>
            <p:cNvPr id="521225" name="Freeform 9"/>
            <p:cNvSpPr>
              <a:spLocks/>
            </p:cNvSpPr>
            <p:nvPr/>
          </p:nvSpPr>
          <p:spPr bwMode="auto">
            <a:xfrm>
              <a:off x="689181" y="2491893"/>
              <a:ext cx="3775075" cy="1800225"/>
            </a:xfrm>
            <a:custGeom>
              <a:avLst/>
              <a:gdLst/>
              <a:ahLst/>
              <a:cxnLst>
                <a:cxn ang="0">
                  <a:pos x="0" y="1868"/>
                </a:cxn>
                <a:cxn ang="0">
                  <a:pos x="125" y="1859"/>
                </a:cxn>
                <a:cxn ang="0">
                  <a:pos x="249" y="1841"/>
                </a:cxn>
                <a:cxn ang="0">
                  <a:pos x="418" y="1806"/>
                </a:cxn>
                <a:cxn ang="0">
                  <a:pos x="667" y="1681"/>
                </a:cxn>
                <a:cxn ang="0">
                  <a:pos x="934" y="1459"/>
                </a:cxn>
                <a:cxn ang="0">
                  <a:pos x="1156" y="1183"/>
                </a:cxn>
                <a:cxn ang="0">
                  <a:pos x="1511" y="650"/>
                </a:cxn>
                <a:cxn ang="0">
                  <a:pos x="1787" y="232"/>
                </a:cxn>
                <a:cxn ang="0">
                  <a:pos x="1938" y="90"/>
                </a:cxn>
                <a:cxn ang="0">
                  <a:pos x="2080" y="19"/>
                </a:cxn>
                <a:cxn ang="0">
                  <a:pos x="2231" y="1"/>
                </a:cxn>
                <a:cxn ang="0">
                  <a:pos x="2383" y="28"/>
                </a:cxn>
                <a:cxn ang="0">
                  <a:pos x="2499" y="95"/>
                </a:cxn>
                <a:cxn ang="0">
                  <a:pos x="2623" y="227"/>
                </a:cxn>
                <a:cxn ang="0">
                  <a:pos x="2895" y="611"/>
                </a:cxn>
                <a:cxn ang="0">
                  <a:pos x="3283" y="1191"/>
                </a:cxn>
                <a:cxn ang="0">
                  <a:pos x="3472" y="1438"/>
                </a:cxn>
                <a:cxn ang="0">
                  <a:pos x="3689" y="1628"/>
                </a:cxn>
                <a:cxn ang="0">
                  <a:pos x="3920" y="1752"/>
                </a:cxn>
                <a:cxn ang="0">
                  <a:pos x="4116" y="1832"/>
                </a:cxn>
                <a:cxn ang="0">
                  <a:pos x="4283" y="1859"/>
                </a:cxn>
                <a:cxn ang="0">
                  <a:pos x="4383" y="1868"/>
                </a:cxn>
                <a:cxn ang="0">
                  <a:pos x="4471" y="1877"/>
                </a:cxn>
              </a:cxnLst>
              <a:rect l="0" t="0" r="r" b="b"/>
              <a:pathLst>
                <a:path w="4471" h="1877">
                  <a:moveTo>
                    <a:pt x="0" y="1868"/>
                  </a:moveTo>
                  <a:cubicBezTo>
                    <a:pt x="42" y="1865"/>
                    <a:pt x="84" y="1863"/>
                    <a:pt x="125" y="1859"/>
                  </a:cubicBezTo>
                  <a:cubicBezTo>
                    <a:pt x="166" y="1855"/>
                    <a:pt x="200" y="1850"/>
                    <a:pt x="249" y="1841"/>
                  </a:cubicBezTo>
                  <a:cubicBezTo>
                    <a:pt x="298" y="1832"/>
                    <a:pt x="348" y="1833"/>
                    <a:pt x="418" y="1806"/>
                  </a:cubicBezTo>
                  <a:cubicBezTo>
                    <a:pt x="488" y="1779"/>
                    <a:pt x="581" y="1739"/>
                    <a:pt x="667" y="1681"/>
                  </a:cubicBezTo>
                  <a:cubicBezTo>
                    <a:pt x="753" y="1623"/>
                    <a:pt x="853" y="1542"/>
                    <a:pt x="934" y="1459"/>
                  </a:cubicBezTo>
                  <a:cubicBezTo>
                    <a:pt x="1015" y="1376"/>
                    <a:pt x="1060" y="1318"/>
                    <a:pt x="1156" y="1183"/>
                  </a:cubicBezTo>
                  <a:cubicBezTo>
                    <a:pt x="1252" y="1048"/>
                    <a:pt x="1406" y="809"/>
                    <a:pt x="1511" y="650"/>
                  </a:cubicBezTo>
                  <a:cubicBezTo>
                    <a:pt x="1616" y="491"/>
                    <a:pt x="1716" y="325"/>
                    <a:pt x="1787" y="232"/>
                  </a:cubicBezTo>
                  <a:cubicBezTo>
                    <a:pt x="1858" y="139"/>
                    <a:pt x="1889" y="125"/>
                    <a:pt x="1938" y="90"/>
                  </a:cubicBezTo>
                  <a:cubicBezTo>
                    <a:pt x="1987" y="55"/>
                    <a:pt x="2031" y="34"/>
                    <a:pt x="2080" y="19"/>
                  </a:cubicBezTo>
                  <a:cubicBezTo>
                    <a:pt x="2129" y="4"/>
                    <a:pt x="2181" y="0"/>
                    <a:pt x="2231" y="1"/>
                  </a:cubicBezTo>
                  <a:cubicBezTo>
                    <a:pt x="2281" y="2"/>
                    <a:pt x="2338" y="12"/>
                    <a:pt x="2383" y="28"/>
                  </a:cubicBezTo>
                  <a:cubicBezTo>
                    <a:pt x="2428" y="44"/>
                    <a:pt x="2459" y="62"/>
                    <a:pt x="2499" y="95"/>
                  </a:cubicBezTo>
                  <a:cubicBezTo>
                    <a:pt x="2539" y="128"/>
                    <a:pt x="2557" y="141"/>
                    <a:pt x="2623" y="227"/>
                  </a:cubicBezTo>
                  <a:cubicBezTo>
                    <a:pt x="2689" y="313"/>
                    <a:pt x="2785" y="450"/>
                    <a:pt x="2895" y="611"/>
                  </a:cubicBezTo>
                  <a:cubicBezTo>
                    <a:pt x="3005" y="772"/>
                    <a:pt x="3187" y="1053"/>
                    <a:pt x="3283" y="1191"/>
                  </a:cubicBezTo>
                  <a:cubicBezTo>
                    <a:pt x="3379" y="1329"/>
                    <a:pt x="3404" y="1365"/>
                    <a:pt x="3472" y="1438"/>
                  </a:cubicBezTo>
                  <a:cubicBezTo>
                    <a:pt x="3540" y="1511"/>
                    <a:pt x="3614" y="1576"/>
                    <a:pt x="3689" y="1628"/>
                  </a:cubicBezTo>
                  <a:cubicBezTo>
                    <a:pt x="3764" y="1680"/>
                    <a:pt x="3849" y="1718"/>
                    <a:pt x="3920" y="1752"/>
                  </a:cubicBezTo>
                  <a:cubicBezTo>
                    <a:pt x="3991" y="1786"/>
                    <a:pt x="4055" y="1814"/>
                    <a:pt x="4116" y="1832"/>
                  </a:cubicBezTo>
                  <a:cubicBezTo>
                    <a:pt x="4177" y="1850"/>
                    <a:pt x="4239" y="1853"/>
                    <a:pt x="4283" y="1859"/>
                  </a:cubicBezTo>
                  <a:cubicBezTo>
                    <a:pt x="4327" y="1865"/>
                    <a:pt x="4352" y="1865"/>
                    <a:pt x="4383" y="1868"/>
                  </a:cubicBezTo>
                  <a:cubicBezTo>
                    <a:pt x="4414" y="1871"/>
                    <a:pt x="4442" y="1875"/>
                    <a:pt x="4471" y="1877"/>
                  </a:cubicBezTo>
                </a:path>
              </a:pathLst>
            </a:custGeom>
            <a:noFill/>
            <a:ln w="66675" cap="flat" cmpd="sng">
              <a:solidFill>
                <a:schemeClr val="folHlink"/>
              </a:solidFill>
              <a:prstDash val="solid"/>
              <a:round/>
              <a:headEnd/>
              <a:tailEnd/>
            </a:ln>
            <a:effectLst/>
          </p:spPr>
          <p:txBody>
            <a:bodyPr wrap="none" anchor="ctr"/>
            <a:lstStyle/>
            <a:p>
              <a:endParaRPr lang="en-US"/>
            </a:p>
          </p:txBody>
        </p:sp>
        <p:sp>
          <p:nvSpPr>
            <p:cNvPr id="521253" name="Rectangle 37"/>
            <p:cNvSpPr>
              <a:spLocks noChangeArrowheads="1"/>
            </p:cNvSpPr>
            <p:nvPr/>
          </p:nvSpPr>
          <p:spPr bwMode="auto">
            <a:xfrm>
              <a:off x="500269" y="3896830"/>
              <a:ext cx="228600" cy="685800"/>
            </a:xfrm>
            <a:prstGeom prst="rect">
              <a:avLst/>
            </a:prstGeom>
            <a:solidFill>
              <a:srgbClr val="FFCC99"/>
            </a:solidFill>
            <a:ln w="12700" cap="rnd" algn="ctr">
              <a:noFill/>
              <a:miter lim="800000"/>
              <a:headEnd/>
              <a:tailEnd/>
            </a:ln>
            <a:effectLst/>
          </p:spPr>
          <p:txBody>
            <a:bodyPr wrap="none" anchor="ctr"/>
            <a:lstStyle/>
            <a:p>
              <a:endParaRPr lang="en-US"/>
            </a:p>
          </p:txBody>
        </p:sp>
        <p:sp>
          <p:nvSpPr>
            <p:cNvPr id="521232" name="Line 16"/>
            <p:cNvSpPr>
              <a:spLocks noChangeShapeType="1"/>
            </p:cNvSpPr>
            <p:nvPr/>
          </p:nvSpPr>
          <p:spPr bwMode="auto">
            <a:xfrm>
              <a:off x="1973468" y="2644293"/>
              <a:ext cx="382587" cy="488950"/>
            </a:xfrm>
            <a:prstGeom prst="line">
              <a:avLst/>
            </a:prstGeom>
            <a:noFill/>
            <a:ln w="28575">
              <a:solidFill>
                <a:schemeClr val="tx1"/>
              </a:solidFill>
              <a:round/>
              <a:headEnd/>
              <a:tailEnd/>
            </a:ln>
            <a:effectLst/>
          </p:spPr>
          <p:txBody>
            <a:bodyPr wrap="none" anchor="ctr"/>
            <a:lstStyle/>
            <a:p>
              <a:endParaRPr lang="en-US"/>
            </a:p>
          </p:txBody>
        </p:sp>
        <p:sp>
          <p:nvSpPr>
            <p:cNvPr id="521260" name="Line 44"/>
            <p:cNvSpPr>
              <a:spLocks noChangeShapeType="1"/>
            </p:cNvSpPr>
            <p:nvPr/>
          </p:nvSpPr>
          <p:spPr bwMode="auto">
            <a:xfrm>
              <a:off x="576468" y="4369905"/>
              <a:ext cx="4038600" cy="0"/>
            </a:xfrm>
            <a:prstGeom prst="line">
              <a:avLst/>
            </a:prstGeom>
            <a:noFill/>
            <a:ln w="25400">
              <a:solidFill>
                <a:schemeClr val="tx1"/>
              </a:solidFill>
              <a:round/>
              <a:headEnd/>
              <a:tailEnd/>
            </a:ln>
            <a:effectLst/>
          </p:spPr>
          <p:txBody>
            <a:bodyPr/>
            <a:lstStyle/>
            <a:p>
              <a:endParaRPr lang="en-US"/>
            </a:p>
          </p:txBody>
        </p:sp>
        <p:sp>
          <p:nvSpPr>
            <p:cNvPr id="521261" name="Line 45"/>
            <p:cNvSpPr>
              <a:spLocks noChangeShapeType="1"/>
            </p:cNvSpPr>
            <p:nvPr/>
          </p:nvSpPr>
          <p:spPr bwMode="auto">
            <a:xfrm>
              <a:off x="2557668" y="2464905"/>
              <a:ext cx="0" cy="1905000"/>
            </a:xfrm>
            <a:prstGeom prst="line">
              <a:avLst/>
            </a:prstGeom>
            <a:noFill/>
            <a:ln w="28575">
              <a:solidFill>
                <a:schemeClr val="folHlink"/>
              </a:solidFill>
              <a:prstDash val="dash"/>
              <a:round/>
              <a:headEnd/>
              <a:tailEnd/>
            </a:ln>
            <a:effectLst/>
          </p:spPr>
          <p:txBody>
            <a:bodyPr/>
            <a:lstStyle/>
            <a:p>
              <a:endParaRPr lang="en-US"/>
            </a:p>
          </p:txBody>
        </p:sp>
      </p:gr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p:txBody>
          <a:bodyPr/>
          <a:lstStyle/>
          <a:p>
            <a:r>
              <a:rPr lang="en-US" dirty="0" smtClean="0"/>
              <a:t>Southern Textile</a:t>
            </a:r>
            <a:endParaRPr lang="en-US" dirty="0"/>
          </a:p>
        </p:txBody>
      </p:sp>
      <p:sp>
        <p:nvSpPr>
          <p:cNvPr id="35" name="Footer Placeholder 3"/>
          <p:cNvSpPr>
            <a:spLocks noGrp="1"/>
          </p:cNvSpPr>
          <p:nvPr>
            <p:ph type="ftr" sz="quarter" idx="11"/>
          </p:nvPr>
        </p:nvSpPr>
        <p:spPr/>
        <p:txBody>
          <a:bodyPr/>
          <a:lstStyle/>
          <a:p>
            <a:r>
              <a:rPr lang="en-US" smtClean="0"/>
              <a:t>Copyright 2011 John Wiley &amp; Sons, Inc.</a:t>
            </a:r>
            <a:endParaRPr lang="en-US"/>
          </a:p>
        </p:txBody>
      </p:sp>
      <p:sp>
        <p:nvSpPr>
          <p:cNvPr id="36" name="Slide Number Placeholder 4"/>
          <p:cNvSpPr>
            <a:spLocks noGrp="1"/>
          </p:cNvSpPr>
          <p:nvPr>
            <p:ph type="sldNum" sz="quarter" idx="12"/>
          </p:nvPr>
        </p:nvSpPr>
        <p:spPr/>
        <p:txBody>
          <a:bodyPr/>
          <a:lstStyle/>
          <a:p>
            <a:r>
              <a:rPr lang="en-US"/>
              <a:t>9-</a:t>
            </a:r>
            <a:fld id="{38563EF7-F9B8-44C8-975F-5F1AE8068CDD}" type="slidenum">
              <a:rPr lang="en-US"/>
              <a:pPr/>
              <a:t>13</a:t>
            </a:fld>
            <a:endParaRPr lang="en-US"/>
          </a:p>
        </p:txBody>
      </p:sp>
      <p:grpSp>
        <p:nvGrpSpPr>
          <p:cNvPr id="48" name="Group 47"/>
          <p:cNvGrpSpPr/>
          <p:nvPr/>
        </p:nvGrpSpPr>
        <p:grpSpPr>
          <a:xfrm>
            <a:off x="463824" y="1102360"/>
            <a:ext cx="8534400" cy="4343400"/>
            <a:chOff x="424068" y="1371600"/>
            <a:chExt cx="8534400" cy="4343400"/>
          </a:xfrm>
        </p:grpSpPr>
        <p:sp>
          <p:nvSpPr>
            <p:cNvPr id="521248" name="Rectangle 32"/>
            <p:cNvSpPr>
              <a:spLocks noChangeArrowheads="1"/>
            </p:cNvSpPr>
            <p:nvPr/>
          </p:nvSpPr>
          <p:spPr bwMode="auto">
            <a:xfrm>
              <a:off x="424068" y="1371600"/>
              <a:ext cx="8534400" cy="43434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30" name="Freeform 55"/>
            <p:cNvSpPr>
              <a:spLocks/>
            </p:cNvSpPr>
            <p:nvPr/>
          </p:nvSpPr>
          <p:spPr bwMode="auto">
            <a:xfrm>
              <a:off x="569912" y="3124200"/>
              <a:ext cx="1563688" cy="1235075"/>
            </a:xfrm>
            <a:custGeom>
              <a:avLst/>
              <a:gdLst/>
              <a:ahLst/>
              <a:cxnLst>
                <a:cxn ang="0">
                  <a:pos x="1312" y="1152"/>
                </a:cxn>
                <a:cxn ang="0">
                  <a:pos x="566" y="1162"/>
                </a:cxn>
                <a:cxn ang="0">
                  <a:pos x="198" y="1162"/>
                </a:cxn>
                <a:cxn ang="0">
                  <a:pos x="94" y="1152"/>
                </a:cxn>
                <a:cxn ang="0">
                  <a:pos x="0" y="1115"/>
                </a:cxn>
                <a:cxn ang="0">
                  <a:pos x="406" y="1067"/>
                </a:cxn>
                <a:cxn ang="0">
                  <a:pos x="613" y="916"/>
                </a:cxn>
                <a:cxn ang="0">
                  <a:pos x="849" y="548"/>
                </a:cxn>
                <a:cxn ang="0">
                  <a:pos x="972" y="331"/>
                </a:cxn>
                <a:cxn ang="0">
                  <a:pos x="1123" y="85"/>
                </a:cxn>
                <a:cxn ang="0">
                  <a:pos x="1199" y="29"/>
                </a:cxn>
                <a:cxn ang="0">
                  <a:pos x="1303" y="0"/>
                </a:cxn>
                <a:cxn ang="0">
                  <a:pos x="1312" y="1162"/>
                </a:cxn>
              </a:cxnLst>
              <a:rect l="0" t="0" r="r" b="b"/>
              <a:pathLst>
                <a:path w="1312" h="1162">
                  <a:moveTo>
                    <a:pt x="1312" y="1152"/>
                  </a:moveTo>
                  <a:lnTo>
                    <a:pt x="566" y="1162"/>
                  </a:lnTo>
                  <a:lnTo>
                    <a:pt x="198" y="1162"/>
                  </a:lnTo>
                  <a:lnTo>
                    <a:pt x="94" y="1152"/>
                  </a:lnTo>
                  <a:lnTo>
                    <a:pt x="0" y="1115"/>
                  </a:lnTo>
                  <a:lnTo>
                    <a:pt x="406" y="1067"/>
                  </a:lnTo>
                  <a:lnTo>
                    <a:pt x="613" y="916"/>
                  </a:lnTo>
                  <a:lnTo>
                    <a:pt x="849" y="548"/>
                  </a:lnTo>
                  <a:lnTo>
                    <a:pt x="972" y="331"/>
                  </a:lnTo>
                  <a:lnTo>
                    <a:pt x="1123" y="85"/>
                  </a:lnTo>
                  <a:lnTo>
                    <a:pt x="1199" y="29"/>
                  </a:lnTo>
                  <a:lnTo>
                    <a:pt x="1303" y="0"/>
                  </a:lnTo>
                  <a:lnTo>
                    <a:pt x="1312" y="1162"/>
                  </a:lnTo>
                </a:path>
              </a:pathLst>
            </a:custGeom>
            <a:solidFill>
              <a:srgbClr val="E6B380"/>
            </a:solidFill>
            <a:ln w="12700" cap="rnd" cmpd="sng">
              <a:noFill/>
              <a:prstDash val="solid"/>
              <a:round/>
              <a:headEnd type="none" w="med" len="med"/>
              <a:tailEnd type="none" w="med" len="med"/>
            </a:ln>
            <a:effectLst/>
          </p:spPr>
          <p:txBody>
            <a:bodyPr/>
            <a:lstStyle/>
            <a:p>
              <a:endParaRPr lang="en-US"/>
            </a:p>
          </p:txBody>
        </p:sp>
        <p:sp>
          <p:nvSpPr>
            <p:cNvPr id="521220" name="Rectangle 4"/>
            <p:cNvSpPr>
              <a:spLocks noChangeArrowheads="1"/>
            </p:cNvSpPr>
            <p:nvPr/>
          </p:nvSpPr>
          <p:spPr bwMode="auto">
            <a:xfrm>
              <a:off x="424068" y="1519535"/>
              <a:ext cx="8534400" cy="461665"/>
            </a:xfrm>
            <a:prstGeom prst="rect">
              <a:avLst/>
            </a:prstGeom>
            <a:noFill/>
            <a:ln w="9525">
              <a:noFill/>
              <a:miter lim="800000"/>
              <a:headEnd/>
              <a:tailEnd/>
            </a:ln>
            <a:effectLst/>
          </p:spPr>
          <p:txBody>
            <a:bodyPr wrap="square">
              <a:spAutoFit/>
            </a:bodyPr>
            <a:lstStyle/>
            <a:p>
              <a:pPr algn="l" eaLnBrk="0" hangingPunct="0"/>
              <a:r>
                <a:rPr lang="en-US" dirty="0">
                  <a:latin typeface="Arial" charset="0"/>
                </a:rPr>
                <a:t>What is </a:t>
              </a:r>
              <a:r>
                <a:rPr lang="en-US" dirty="0" smtClean="0">
                  <a:latin typeface="Arial" charset="0"/>
                </a:rPr>
                <a:t>probability </a:t>
              </a:r>
              <a:r>
                <a:rPr lang="en-US" dirty="0">
                  <a:latin typeface="Arial" charset="0"/>
                </a:rPr>
                <a:t>that </a:t>
              </a:r>
              <a:r>
                <a:rPr lang="en-US" dirty="0" smtClean="0">
                  <a:latin typeface="Arial" charset="0"/>
                </a:rPr>
                <a:t>project </a:t>
              </a:r>
              <a:r>
                <a:rPr lang="en-US" dirty="0">
                  <a:latin typeface="Arial" charset="0"/>
                </a:rPr>
                <a:t>is completed within </a:t>
              </a:r>
              <a:r>
                <a:rPr lang="en-US" dirty="0" smtClean="0">
                  <a:latin typeface="Arial" charset="0"/>
                </a:rPr>
                <a:t>22 weeks</a:t>
              </a:r>
              <a:r>
                <a:rPr lang="en-US" dirty="0">
                  <a:latin typeface="Arial" charset="0"/>
                </a:rPr>
                <a:t>?</a:t>
              </a:r>
            </a:p>
          </p:txBody>
        </p:sp>
        <p:sp>
          <p:nvSpPr>
            <p:cNvPr id="521236" name="Rectangle 20"/>
            <p:cNvSpPr>
              <a:spLocks noChangeArrowheads="1"/>
            </p:cNvSpPr>
            <p:nvPr/>
          </p:nvSpPr>
          <p:spPr bwMode="auto">
            <a:xfrm>
              <a:off x="3900693" y="2433155"/>
              <a:ext cx="2542684" cy="1754326"/>
            </a:xfrm>
            <a:prstGeom prst="rect">
              <a:avLst/>
            </a:prstGeom>
            <a:noFill/>
            <a:ln w="9525">
              <a:noFill/>
              <a:miter lim="800000"/>
              <a:headEnd/>
              <a:tailEnd/>
            </a:ln>
            <a:effectLst/>
          </p:spPr>
          <p:txBody>
            <a:bodyPr wrap="none">
              <a:spAutoFit/>
            </a:bodyPr>
            <a:lstStyle/>
            <a:p>
              <a:pPr algn="l" eaLnBrk="0" hangingPunct="0">
                <a:lnSpc>
                  <a:spcPct val="150000"/>
                </a:lnSpc>
                <a:tabLst>
                  <a:tab pos="479425" algn="l"/>
                </a:tabLst>
              </a:pPr>
              <a:r>
                <a:rPr lang="en-US" i="1" dirty="0">
                  <a:latin typeface="Arial" charset="0"/>
                  <a:sym typeface="Symbol" pitchFamily="18" charset="2"/>
                </a:rPr>
                <a:t> </a:t>
              </a:r>
              <a:r>
                <a:rPr lang="en-US" baseline="30000" dirty="0">
                  <a:latin typeface="Arial" charset="0"/>
                  <a:sym typeface="Symbol" pitchFamily="18" charset="2"/>
                </a:rPr>
                <a:t>2</a:t>
              </a:r>
              <a:r>
                <a:rPr lang="en-US" dirty="0">
                  <a:latin typeface="Arial" charset="0"/>
                  <a:sym typeface="Symbol" pitchFamily="18" charset="2"/>
                </a:rPr>
                <a:t>	= 6.89 weeks</a:t>
              </a:r>
            </a:p>
            <a:p>
              <a:pPr algn="l" eaLnBrk="0" hangingPunct="0">
                <a:lnSpc>
                  <a:spcPct val="150000"/>
                </a:lnSpc>
                <a:tabLst>
                  <a:tab pos="479425" algn="l"/>
                </a:tabLst>
              </a:pPr>
              <a:r>
                <a:rPr lang="en-US" i="1" dirty="0">
                  <a:latin typeface="Arial" charset="0"/>
                  <a:sym typeface="Symbol" pitchFamily="18" charset="2"/>
                </a:rPr>
                <a:t></a:t>
              </a:r>
              <a:r>
                <a:rPr lang="en-US" dirty="0">
                  <a:latin typeface="Arial" charset="0"/>
                  <a:sym typeface="Symbol" pitchFamily="18" charset="2"/>
                </a:rPr>
                <a:t> 	=     6.89</a:t>
              </a:r>
            </a:p>
            <a:p>
              <a:pPr algn="l" eaLnBrk="0" hangingPunct="0">
                <a:lnSpc>
                  <a:spcPct val="150000"/>
                </a:lnSpc>
                <a:tabLst>
                  <a:tab pos="479425" algn="l"/>
                </a:tabLst>
              </a:pPr>
              <a:r>
                <a:rPr lang="en-US" i="1" dirty="0">
                  <a:latin typeface="Arial" charset="0"/>
                  <a:sym typeface="Symbol" pitchFamily="18" charset="2"/>
                </a:rPr>
                <a:t></a:t>
              </a:r>
              <a:r>
                <a:rPr lang="en-US" dirty="0">
                  <a:latin typeface="Arial" charset="0"/>
                  <a:sym typeface="Symbol" pitchFamily="18" charset="2"/>
                </a:rPr>
                <a:t>	= 2.62 weeks</a:t>
              </a:r>
              <a:endParaRPr lang="en-US" i="1" dirty="0">
                <a:latin typeface="Arial" charset="0"/>
                <a:sym typeface="Symbol" pitchFamily="18" charset="2"/>
              </a:endParaRPr>
            </a:p>
          </p:txBody>
        </p:sp>
        <p:sp>
          <p:nvSpPr>
            <p:cNvPr id="521237" name="Freeform 21"/>
            <p:cNvSpPr>
              <a:spLocks/>
            </p:cNvSpPr>
            <p:nvPr/>
          </p:nvSpPr>
          <p:spPr bwMode="auto">
            <a:xfrm>
              <a:off x="4784931" y="3111018"/>
              <a:ext cx="942975" cy="452438"/>
            </a:xfrm>
            <a:custGeom>
              <a:avLst/>
              <a:gdLst/>
              <a:ahLst/>
              <a:cxnLst>
                <a:cxn ang="0">
                  <a:pos x="0" y="157"/>
                </a:cxn>
                <a:cxn ang="0">
                  <a:pos x="50" y="125"/>
                </a:cxn>
                <a:cxn ang="0">
                  <a:pos x="80" y="285"/>
                </a:cxn>
                <a:cxn ang="0">
                  <a:pos x="138" y="0"/>
                </a:cxn>
                <a:cxn ang="0">
                  <a:pos x="594" y="0"/>
                </a:cxn>
              </a:cxnLst>
              <a:rect l="0" t="0" r="r" b="b"/>
              <a:pathLst>
                <a:path w="594" h="285">
                  <a:moveTo>
                    <a:pt x="0" y="157"/>
                  </a:moveTo>
                  <a:lnTo>
                    <a:pt x="50" y="125"/>
                  </a:lnTo>
                  <a:lnTo>
                    <a:pt x="80" y="285"/>
                  </a:lnTo>
                  <a:lnTo>
                    <a:pt x="138" y="0"/>
                  </a:lnTo>
                  <a:lnTo>
                    <a:pt x="594" y="0"/>
                  </a:lnTo>
                </a:path>
              </a:pathLst>
            </a:custGeom>
            <a:noFill/>
            <a:ln w="28575" cap="flat" cmpd="sng">
              <a:solidFill>
                <a:schemeClr val="tx1"/>
              </a:solidFill>
              <a:prstDash val="solid"/>
              <a:round/>
              <a:headEnd/>
              <a:tailEnd/>
            </a:ln>
            <a:effectLst/>
          </p:spPr>
          <p:txBody>
            <a:bodyPr wrap="none" anchor="ctr"/>
            <a:lstStyle/>
            <a:p>
              <a:endParaRPr lang="en-US"/>
            </a:p>
          </p:txBody>
        </p:sp>
        <p:sp>
          <p:nvSpPr>
            <p:cNvPr id="521239" name="Rectangle 23"/>
            <p:cNvSpPr>
              <a:spLocks noChangeArrowheads="1"/>
            </p:cNvSpPr>
            <p:nvPr/>
          </p:nvSpPr>
          <p:spPr bwMode="auto">
            <a:xfrm>
              <a:off x="6883606" y="2261705"/>
              <a:ext cx="1436612" cy="2308324"/>
            </a:xfrm>
            <a:prstGeom prst="rect">
              <a:avLst/>
            </a:prstGeom>
            <a:noFill/>
            <a:ln w="9525">
              <a:noFill/>
              <a:miter lim="800000"/>
              <a:headEnd/>
              <a:tailEnd/>
            </a:ln>
            <a:effectLst/>
          </p:spPr>
          <p:txBody>
            <a:bodyPr wrap="none">
              <a:spAutoFit/>
            </a:bodyPr>
            <a:lstStyle/>
            <a:p>
              <a:pPr algn="l" eaLnBrk="0" hangingPunct="0">
                <a:lnSpc>
                  <a:spcPct val="200000"/>
                </a:lnSpc>
                <a:tabLst>
                  <a:tab pos="282575" algn="l"/>
                </a:tabLst>
              </a:pPr>
              <a:r>
                <a:rPr lang="en-US" i="1" dirty="0"/>
                <a:t>Z</a:t>
              </a:r>
              <a:r>
                <a:rPr lang="en-US" dirty="0">
                  <a:latin typeface="Arial" charset="0"/>
                </a:rPr>
                <a:t>	=</a:t>
              </a:r>
            </a:p>
            <a:p>
              <a:pPr algn="l" eaLnBrk="0" hangingPunct="0">
                <a:lnSpc>
                  <a:spcPct val="200000"/>
                </a:lnSpc>
                <a:tabLst>
                  <a:tab pos="282575" algn="l"/>
                </a:tabLst>
              </a:pPr>
              <a:r>
                <a:rPr lang="en-US" dirty="0">
                  <a:latin typeface="Arial" charset="0"/>
                </a:rPr>
                <a:t>	=</a:t>
              </a:r>
            </a:p>
            <a:p>
              <a:pPr algn="l" eaLnBrk="0" hangingPunct="0">
                <a:lnSpc>
                  <a:spcPct val="200000"/>
                </a:lnSpc>
                <a:tabLst>
                  <a:tab pos="282575" algn="l"/>
                </a:tabLst>
              </a:pPr>
              <a:r>
                <a:rPr lang="en-US" dirty="0">
                  <a:latin typeface="Arial" charset="0"/>
                </a:rPr>
                <a:t>	= </a:t>
              </a:r>
              <a:r>
                <a:rPr lang="en-US" dirty="0" smtClean="0">
                  <a:latin typeface="Arial" charset="0"/>
                </a:rPr>
                <a:t>-1.14</a:t>
              </a:r>
              <a:endParaRPr lang="en-US" dirty="0">
                <a:latin typeface="Arial" charset="0"/>
              </a:endParaRPr>
            </a:p>
          </p:txBody>
        </p:sp>
        <p:sp>
          <p:nvSpPr>
            <p:cNvPr id="521241" name="Rectangle 25"/>
            <p:cNvSpPr>
              <a:spLocks noChangeArrowheads="1"/>
            </p:cNvSpPr>
            <p:nvPr/>
          </p:nvSpPr>
          <p:spPr bwMode="auto">
            <a:xfrm>
              <a:off x="7523364" y="2322030"/>
              <a:ext cx="788999" cy="830997"/>
            </a:xfrm>
            <a:prstGeom prst="rect">
              <a:avLst/>
            </a:prstGeom>
            <a:noFill/>
            <a:ln w="9525">
              <a:noFill/>
              <a:miter lim="800000"/>
              <a:headEnd/>
              <a:tailEnd/>
            </a:ln>
            <a:effectLst/>
          </p:spPr>
          <p:txBody>
            <a:bodyPr wrap="none">
              <a:spAutoFit/>
            </a:bodyPr>
            <a:lstStyle/>
            <a:p>
              <a:pPr eaLnBrk="0" hangingPunct="0"/>
              <a:r>
                <a:rPr lang="en-US" i="1"/>
                <a:t>x</a:t>
              </a:r>
              <a:r>
                <a:rPr lang="en-US">
                  <a:latin typeface="Arial" charset="0"/>
                </a:rPr>
                <a:t> - </a:t>
              </a:r>
              <a:r>
                <a:rPr lang="en-US" i="1">
                  <a:latin typeface="Arial" charset="0"/>
                  <a:sym typeface="Symbol" pitchFamily="18" charset="2"/>
                </a:rPr>
                <a:t></a:t>
              </a:r>
            </a:p>
            <a:p>
              <a:pPr eaLnBrk="0" hangingPunct="0"/>
              <a:r>
                <a:rPr lang="en-US" i="1">
                  <a:latin typeface="Arial" charset="0"/>
                  <a:sym typeface="Symbol" pitchFamily="18" charset="2"/>
                </a:rPr>
                <a:t></a:t>
              </a:r>
              <a:endParaRPr lang="en-US">
                <a:latin typeface="Arial" charset="0"/>
              </a:endParaRPr>
            </a:p>
          </p:txBody>
        </p:sp>
        <p:sp>
          <p:nvSpPr>
            <p:cNvPr id="521242" name="Line 26"/>
            <p:cNvSpPr>
              <a:spLocks noChangeShapeType="1"/>
            </p:cNvSpPr>
            <p:nvPr/>
          </p:nvSpPr>
          <p:spPr bwMode="auto">
            <a:xfrm>
              <a:off x="7602744" y="2785580"/>
              <a:ext cx="635000" cy="0"/>
            </a:xfrm>
            <a:prstGeom prst="line">
              <a:avLst/>
            </a:prstGeom>
            <a:noFill/>
            <a:ln w="28575">
              <a:solidFill>
                <a:schemeClr val="tx1"/>
              </a:solidFill>
              <a:round/>
              <a:headEnd/>
              <a:tailEnd/>
            </a:ln>
            <a:effectLst/>
          </p:spPr>
          <p:txBody>
            <a:bodyPr wrap="none" anchor="ctr"/>
            <a:lstStyle/>
            <a:p>
              <a:endParaRPr lang="en-US"/>
            </a:p>
          </p:txBody>
        </p:sp>
        <p:sp>
          <p:nvSpPr>
            <p:cNvPr id="521244" name="Rectangle 28"/>
            <p:cNvSpPr>
              <a:spLocks noChangeArrowheads="1"/>
            </p:cNvSpPr>
            <p:nvPr/>
          </p:nvSpPr>
          <p:spPr bwMode="auto">
            <a:xfrm>
              <a:off x="7521650" y="3091968"/>
              <a:ext cx="1143263" cy="830997"/>
            </a:xfrm>
            <a:prstGeom prst="rect">
              <a:avLst/>
            </a:prstGeom>
            <a:noFill/>
            <a:ln w="9525">
              <a:noFill/>
              <a:miter lim="800000"/>
              <a:headEnd/>
              <a:tailEnd/>
            </a:ln>
            <a:effectLst/>
          </p:spPr>
          <p:txBody>
            <a:bodyPr wrap="none">
              <a:spAutoFit/>
            </a:bodyPr>
            <a:lstStyle/>
            <a:p>
              <a:pPr eaLnBrk="0" hangingPunct="0"/>
              <a:r>
                <a:rPr lang="en-US" dirty="0" smtClean="0">
                  <a:latin typeface="Arial" charset="0"/>
                </a:rPr>
                <a:t>22 </a:t>
              </a:r>
              <a:r>
                <a:rPr lang="en-US" dirty="0">
                  <a:latin typeface="Arial" charset="0"/>
                </a:rPr>
                <a:t>- 25</a:t>
              </a:r>
            </a:p>
            <a:p>
              <a:pPr eaLnBrk="0" hangingPunct="0"/>
              <a:r>
                <a:rPr lang="en-US" dirty="0">
                  <a:latin typeface="Arial" charset="0"/>
                </a:rPr>
                <a:t>2.62</a:t>
              </a:r>
            </a:p>
          </p:txBody>
        </p:sp>
        <p:sp>
          <p:nvSpPr>
            <p:cNvPr id="521245" name="Line 29"/>
            <p:cNvSpPr>
              <a:spLocks noChangeShapeType="1"/>
            </p:cNvSpPr>
            <p:nvPr/>
          </p:nvSpPr>
          <p:spPr bwMode="auto">
            <a:xfrm>
              <a:off x="7582107" y="3504718"/>
              <a:ext cx="1001713" cy="0"/>
            </a:xfrm>
            <a:prstGeom prst="line">
              <a:avLst/>
            </a:prstGeom>
            <a:noFill/>
            <a:ln w="28575">
              <a:solidFill>
                <a:schemeClr val="tx1"/>
              </a:solidFill>
              <a:round/>
              <a:headEnd/>
              <a:tailEnd/>
            </a:ln>
            <a:effectLst/>
          </p:spPr>
          <p:txBody>
            <a:bodyPr wrap="none" anchor="ctr"/>
            <a:lstStyle/>
            <a:p>
              <a:endParaRPr lang="en-US"/>
            </a:p>
          </p:txBody>
        </p:sp>
        <p:sp>
          <p:nvSpPr>
            <p:cNvPr id="521246" name="Rectangle 30"/>
            <p:cNvSpPr>
              <a:spLocks noChangeArrowheads="1"/>
            </p:cNvSpPr>
            <p:nvPr/>
          </p:nvSpPr>
          <p:spPr bwMode="auto">
            <a:xfrm>
              <a:off x="728868" y="4979505"/>
              <a:ext cx="7986713" cy="707886"/>
            </a:xfrm>
            <a:prstGeom prst="rect">
              <a:avLst/>
            </a:prstGeom>
            <a:noFill/>
            <a:ln w="9525">
              <a:noFill/>
              <a:miter lim="800000"/>
              <a:headEnd/>
              <a:tailEnd/>
            </a:ln>
            <a:effectLst/>
          </p:spPr>
          <p:txBody>
            <a:bodyPr>
              <a:spAutoFit/>
            </a:bodyPr>
            <a:lstStyle/>
            <a:p>
              <a:pPr algn="l" eaLnBrk="0" hangingPunct="0"/>
              <a:r>
                <a:rPr lang="en-US" sz="2000" dirty="0">
                  <a:latin typeface="Arial" charset="0"/>
                </a:rPr>
                <a:t>From Table A.1,  (appendix A) a </a:t>
              </a:r>
              <a:r>
                <a:rPr lang="en-US" sz="2000" i="1" dirty="0"/>
                <a:t>Z</a:t>
              </a:r>
              <a:r>
                <a:rPr lang="en-US" sz="2000" dirty="0">
                  <a:latin typeface="Arial" charset="0"/>
                </a:rPr>
                <a:t> score of </a:t>
              </a:r>
              <a:r>
                <a:rPr lang="en-US" sz="2000" dirty="0" smtClean="0">
                  <a:latin typeface="Arial" charset="0"/>
                </a:rPr>
                <a:t>1.14 </a:t>
              </a:r>
              <a:r>
                <a:rPr lang="en-US" sz="2000" dirty="0">
                  <a:latin typeface="Arial" charset="0"/>
                </a:rPr>
                <a:t>corresponds to a probability of </a:t>
              </a:r>
              <a:r>
                <a:rPr lang="en-US" sz="2000" dirty="0" smtClean="0">
                  <a:latin typeface="Arial" charset="0"/>
                </a:rPr>
                <a:t>0.3729. </a:t>
              </a:r>
              <a:r>
                <a:rPr lang="en-US" sz="2000" dirty="0">
                  <a:latin typeface="Arial" charset="0"/>
                </a:rPr>
                <a:t>Thus </a:t>
              </a:r>
              <a:r>
                <a:rPr lang="en-US" sz="2000" i="1" dirty="0" smtClean="0">
                  <a:latin typeface="Arial" charset="0"/>
                </a:rPr>
                <a:t>P</a:t>
              </a:r>
              <a:r>
                <a:rPr lang="en-US" sz="2000" dirty="0" smtClean="0">
                  <a:latin typeface="Arial" charset="0"/>
                </a:rPr>
                <a:t>(22) </a:t>
              </a:r>
              <a:r>
                <a:rPr lang="en-US" sz="2000" dirty="0">
                  <a:latin typeface="Arial" charset="0"/>
                </a:rPr>
                <a:t>= </a:t>
              </a:r>
              <a:r>
                <a:rPr lang="en-US" sz="2000" dirty="0" smtClean="0">
                  <a:latin typeface="Arial" charset="0"/>
                </a:rPr>
                <a:t>0.5000 - 0.3729 </a:t>
              </a:r>
              <a:r>
                <a:rPr lang="en-US" sz="2000" dirty="0">
                  <a:latin typeface="Arial" charset="0"/>
                </a:rPr>
                <a:t>= </a:t>
              </a:r>
              <a:r>
                <a:rPr lang="en-US" sz="2000" dirty="0" smtClean="0">
                  <a:latin typeface="Arial" charset="0"/>
                </a:rPr>
                <a:t>0.1271</a:t>
              </a:r>
              <a:endParaRPr lang="en-US" sz="2000" dirty="0">
                <a:latin typeface="Arial" charset="0"/>
              </a:endParaRPr>
            </a:p>
          </p:txBody>
        </p:sp>
        <p:sp>
          <p:nvSpPr>
            <p:cNvPr id="521227" name="Rectangle 11"/>
            <p:cNvSpPr>
              <a:spLocks noChangeArrowheads="1"/>
            </p:cNvSpPr>
            <p:nvPr/>
          </p:nvSpPr>
          <p:spPr bwMode="auto">
            <a:xfrm>
              <a:off x="2343356" y="4424680"/>
              <a:ext cx="617158" cy="274434"/>
            </a:xfrm>
            <a:prstGeom prst="rect">
              <a:avLst/>
            </a:prstGeom>
            <a:noFill/>
            <a:ln w="12700">
              <a:noFill/>
              <a:miter lim="800000"/>
              <a:headEnd/>
              <a:tailEnd/>
            </a:ln>
            <a:effectLst/>
          </p:spPr>
          <p:txBody>
            <a:bodyPr wrap="none" lIns="90488" tIns="44450" rIns="90488" bIns="44450">
              <a:spAutoFit/>
            </a:bodyPr>
            <a:lstStyle/>
            <a:p>
              <a:pPr algn="l" eaLnBrk="0" hangingPunct="0"/>
              <a:r>
                <a:rPr lang="en-US" sz="1200" i="1">
                  <a:latin typeface="Symbol" pitchFamily="18" charset="2"/>
                </a:rPr>
                <a:t></a:t>
              </a:r>
              <a:r>
                <a:rPr lang="en-US" sz="1200">
                  <a:latin typeface="Arial" charset="0"/>
                </a:rPr>
                <a:t> = 25</a:t>
              </a:r>
              <a:endParaRPr lang="en-US" sz="1200" baseline="-25000">
                <a:latin typeface="Arial" charset="0"/>
              </a:endParaRPr>
            </a:p>
          </p:txBody>
        </p:sp>
        <p:sp>
          <p:nvSpPr>
            <p:cNvPr id="521228" name="Rectangle 12"/>
            <p:cNvSpPr>
              <a:spLocks noChangeArrowheads="1"/>
            </p:cNvSpPr>
            <p:nvPr/>
          </p:nvSpPr>
          <p:spPr bwMode="auto">
            <a:xfrm>
              <a:off x="3614943" y="4424680"/>
              <a:ext cx="1152525" cy="274434"/>
            </a:xfrm>
            <a:prstGeom prst="rect">
              <a:avLst/>
            </a:prstGeom>
            <a:noFill/>
            <a:ln w="12700">
              <a:noFill/>
              <a:miter lim="800000"/>
              <a:headEnd/>
              <a:tailEnd/>
            </a:ln>
            <a:effectLst/>
          </p:spPr>
          <p:txBody>
            <a:bodyPr lIns="90488" tIns="44450" rIns="90488" bIns="44450">
              <a:spAutoFit/>
            </a:bodyPr>
            <a:lstStyle/>
            <a:p>
              <a:pPr algn="l" eaLnBrk="0" hangingPunct="0">
                <a:spcBef>
                  <a:spcPct val="50000"/>
                </a:spcBef>
              </a:pPr>
              <a:r>
                <a:rPr lang="en-US" sz="1200">
                  <a:latin typeface="Arial" charset="0"/>
                </a:rPr>
                <a:t>Time (weeks)</a:t>
              </a:r>
            </a:p>
          </p:txBody>
        </p:sp>
        <p:sp>
          <p:nvSpPr>
            <p:cNvPr id="521229" name="Rectangle 13"/>
            <p:cNvSpPr>
              <a:spLocks noChangeArrowheads="1"/>
            </p:cNvSpPr>
            <p:nvPr/>
          </p:nvSpPr>
          <p:spPr bwMode="auto">
            <a:xfrm>
              <a:off x="1828800" y="4424680"/>
              <a:ext cx="597922" cy="274434"/>
            </a:xfrm>
            <a:prstGeom prst="rect">
              <a:avLst/>
            </a:prstGeom>
            <a:noFill/>
            <a:ln w="12700">
              <a:noFill/>
              <a:miter lim="800000"/>
              <a:headEnd/>
              <a:tailEnd/>
            </a:ln>
            <a:effectLst/>
          </p:spPr>
          <p:txBody>
            <a:bodyPr wrap="none" lIns="90488" tIns="44450" rIns="90488" bIns="44450">
              <a:spAutoFit/>
            </a:bodyPr>
            <a:lstStyle/>
            <a:p>
              <a:pPr algn="l" eaLnBrk="0" hangingPunct="0"/>
              <a:r>
                <a:rPr lang="en-US" sz="1200" i="1" dirty="0"/>
                <a:t>x</a:t>
              </a:r>
              <a:r>
                <a:rPr lang="en-US" sz="1200" dirty="0">
                  <a:latin typeface="Arial" charset="0"/>
                </a:rPr>
                <a:t> = </a:t>
              </a:r>
              <a:r>
                <a:rPr lang="en-US" sz="1200" dirty="0" smtClean="0">
                  <a:latin typeface="Arial" charset="0"/>
                </a:rPr>
                <a:t>22</a:t>
              </a:r>
              <a:endParaRPr lang="en-US" sz="1200" i="1" dirty="0"/>
            </a:p>
          </p:txBody>
        </p:sp>
        <p:sp>
          <p:nvSpPr>
            <p:cNvPr id="521233" name="Rectangle 17"/>
            <p:cNvSpPr>
              <a:spLocks noChangeArrowheads="1"/>
            </p:cNvSpPr>
            <p:nvPr/>
          </p:nvSpPr>
          <p:spPr bwMode="auto">
            <a:xfrm>
              <a:off x="609600" y="2133600"/>
              <a:ext cx="1643399" cy="584775"/>
            </a:xfrm>
            <a:prstGeom prst="rect">
              <a:avLst/>
            </a:prstGeom>
            <a:noFill/>
            <a:ln w="9525">
              <a:noFill/>
              <a:miter lim="800000"/>
              <a:headEnd/>
              <a:tailEnd/>
            </a:ln>
            <a:effectLst/>
          </p:spPr>
          <p:txBody>
            <a:bodyPr wrap="none">
              <a:spAutoFit/>
            </a:bodyPr>
            <a:lstStyle/>
            <a:p>
              <a:pPr eaLnBrk="0" hangingPunct="0"/>
              <a:r>
                <a:rPr lang="en-US" sz="1600" i="1" dirty="0">
                  <a:latin typeface="Arial" charset="0"/>
                </a:rPr>
                <a:t>P</a:t>
              </a:r>
              <a:r>
                <a:rPr lang="en-US" sz="1600" dirty="0">
                  <a:latin typeface="Arial" charset="0"/>
                </a:rPr>
                <a:t>(</a:t>
              </a:r>
              <a:r>
                <a:rPr lang="en-US" sz="1600" i="1" dirty="0"/>
                <a:t>x</a:t>
              </a:r>
              <a:r>
                <a:rPr lang="en-US" sz="1600" dirty="0">
                  <a:latin typeface="Arial" charset="0"/>
                </a:rPr>
                <a:t> </a:t>
              </a:r>
              <a:r>
                <a:rPr lang="en-US" sz="1600" dirty="0">
                  <a:latin typeface="Arial" charset="0"/>
                  <a:sym typeface="Symbol" pitchFamily="18" charset="2"/>
                </a:rPr>
                <a:t> </a:t>
              </a:r>
              <a:r>
                <a:rPr lang="en-US" sz="1600" dirty="0" smtClean="0">
                  <a:latin typeface="Arial" charset="0"/>
                  <a:sym typeface="Symbol" pitchFamily="18" charset="2"/>
                </a:rPr>
                <a:t>22 weeks)</a:t>
              </a:r>
            </a:p>
            <a:p>
              <a:pPr eaLnBrk="0" hangingPunct="0"/>
              <a:r>
                <a:rPr lang="en-US" sz="1600" dirty="0" smtClean="0">
                  <a:latin typeface="Arial" charset="0"/>
                  <a:sym typeface="Symbol" pitchFamily="18" charset="2"/>
                </a:rPr>
                <a:t>= 0.1271</a:t>
              </a:r>
              <a:endParaRPr lang="en-US" sz="1600" dirty="0">
                <a:latin typeface="Arial" charset="0"/>
              </a:endParaRPr>
            </a:p>
          </p:txBody>
        </p:sp>
        <p:sp>
          <p:nvSpPr>
            <p:cNvPr id="521226" name="Line 10"/>
            <p:cNvSpPr>
              <a:spLocks noChangeShapeType="1"/>
            </p:cNvSpPr>
            <p:nvPr/>
          </p:nvSpPr>
          <p:spPr bwMode="auto">
            <a:xfrm>
              <a:off x="2159000" y="2880360"/>
              <a:ext cx="0" cy="1524000"/>
            </a:xfrm>
            <a:prstGeom prst="line">
              <a:avLst/>
            </a:prstGeom>
            <a:noFill/>
            <a:ln w="57150">
              <a:solidFill>
                <a:schemeClr val="folHlink"/>
              </a:solidFill>
              <a:prstDash val="dash"/>
              <a:round/>
              <a:headEnd/>
              <a:tailEnd/>
            </a:ln>
            <a:effectLst/>
          </p:spPr>
          <p:txBody>
            <a:bodyPr wrap="none" anchor="ctr"/>
            <a:lstStyle/>
            <a:p>
              <a:endParaRPr lang="en-US"/>
            </a:p>
          </p:txBody>
        </p:sp>
        <p:sp>
          <p:nvSpPr>
            <p:cNvPr id="521231" name="Line 15"/>
            <p:cNvSpPr>
              <a:spLocks noChangeShapeType="1"/>
            </p:cNvSpPr>
            <p:nvPr/>
          </p:nvSpPr>
          <p:spPr bwMode="auto">
            <a:xfrm>
              <a:off x="576469" y="4369905"/>
              <a:ext cx="3970338" cy="0"/>
            </a:xfrm>
            <a:prstGeom prst="line">
              <a:avLst/>
            </a:prstGeom>
            <a:noFill/>
            <a:ln w="28575">
              <a:solidFill>
                <a:schemeClr val="tx1"/>
              </a:solidFill>
              <a:round/>
              <a:headEnd/>
              <a:tailEnd/>
            </a:ln>
            <a:effectLst/>
          </p:spPr>
          <p:txBody>
            <a:bodyPr wrap="none" anchor="ctr"/>
            <a:lstStyle/>
            <a:p>
              <a:endParaRPr lang="en-US"/>
            </a:p>
          </p:txBody>
        </p:sp>
        <p:sp>
          <p:nvSpPr>
            <p:cNvPr id="521253" name="Rectangle 37"/>
            <p:cNvSpPr>
              <a:spLocks noChangeArrowheads="1"/>
            </p:cNvSpPr>
            <p:nvPr/>
          </p:nvSpPr>
          <p:spPr bwMode="auto">
            <a:xfrm>
              <a:off x="500269" y="3896830"/>
              <a:ext cx="228600" cy="685800"/>
            </a:xfrm>
            <a:prstGeom prst="rect">
              <a:avLst/>
            </a:prstGeom>
            <a:solidFill>
              <a:srgbClr val="FFCC99"/>
            </a:solidFill>
            <a:ln w="12700" cap="rnd" algn="ctr">
              <a:noFill/>
              <a:miter lim="800000"/>
              <a:headEnd/>
              <a:tailEnd/>
            </a:ln>
            <a:effectLst/>
          </p:spPr>
          <p:txBody>
            <a:bodyPr wrap="none" anchor="ctr"/>
            <a:lstStyle/>
            <a:p>
              <a:endParaRPr lang="en-US"/>
            </a:p>
          </p:txBody>
        </p:sp>
        <p:sp>
          <p:nvSpPr>
            <p:cNvPr id="521260" name="Line 44"/>
            <p:cNvSpPr>
              <a:spLocks noChangeShapeType="1"/>
            </p:cNvSpPr>
            <p:nvPr/>
          </p:nvSpPr>
          <p:spPr bwMode="auto">
            <a:xfrm>
              <a:off x="576468" y="4369905"/>
              <a:ext cx="4038600" cy="0"/>
            </a:xfrm>
            <a:prstGeom prst="line">
              <a:avLst/>
            </a:prstGeom>
            <a:noFill/>
            <a:ln w="25400">
              <a:solidFill>
                <a:schemeClr val="tx1"/>
              </a:solidFill>
              <a:round/>
              <a:headEnd/>
              <a:tailEnd/>
            </a:ln>
            <a:effectLst/>
          </p:spPr>
          <p:txBody>
            <a:bodyPr/>
            <a:lstStyle/>
            <a:p>
              <a:endParaRPr lang="en-US"/>
            </a:p>
          </p:txBody>
        </p:sp>
        <p:sp>
          <p:nvSpPr>
            <p:cNvPr id="521261" name="Line 45"/>
            <p:cNvSpPr>
              <a:spLocks noChangeShapeType="1"/>
            </p:cNvSpPr>
            <p:nvPr/>
          </p:nvSpPr>
          <p:spPr bwMode="auto">
            <a:xfrm>
              <a:off x="2557668" y="2464905"/>
              <a:ext cx="0" cy="1905000"/>
            </a:xfrm>
            <a:prstGeom prst="line">
              <a:avLst/>
            </a:prstGeom>
            <a:noFill/>
            <a:ln w="28575">
              <a:solidFill>
                <a:schemeClr val="folHlink"/>
              </a:solidFill>
              <a:prstDash val="dash"/>
              <a:round/>
              <a:headEnd/>
              <a:tailEnd/>
            </a:ln>
            <a:effectLst/>
          </p:spPr>
          <p:txBody>
            <a:bodyPr/>
            <a:lstStyle/>
            <a:p>
              <a:endParaRPr lang="en-US"/>
            </a:p>
          </p:txBody>
        </p:sp>
        <p:sp>
          <p:nvSpPr>
            <p:cNvPr id="31" name="Rectangle 37"/>
            <p:cNvSpPr>
              <a:spLocks noChangeArrowheads="1"/>
            </p:cNvSpPr>
            <p:nvPr/>
          </p:nvSpPr>
          <p:spPr bwMode="auto">
            <a:xfrm>
              <a:off x="2191512" y="2819400"/>
              <a:ext cx="304800" cy="1524000"/>
            </a:xfrm>
            <a:prstGeom prst="rect">
              <a:avLst/>
            </a:prstGeom>
            <a:solidFill>
              <a:srgbClr val="FFCC99"/>
            </a:solidFill>
            <a:ln w="12700" cap="rnd" algn="ctr">
              <a:noFill/>
              <a:miter lim="800000"/>
              <a:headEnd/>
              <a:tailEnd/>
            </a:ln>
            <a:effectLst/>
          </p:spPr>
          <p:txBody>
            <a:bodyPr wrap="none" anchor="ctr"/>
            <a:lstStyle/>
            <a:p>
              <a:endParaRPr lang="en-US"/>
            </a:p>
          </p:txBody>
        </p:sp>
        <p:sp>
          <p:nvSpPr>
            <p:cNvPr id="32" name="Rectangle 37"/>
            <p:cNvSpPr>
              <a:spLocks noChangeArrowheads="1"/>
            </p:cNvSpPr>
            <p:nvPr/>
          </p:nvSpPr>
          <p:spPr bwMode="auto">
            <a:xfrm>
              <a:off x="2186940" y="2777490"/>
              <a:ext cx="152400" cy="76200"/>
            </a:xfrm>
            <a:prstGeom prst="rect">
              <a:avLst/>
            </a:prstGeom>
            <a:solidFill>
              <a:srgbClr val="FFCC99"/>
            </a:solidFill>
            <a:ln w="12700" cap="rnd" algn="ctr">
              <a:noFill/>
              <a:miter lim="800000"/>
              <a:headEnd/>
              <a:tailEnd/>
            </a:ln>
            <a:effectLst/>
          </p:spPr>
          <p:txBody>
            <a:bodyPr wrap="none" anchor="ctr"/>
            <a:lstStyle/>
            <a:p>
              <a:endParaRPr lang="en-US"/>
            </a:p>
          </p:txBody>
        </p:sp>
        <p:sp>
          <p:nvSpPr>
            <p:cNvPr id="33" name="Rectangle 37"/>
            <p:cNvSpPr>
              <a:spLocks noChangeArrowheads="1"/>
            </p:cNvSpPr>
            <p:nvPr/>
          </p:nvSpPr>
          <p:spPr bwMode="auto">
            <a:xfrm>
              <a:off x="1981200" y="3048000"/>
              <a:ext cx="152400" cy="152400"/>
            </a:xfrm>
            <a:prstGeom prst="rect">
              <a:avLst/>
            </a:prstGeom>
            <a:solidFill>
              <a:srgbClr val="E6B380"/>
            </a:solidFill>
            <a:ln w="12700" cap="rnd" algn="ctr">
              <a:noFill/>
              <a:miter lim="800000"/>
              <a:headEnd/>
              <a:tailEnd/>
            </a:ln>
            <a:effectLst/>
          </p:spPr>
          <p:txBody>
            <a:bodyPr wrap="none" anchor="ctr"/>
            <a:lstStyle/>
            <a:p>
              <a:endParaRPr lang="en-US"/>
            </a:p>
          </p:txBody>
        </p:sp>
        <p:sp>
          <p:nvSpPr>
            <p:cNvPr id="34" name="Rectangle 17"/>
            <p:cNvSpPr>
              <a:spLocks noChangeArrowheads="1"/>
            </p:cNvSpPr>
            <p:nvPr/>
          </p:nvSpPr>
          <p:spPr bwMode="auto">
            <a:xfrm>
              <a:off x="2286000" y="2057400"/>
              <a:ext cx="811441" cy="338554"/>
            </a:xfrm>
            <a:prstGeom prst="rect">
              <a:avLst/>
            </a:prstGeom>
            <a:noFill/>
            <a:ln w="9525">
              <a:noFill/>
              <a:miter lim="800000"/>
              <a:headEnd/>
              <a:tailEnd/>
            </a:ln>
            <a:effectLst/>
          </p:spPr>
          <p:txBody>
            <a:bodyPr wrap="none">
              <a:spAutoFit/>
            </a:bodyPr>
            <a:lstStyle/>
            <a:p>
              <a:pPr eaLnBrk="0" hangingPunct="0"/>
              <a:r>
                <a:rPr lang="en-US" sz="1600" dirty="0" smtClean="0">
                  <a:latin typeface="Arial" charset="0"/>
                </a:rPr>
                <a:t>0.3729</a:t>
              </a:r>
              <a:endParaRPr lang="en-US" sz="1600" dirty="0">
                <a:latin typeface="Arial" charset="0"/>
              </a:endParaRPr>
            </a:p>
          </p:txBody>
        </p:sp>
        <p:sp>
          <p:nvSpPr>
            <p:cNvPr id="39" name="Rectangle 37"/>
            <p:cNvSpPr>
              <a:spLocks noChangeArrowheads="1"/>
            </p:cNvSpPr>
            <p:nvPr/>
          </p:nvSpPr>
          <p:spPr bwMode="auto">
            <a:xfrm>
              <a:off x="2057400" y="2895600"/>
              <a:ext cx="76200" cy="152400"/>
            </a:xfrm>
            <a:prstGeom prst="rect">
              <a:avLst/>
            </a:prstGeom>
            <a:solidFill>
              <a:srgbClr val="E6B380"/>
            </a:solidFill>
            <a:ln w="12700" cap="rnd" algn="ctr">
              <a:noFill/>
              <a:miter lim="800000"/>
              <a:headEnd/>
              <a:tailEnd/>
            </a:ln>
            <a:effectLst/>
          </p:spPr>
          <p:txBody>
            <a:bodyPr wrap="none" anchor="ctr"/>
            <a:lstStyle/>
            <a:p>
              <a:endParaRPr lang="en-US"/>
            </a:p>
          </p:txBody>
        </p:sp>
        <p:sp>
          <p:nvSpPr>
            <p:cNvPr id="521225" name="Freeform 9"/>
            <p:cNvSpPr>
              <a:spLocks/>
            </p:cNvSpPr>
            <p:nvPr/>
          </p:nvSpPr>
          <p:spPr bwMode="auto">
            <a:xfrm>
              <a:off x="689181" y="2491893"/>
              <a:ext cx="3775075" cy="1800225"/>
            </a:xfrm>
            <a:custGeom>
              <a:avLst/>
              <a:gdLst/>
              <a:ahLst/>
              <a:cxnLst>
                <a:cxn ang="0">
                  <a:pos x="0" y="1868"/>
                </a:cxn>
                <a:cxn ang="0">
                  <a:pos x="125" y="1859"/>
                </a:cxn>
                <a:cxn ang="0">
                  <a:pos x="249" y="1841"/>
                </a:cxn>
                <a:cxn ang="0">
                  <a:pos x="418" y="1806"/>
                </a:cxn>
                <a:cxn ang="0">
                  <a:pos x="667" y="1681"/>
                </a:cxn>
                <a:cxn ang="0">
                  <a:pos x="934" y="1459"/>
                </a:cxn>
                <a:cxn ang="0">
                  <a:pos x="1156" y="1183"/>
                </a:cxn>
                <a:cxn ang="0">
                  <a:pos x="1511" y="650"/>
                </a:cxn>
                <a:cxn ang="0">
                  <a:pos x="1787" y="232"/>
                </a:cxn>
                <a:cxn ang="0">
                  <a:pos x="1938" y="90"/>
                </a:cxn>
                <a:cxn ang="0">
                  <a:pos x="2080" y="19"/>
                </a:cxn>
                <a:cxn ang="0">
                  <a:pos x="2231" y="1"/>
                </a:cxn>
                <a:cxn ang="0">
                  <a:pos x="2383" y="28"/>
                </a:cxn>
                <a:cxn ang="0">
                  <a:pos x="2499" y="95"/>
                </a:cxn>
                <a:cxn ang="0">
                  <a:pos x="2623" y="227"/>
                </a:cxn>
                <a:cxn ang="0">
                  <a:pos x="2895" y="611"/>
                </a:cxn>
                <a:cxn ang="0">
                  <a:pos x="3283" y="1191"/>
                </a:cxn>
                <a:cxn ang="0">
                  <a:pos x="3472" y="1438"/>
                </a:cxn>
                <a:cxn ang="0">
                  <a:pos x="3689" y="1628"/>
                </a:cxn>
                <a:cxn ang="0">
                  <a:pos x="3920" y="1752"/>
                </a:cxn>
                <a:cxn ang="0">
                  <a:pos x="4116" y="1832"/>
                </a:cxn>
                <a:cxn ang="0">
                  <a:pos x="4283" y="1859"/>
                </a:cxn>
                <a:cxn ang="0">
                  <a:pos x="4383" y="1868"/>
                </a:cxn>
                <a:cxn ang="0">
                  <a:pos x="4471" y="1877"/>
                </a:cxn>
              </a:cxnLst>
              <a:rect l="0" t="0" r="r" b="b"/>
              <a:pathLst>
                <a:path w="4471" h="1877">
                  <a:moveTo>
                    <a:pt x="0" y="1868"/>
                  </a:moveTo>
                  <a:cubicBezTo>
                    <a:pt x="42" y="1865"/>
                    <a:pt x="84" y="1863"/>
                    <a:pt x="125" y="1859"/>
                  </a:cubicBezTo>
                  <a:cubicBezTo>
                    <a:pt x="166" y="1855"/>
                    <a:pt x="200" y="1850"/>
                    <a:pt x="249" y="1841"/>
                  </a:cubicBezTo>
                  <a:cubicBezTo>
                    <a:pt x="298" y="1832"/>
                    <a:pt x="348" y="1833"/>
                    <a:pt x="418" y="1806"/>
                  </a:cubicBezTo>
                  <a:cubicBezTo>
                    <a:pt x="488" y="1779"/>
                    <a:pt x="581" y="1739"/>
                    <a:pt x="667" y="1681"/>
                  </a:cubicBezTo>
                  <a:cubicBezTo>
                    <a:pt x="753" y="1623"/>
                    <a:pt x="853" y="1542"/>
                    <a:pt x="934" y="1459"/>
                  </a:cubicBezTo>
                  <a:cubicBezTo>
                    <a:pt x="1015" y="1376"/>
                    <a:pt x="1060" y="1318"/>
                    <a:pt x="1156" y="1183"/>
                  </a:cubicBezTo>
                  <a:cubicBezTo>
                    <a:pt x="1252" y="1048"/>
                    <a:pt x="1406" y="809"/>
                    <a:pt x="1511" y="650"/>
                  </a:cubicBezTo>
                  <a:cubicBezTo>
                    <a:pt x="1616" y="491"/>
                    <a:pt x="1716" y="325"/>
                    <a:pt x="1787" y="232"/>
                  </a:cubicBezTo>
                  <a:cubicBezTo>
                    <a:pt x="1858" y="139"/>
                    <a:pt x="1889" y="125"/>
                    <a:pt x="1938" y="90"/>
                  </a:cubicBezTo>
                  <a:cubicBezTo>
                    <a:pt x="1987" y="55"/>
                    <a:pt x="2031" y="34"/>
                    <a:pt x="2080" y="19"/>
                  </a:cubicBezTo>
                  <a:cubicBezTo>
                    <a:pt x="2129" y="4"/>
                    <a:pt x="2181" y="0"/>
                    <a:pt x="2231" y="1"/>
                  </a:cubicBezTo>
                  <a:cubicBezTo>
                    <a:pt x="2281" y="2"/>
                    <a:pt x="2338" y="12"/>
                    <a:pt x="2383" y="28"/>
                  </a:cubicBezTo>
                  <a:cubicBezTo>
                    <a:pt x="2428" y="44"/>
                    <a:pt x="2459" y="62"/>
                    <a:pt x="2499" y="95"/>
                  </a:cubicBezTo>
                  <a:cubicBezTo>
                    <a:pt x="2539" y="128"/>
                    <a:pt x="2557" y="141"/>
                    <a:pt x="2623" y="227"/>
                  </a:cubicBezTo>
                  <a:cubicBezTo>
                    <a:pt x="2689" y="313"/>
                    <a:pt x="2785" y="450"/>
                    <a:pt x="2895" y="611"/>
                  </a:cubicBezTo>
                  <a:cubicBezTo>
                    <a:pt x="3005" y="772"/>
                    <a:pt x="3187" y="1053"/>
                    <a:pt x="3283" y="1191"/>
                  </a:cubicBezTo>
                  <a:cubicBezTo>
                    <a:pt x="3379" y="1329"/>
                    <a:pt x="3404" y="1365"/>
                    <a:pt x="3472" y="1438"/>
                  </a:cubicBezTo>
                  <a:cubicBezTo>
                    <a:pt x="3540" y="1511"/>
                    <a:pt x="3614" y="1576"/>
                    <a:pt x="3689" y="1628"/>
                  </a:cubicBezTo>
                  <a:cubicBezTo>
                    <a:pt x="3764" y="1680"/>
                    <a:pt x="3849" y="1718"/>
                    <a:pt x="3920" y="1752"/>
                  </a:cubicBezTo>
                  <a:cubicBezTo>
                    <a:pt x="3991" y="1786"/>
                    <a:pt x="4055" y="1814"/>
                    <a:pt x="4116" y="1832"/>
                  </a:cubicBezTo>
                  <a:cubicBezTo>
                    <a:pt x="4177" y="1850"/>
                    <a:pt x="4239" y="1853"/>
                    <a:pt x="4283" y="1859"/>
                  </a:cubicBezTo>
                  <a:cubicBezTo>
                    <a:pt x="4327" y="1865"/>
                    <a:pt x="4352" y="1865"/>
                    <a:pt x="4383" y="1868"/>
                  </a:cubicBezTo>
                  <a:cubicBezTo>
                    <a:pt x="4414" y="1871"/>
                    <a:pt x="4442" y="1875"/>
                    <a:pt x="4471" y="1877"/>
                  </a:cubicBezTo>
                </a:path>
              </a:pathLst>
            </a:custGeom>
            <a:noFill/>
            <a:ln w="66675" cap="flat" cmpd="sng">
              <a:solidFill>
                <a:schemeClr val="folHlink"/>
              </a:solidFill>
              <a:prstDash val="solid"/>
              <a:round/>
              <a:headEnd/>
              <a:tailEnd/>
            </a:ln>
            <a:effectLst/>
          </p:spPr>
          <p:txBody>
            <a:bodyPr wrap="none" anchor="ctr"/>
            <a:lstStyle/>
            <a:p>
              <a:endParaRPr lang="en-US"/>
            </a:p>
          </p:txBody>
        </p:sp>
        <p:cxnSp>
          <p:nvCxnSpPr>
            <p:cNvPr id="41" name="Straight Arrow Connector 40"/>
            <p:cNvCxnSpPr/>
            <p:nvPr/>
          </p:nvCxnSpPr>
          <p:spPr>
            <a:xfrm rot="16200000" flipH="1">
              <a:off x="1143000" y="2971800"/>
              <a:ext cx="8382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2209802" y="2514602"/>
              <a:ext cx="609599" cy="3047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52" name="Rectangle 24"/>
          <p:cNvSpPr>
            <a:spLocks noGrp="1" noChangeArrowheads="1"/>
          </p:cNvSpPr>
          <p:nvPr>
            <p:ph type="title"/>
          </p:nvPr>
        </p:nvSpPr>
        <p:spPr/>
        <p:txBody>
          <a:bodyPr/>
          <a:lstStyle/>
          <a:p>
            <a:r>
              <a:rPr lang="en-US" dirty="0">
                <a:effectLst/>
              </a:rPr>
              <a:t>Project Crashing</a:t>
            </a:r>
          </a:p>
        </p:txBody>
      </p:sp>
      <p:sp>
        <p:nvSpPr>
          <p:cNvPr id="483353" name="Rectangle 25"/>
          <p:cNvSpPr>
            <a:spLocks noGrp="1" noChangeArrowheads="1"/>
          </p:cNvSpPr>
          <p:nvPr>
            <p:ph idx="1"/>
          </p:nvPr>
        </p:nvSpPr>
        <p:spPr>
          <a:xfrm>
            <a:off x="447261" y="1258956"/>
            <a:ext cx="8229600" cy="4525963"/>
          </a:xfrm>
        </p:spPr>
        <p:txBody>
          <a:bodyPr/>
          <a:lstStyle/>
          <a:p>
            <a:pPr>
              <a:lnSpc>
                <a:spcPct val="90000"/>
              </a:lnSpc>
            </a:pPr>
            <a:r>
              <a:rPr lang="en-US" sz="2800" dirty="0">
                <a:effectLst/>
              </a:rPr>
              <a:t>Crashing</a:t>
            </a:r>
          </a:p>
          <a:p>
            <a:pPr lvl="1">
              <a:lnSpc>
                <a:spcPct val="90000"/>
              </a:lnSpc>
            </a:pPr>
            <a:r>
              <a:rPr lang="en-US" sz="2400" dirty="0">
                <a:effectLst/>
              </a:rPr>
              <a:t>reducing project time by expending additional resources</a:t>
            </a:r>
          </a:p>
          <a:p>
            <a:pPr>
              <a:lnSpc>
                <a:spcPct val="90000"/>
              </a:lnSpc>
            </a:pPr>
            <a:r>
              <a:rPr lang="en-US" sz="2800" dirty="0">
                <a:effectLst/>
              </a:rPr>
              <a:t>Crash time</a:t>
            </a:r>
          </a:p>
          <a:p>
            <a:pPr lvl="1">
              <a:lnSpc>
                <a:spcPct val="90000"/>
              </a:lnSpc>
            </a:pPr>
            <a:r>
              <a:rPr lang="en-US" sz="2400" dirty="0">
                <a:effectLst/>
              </a:rPr>
              <a:t>an amount of time an activity is reduced</a:t>
            </a:r>
          </a:p>
          <a:p>
            <a:pPr>
              <a:lnSpc>
                <a:spcPct val="90000"/>
              </a:lnSpc>
            </a:pPr>
            <a:r>
              <a:rPr lang="en-US" sz="2800" dirty="0">
                <a:effectLst/>
              </a:rPr>
              <a:t>Crash cost</a:t>
            </a:r>
          </a:p>
          <a:p>
            <a:pPr lvl="1">
              <a:lnSpc>
                <a:spcPct val="90000"/>
              </a:lnSpc>
            </a:pPr>
            <a:r>
              <a:rPr lang="en-US" sz="2400" dirty="0">
                <a:effectLst/>
              </a:rPr>
              <a:t>cost of reducing activity time</a:t>
            </a:r>
          </a:p>
          <a:p>
            <a:pPr>
              <a:lnSpc>
                <a:spcPct val="90000"/>
              </a:lnSpc>
            </a:pPr>
            <a:r>
              <a:rPr lang="en-US" sz="2800" dirty="0"/>
              <a:t>Goal</a:t>
            </a:r>
          </a:p>
          <a:p>
            <a:pPr lvl="1">
              <a:lnSpc>
                <a:spcPct val="90000"/>
              </a:lnSpc>
            </a:pPr>
            <a:r>
              <a:rPr lang="en-US" sz="2400" dirty="0">
                <a:effectLst/>
              </a:rPr>
              <a:t>reduce project duration at minimum cost</a:t>
            </a:r>
          </a:p>
          <a:p>
            <a:pPr lvl="1">
              <a:lnSpc>
                <a:spcPct val="90000"/>
              </a:lnSpc>
            </a:pPr>
            <a:endParaRPr lang="en-US" sz="2400" dirty="0"/>
          </a:p>
        </p:txBody>
      </p:sp>
      <p:sp>
        <p:nvSpPr>
          <p:cNvPr id="4" name="Footer Placeholder 3"/>
          <p:cNvSpPr>
            <a:spLocks noGrp="1"/>
          </p:cNvSpPr>
          <p:nvPr>
            <p:ph type="ftr" sz="quarter" idx="11"/>
          </p:nvPr>
        </p:nvSpPr>
        <p:spPr/>
        <p:txBody>
          <a:bodyPr/>
          <a:lstStyle/>
          <a:p>
            <a:r>
              <a:rPr lang="en-US" smtClean="0"/>
              <a:t>Copyright 2011 John Wiley &amp; Sons, Inc.</a:t>
            </a:r>
            <a:endParaRPr lang="en-US"/>
          </a:p>
        </p:txBody>
      </p:sp>
      <p:sp>
        <p:nvSpPr>
          <p:cNvPr id="5" name="Slide Number Placeholder 4"/>
          <p:cNvSpPr>
            <a:spLocks noGrp="1"/>
          </p:cNvSpPr>
          <p:nvPr>
            <p:ph type="sldNum" sz="quarter" idx="12"/>
          </p:nvPr>
        </p:nvSpPr>
        <p:spPr/>
        <p:txBody>
          <a:bodyPr/>
          <a:lstStyle/>
          <a:p>
            <a:r>
              <a:rPr lang="en-US"/>
              <a:t>9-</a:t>
            </a:r>
            <a:fld id="{5EC68C36-CC33-42A3-8EA0-25FDC7E35887}" type="slidenum">
              <a:rPr lang="en-US"/>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422" name="Rectangle 70"/>
          <p:cNvSpPr>
            <a:spLocks noGrp="1" noChangeArrowheads="1"/>
          </p:cNvSpPr>
          <p:nvPr>
            <p:ph type="title"/>
          </p:nvPr>
        </p:nvSpPr>
        <p:spPr>
          <a:xfrm>
            <a:off x="533400" y="0"/>
            <a:ext cx="8229600" cy="944562"/>
          </a:xfrm>
        </p:spPr>
        <p:txBody>
          <a:bodyPr>
            <a:normAutofit/>
          </a:bodyPr>
          <a:lstStyle/>
          <a:p>
            <a:r>
              <a:rPr lang="en-US" dirty="0">
                <a:effectLst/>
              </a:rPr>
              <a:t>Project </a:t>
            </a:r>
            <a:r>
              <a:rPr lang="en-US" dirty="0" smtClean="0">
                <a:effectLst/>
              </a:rPr>
              <a:t>Network – Building a </a:t>
            </a:r>
            <a:r>
              <a:rPr lang="en-US" dirty="0">
                <a:effectLst/>
              </a:rPr>
              <a:t>House</a:t>
            </a:r>
          </a:p>
        </p:txBody>
      </p:sp>
      <p:sp>
        <p:nvSpPr>
          <p:cNvPr id="56" name="Footer Placeholder 2"/>
          <p:cNvSpPr>
            <a:spLocks noGrp="1"/>
          </p:cNvSpPr>
          <p:nvPr>
            <p:ph type="ftr" sz="quarter" idx="11"/>
          </p:nvPr>
        </p:nvSpPr>
        <p:spPr>
          <a:xfrm>
            <a:off x="533400" y="6319279"/>
            <a:ext cx="2895600" cy="365125"/>
          </a:xfrm>
        </p:spPr>
        <p:txBody>
          <a:bodyPr/>
          <a:lstStyle/>
          <a:p>
            <a:r>
              <a:rPr lang="en-US" smtClean="0"/>
              <a:t>Copyright 2011 John Wiley &amp; Sons, Inc.</a:t>
            </a:r>
            <a:endParaRPr lang="en-US"/>
          </a:p>
        </p:txBody>
      </p:sp>
      <p:sp>
        <p:nvSpPr>
          <p:cNvPr id="57" name="Slide Number Placeholder 3"/>
          <p:cNvSpPr>
            <a:spLocks noGrp="1"/>
          </p:cNvSpPr>
          <p:nvPr>
            <p:ph type="sldNum" sz="quarter" idx="12"/>
          </p:nvPr>
        </p:nvSpPr>
        <p:spPr>
          <a:xfrm>
            <a:off x="6629400" y="6319279"/>
            <a:ext cx="2133600" cy="365125"/>
          </a:xfrm>
        </p:spPr>
        <p:txBody>
          <a:bodyPr/>
          <a:lstStyle/>
          <a:p>
            <a:r>
              <a:rPr lang="en-US"/>
              <a:t>9-</a:t>
            </a:r>
            <a:fld id="{4C3D4D18-4715-4B63-81FB-0B82D1179ADB}" type="slidenum">
              <a:rPr lang="en-US"/>
              <a:pPr/>
              <a:t>15</a:t>
            </a:fld>
            <a:endParaRPr lang="en-US"/>
          </a:p>
        </p:txBody>
      </p:sp>
      <p:grpSp>
        <p:nvGrpSpPr>
          <p:cNvPr id="61" name="Group 60"/>
          <p:cNvGrpSpPr/>
          <p:nvPr/>
        </p:nvGrpSpPr>
        <p:grpSpPr>
          <a:xfrm>
            <a:off x="1368288" y="1447800"/>
            <a:ext cx="6400800" cy="2667000"/>
            <a:chOff x="1447800" y="1752600"/>
            <a:chExt cx="6400800" cy="2667000"/>
          </a:xfrm>
        </p:grpSpPr>
        <p:sp>
          <p:nvSpPr>
            <p:cNvPr id="484357" name="Rectangle 5"/>
            <p:cNvSpPr>
              <a:spLocks noChangeArrowheads="1"/>
            </p:cNvSpPr>
            <p:nvPr/>
          </p:nvSpPr>
          <p:spPr bwMode="auto">
            <a:xfrm>
              <a:off x="1447800" y="1752600"/>
              <a:ext cx="6400800" cy="2667000"/>
            </a:xfrm>
            <a:prstGeom prst="rect">
              <a:avLst/>
            </a:prstGeom>
            <a:solidFill>
              <a:srgbClr val="FFCC99"/>
            </a:solidFill>
            <a:ln w="9525">
              <a:solidFill>
                <a:schemeClr val="tx1"/>
              </a:solidFill>
              <a:miter lim="800000"/>
              <a:headEnd/>
              <a:tailEnd/>
            </a:ln>
            <a:effectLst/>
          </p:spPr>
          <p:txBody>
            <a:bodyPr wrap="none" anchor="ctr"/>
            <a:lstStyle/>
            <a:p>
              <a:endParaRPr lang="en-US"/>
            </a:p>
          </p:txBody>
        </p:sp>
        <p:grpSp>
          <p:nvGrpSpPr>
            <p:cNvPr id="60" name="Group 59"/>
            <p:cNvGrpSpPr/>
            <p:nvPr/>
          </p:nvGrpSpPr>
          <p:grpSpPr>
            <a:xfrm>
              <a:off x="1752600" y="1854678"/>
              <a:ext cx="5945188" cy="2454275"/>
              <a:chOff x="1752600" y="1854678"/>
              <a:chExt cx="5945188" cy="2454275"/>
            </a:xfrm>
          </p:grpSpPr>
          <p:sp>
            <p:nvSpPr>
              <p:cNvPr id="484411" name="Line 59"/>
              <p:cNvSpPr>
                <a:spLocks noChangeShapeType="1"/>
              </p:cNvSpPr>
              <p:nvPr/>
            </p:nvSpPr>
            <p:spPr bwMode="auto">
              <a:xfrm flipV="1">
                <a:off x="6477000" y="3150078"/>
                <a:ext cx="685800" cy="583722"/>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360" name="Oval 8"/>
              <p:cNvSpPr>
                <a:spLocks noChangeAspect="1" noChangeArrowheads="1"/>
              </p:cNvSpPr>
              <p:nvPr/>
            </p:nvSpPr>
            <p:spPr bwMode="auto">
              <a:xfrm>
                <a:off x="1752600" y="27690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61" name="Line 9"/>
              <p:cNvSpPr>
                <a:spLocks noChangeShapeType="1"/>
              </p:cNvSpPr>
              <p:nvPr/>
            </p:nvSpPr>
            <p:spPr bwMode="auto">
              <a:xfrm>
                <a:off x="1754188" y="3111978"/>
                <a:ext cx="685800" cy="0"/>
              </a:xfrm>
              <a:prstGeom prst="line">
                <a:avLst/>
              </a:prstGeom>
              <a:noFill/>
              <a:ln w="9525">
                <a:solidFill>
                  <a:schemeClr val="tx1"/>
                </a:solidFill>
                <a:miter lim="800000"/>
                <a:headEnd/>
                <a:tailEnd/>
              </a:ln>
              <a:effectLst/>
            </p:spPr>
            <p:txBody>
              <a:bodyPr wrap="none"/>
              <a:lstStyle/>
              <a:p>
                <a:endParaRPr lang="en-US"/>
              </a:p>
            </p:txBody>
          </p:sp>
          <p:sp>
            <p:nvSpPr>
              <p:cNvPr id="484362" name="Text Box 10"/>
              <p:cNvSpPr txBox="1">
                <a:spLocks noChangeArrowheads="1"/>
              </p:cNvSpPr>
              <p:nvPr/>
            </p:nvSpPr>
            <p:spPr bwMode="auto">
              <a:xfrm>
                <a:off x="1905000" y="27690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1</a:t>
                </a:r>
              </a:p>
            </p:txBody>
          </p:sp>
          <p:sp>
            <p:nvSpPr>
              <p:cNvPr id="484363" name="Text Box 11"/>
              <p:cNvSpPr txBox="1">
                <a:spLocks noChangeArrowheads="1"/>
              </p:cNvSpPr>
              <p:nvPr/>
            </p:nvSpPr>
            <p:spPr bwMode="auto">
              <a:xfrm>
                <a:off x="1905000" y="3073878"/>
                <a:ext cx="381000" cy="304800"/>
              </a:xfrm>
              <a:prstGeom prst="rect">
                <a:avLst/>
              </a:prstGeom>
              <a:noFill/>
              <a:ln w="9525">
                <a:noFill/>
                <a:miter lim="800000"/>
                <a:headEnd/>
                <a:tailEnd/>
              </a:ln>
              <a:effectLst/>
            </p:spPr>
            <p:txBody>
              <a:bodyPr>
                <a:spAutoFit/>
              </a:bodyPr>
              <a:lstStyle/>
              <a:p>
                <a:pPr>
                  <a:spcBef>
                    <a:spcPct val="50000"/>
                  </a:spcBef>
                </a:pPr>
                <a:r>
                  <a:rPr lang="en-US" sz="1400" b="1">
                    <a:latin typeface="Helvetica" charset="0"/>
                  </a:rPr>
                  <a:t>12</a:t>
                </a:r>
              </a:p>
            </p:txBody>
          </p:sp>
          <p:sp>
            <p:nvSpPr>
              <p:cNvPr id="484366" name="Oval 14"/>
              <p:cNvSpPr>
                <a:spLocks noChangeAspect="1" noChangeArrowheads="1"/>
              </p:cNvSpPr>
              <p:nvPr/>
            </p:nvSpPr>
            <p:spPr bwMode="auto">
              <a:xfrm>
                <a:off x="3124200" y="19308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67" name="Line 15"/>
              <p:cNvSpPr>
                <a:spLocks noChangeShapeType="1"/>
              </p:cNvSpPr>
              <p:nvPr/>
            </p:nvSpPr>
            <p:spPr bwMode="auto">
              <a:xfrm>
                <a:off x="3125788" y="2273778"/>
                <a:ext cx="685800" cy="0"/>
              </a:xfrm>
              <a:prstGeom prst="line">
                <a:avLst/>
              </a:prstGeom>
              <a:noFill/>
              <a:ln w="9525">
                <a:solidFill>
                  <a:schemeClr val="tx1"/>
                </a:solidFill>
                <a:miter lim="800000"/>
                <a:headEnd/>
                <a:tailEnd/>
              </a:ln>
              <a:effectLst/>
            </p:spPr>
            <p:txBody>
              <a:bodyPr wrap="none"/>
              <a:lstStyle/>
              <a:p>
                <a:endParaRPr lang="en-US"/>
              </a:p>
            </p:txBody>
          </p:sp>
          <p:sp>
            <p:nvSpPr>
              <p:cNvPr id="484368" name="Text Box 16"/>
              <p:cNvSpPr txBox="1">
                <a:spLocks noChangeArrowheads="1"/>
              </p:cNvSpPr>
              <p:nvPr/>
            </p:nvSpPr>
            <p:spPr bwMode="auto">
              <a:xfrm>
                <a:off x="3276600" y="19308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2</a:t>
                </a:r>
              </a:p>
            </p:txBody>
          </p:sp>
          <p:sp>
            <p:nvSpPr>
              <p:cNvPr id="484369" name="Text Box 17"/>
              <p:cNvSpPr txBox="1">
                <a:spLocks noChangeArrowheads="1"/>
              </p:cNvSpPr>
              <p:nvPr/>
            </p:nvSpPr>
            <p:spPr bwMode="auto">
              <a:xfrm>
                <a:off x="3276600" y="2235678"/>
                <a:ext cx="381000" cy="396875"/>
              </a:xfrm>
              <a:prstGeom prst="rect">
                <a:avLst/>
              </a:prstGeom>
              <a:noFill/>
              <a:ln w="9525">
                <a:noFill/>
                <a:miter lim="800000"/>
                <a:headEnd/>
                <a:tailEnd/>
              </a:ln>
              <a:effectLst/>
            </p:spPr>
            <p:txBody>
              <a:bodyPr>
                <a:spAutoFit/>
              </a:bodyPr>
              <a:lstStyle/>
              <a:p>
                <a:pPr>
                  <a:spcBef>
                    <a:spcPct val="50000"/>
                  </a:spcBef>
                </a:pPr>
                <a:r>
                  <a:rPr lang="en-US" sz="2000" b="1">
                    <a:latin typeface="Helvetica" charset="0"/>
                  </a:rPr>
                  <a:t>8</a:t>
                </a:r>
              </a:p>
            </p:txBody>
          </p:sp>
          <p:sp>
            <p:nvSpPr>
              <p:cNvPr id="484372" name="Oval 20"/>
              <p:cNvSpPr>
                <a:spLocks noChangeAspect="1" noChangeArrowheads="1"/>
              </p:cNvSpPr>
              <p:nvPr/>
            </p:nvSpPr>
            <p:spPr bwMode="auto">
              <a:xfrm>
                <a:off x="5105400" y="18546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73" name="Line 21"/>
              <p:cNvSpPr>
                <a:spLocks noChangeShapeType="1"/>
              </p:cNvSpPr>
              <p:nvPr/>
            </p:nvSpPr>
            <p:spPr bwMode="auto">
              <a:xfrm>
                <a:off x="5106988" y="2197578"/>
                <a:ext cx="685800" cy="0"/>
              </a:xfrm>
              <a:prstGeom prst="line">
                <a:avLst/>
              </a:prstGeom>
              <a:noFill/>
              <a:ln w="9525">
                <a:solidFill>
                  <a:schemeClr val="tx1"/>
                </a:solidFill>
                <a:miter lim="800000"/>
                <a:headEnd/>
                <a:tailEnd/>
              </a:ln>
              <a:effectLst/>
            </p:spPr>
            <p:txBody>
              <a:bodyPr wrap="none"/>
              <a:lstStyle/>
              <a:p>
                <a:endParaRPr lang="en-US"/>
              </a:p>
            </p:txBody>
          </p:sp>
          <p:sp>
            <p:nvSpPr>
              <p:cNvPr id="484374" name="Text Box 22"/>
              <p:cNvSpPr txBox="1">
                <a:spLocks noChangeArrowheads="1"/>
              </p:cNvSpPr>
              <p:nvPr/>
            </p:nvSpPr>
            <p:spPr bwMode="auto">
              <a:xfrm>
                <a:off x="5257800" y="18546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4</a:t>
                </a:r>
              </a:p>
            </p:txBody>
          </p:sp>
          <p:sp>
            <p:nvSpPr>
              <p:cNvPr id="484375" name="Text Box 23"/>
              <p:cNvSpPr txBox="1">
                <a:spLocks noChangeArrowheads="1"/>
              </p:cNvSpPr>
              <p:nvPr/>
            </p:nvSpPr>
            <p:spPr bwMode="auto">
              <a:xfrm>
                <a:off x="5257800" y="2159478"/>
                <a:ext cx="381000" cy="304800"/>
              </a:xfrm>
              <a:prstGeom prst="rect">
                <a:avLst/>
              </a:prstGeom>
              <a:noFill/>
              <a:ln w="9525">
                <a:noFill/>
                <a:miter lim="800000"/>
                <a:headEnd/>
                <a:tailEnd/>
              </a:ln>
              <a:effectLst/>
            </p:spPr>
            <p:txBody>
              <a:bodyPr>
                <a:spAutoFit/>
              </a:bodyPr>
              <a:lstStyle/>
              <a:p>
                <a:pPr>
                  <a:spcBef>
                    <a:spcPct val="50000"/>
                  </a:spcBef>
                </a:pPr>
                <a:r>
                  <a:rPr lang="en-US" sz="1400" b="1">
                    <a:latin typeface="Helvetica" charset="0"/>
                  </a:rPr>
                  <a:t>12</a:t>
                </a:r>
              </a:p>
            </p:txBody>
          </p:sp>
          <p:sp>
            <p:nvSpPr>
              <p:cNvPr id="484378" name="Oval 26"/>
              <p:cNvSpPr>
                <a:spLocks noChangeAspect="1" noChangeArrowheads="1"/>
              </p:cNvSpPr>
              <p:nvPr/>
            </p:nvSpPr>
            <p:spPr bwMode="auto">
              <a:xfrm>
                <a:off x="3048000" y="36072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79" name="Line 27"/>
              <p:cNvSpPr>
                <a:spLocks noChangeShapeType="1"/>
              </p:cNvSpPr>
              <p:nvPr/>
            </p:nvSpPr>
            <p:spPr bwMode="auto">
              <a:xfrm>
                <a:off x="3049588" y="3950178"/>
                <a:ext cx="685800" cy="0"/>
              </a:xfrm>
              <a:prstGeom prst="line">
                <a:avLst/>
              </a:prstGeom>
              <a:noFill/>
              <a:ln w="9525">
                <a:solidFill>
                  <a:schemeClr val="tx1"/>
                </a:solidFill>
                <a:miter lim="800000"/>
                <a:headEnd/>
                <a:tailEnd/>
              </a:ln>
              <a:effectLst/>
            </p:spPr>
            <p:txBody>
              <a:bodyPr wrap="none"/>
              <a:lstStyle/>
              <a:p>
                <a:endParaRPr lang="en-US"/>
              </a:p>
            </p:txBody>
          </p:sp>
          <p:sp>
            <p:nvSpPr>
              <p:cNvPr id="484380" name="Text Box 28"/>
              <p:cNvSpPr txBox="1">
                <a:spLocks noChangeArrowheads="1"/>
              </p:cNvSpPr>
              <p:nvPr/>
            </p:nvSpPr>
            <p:spPr bwMode="auto">
              <a:xfrm>
                <a:off x="3200400" y="36072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3</a:t>
                </a:r>
              </a:p>
            </p:txBody>
          </p:sp>
          <p:sp>
            <p:nvSpPr>
              <p:cNvPr id="484381" name="Text Box 29"/>
              <p:cNvSpPr txBox="1">
                <a:spLocks noChangeArrowheads="1"/>
              </p:cNvSpPr>
              <p:nvPr/>
            </p:nvSpPr>
            <p:spPr bwMode="auto">
              <a:xfrm>
                <a:off x="3200400" y="3912078"/>
                <a:ext cx="381000" cy="396875"/>
              </a:xfrm>
              <a:prstGeom prst="rect">
                <a:avLst/>
              </a:prstGeom>
              <a:noFill/>
              <a:ln w="9525">
                <a:noFill/>
                <a:miter lim="800000"/>
                <a:headEnd/>
                <a:tailEnd/>
              </a:ln>
              <a:effectLst/>
            </p:spPr>
            <p:txBody>
              <a:bodyPr>
                <a:spAutoFit/>
              </a:bodyPr>
              <a:lstStyle/>
              <a:p>
                <a:pPr>
                  <a:spcBef>
                    <a:spcPct val="50000"/>
                  </a:spcBef>
                </a:pPr>
                <a:r>
                  <a:rPr lang="en-US" sz="2000" b="1">
                    <a:latin typeface="Helvetica" charset="0"/>
                  </a:rPr>
                  <a:t>4</a:t>
                </a:r>
              </a:p>
            </p:txBody>
          </p:sp>
          <p:grpSp>
            <p:nvGrpSpPr>
              <p:cNvPr id="58" name="Group 57"/>
              <p:cNvGrpSpPr/>
              <p:nvPr/>
            </p:nvGrpSpPr>
            <p:grpSpPr>
              <a:xfrm>
                <a:off x="4495800" y="3505200"/>
                <a:ext cx="687388" cy="736122"/>
                <a:chOff x="4495800" y="3835878"/>
                <a:chExt cx="687388" cy="736122"/>
              </a:xfrm>
            </p:grpSpPr>
            <p:sp>
              <p:nvSpPr>
                <p:cNvPr id="484384" name="Oval 32"/>
                <p:cNvSpPr>
                  <a:spLocks noChangeAspect="1" noChangeArrowheads="1"/>
                </p:cNvSpPr>
                <p:nvPr/>
              </p:nvSpPr>
              <p:spPr bwMode="auto">
                <a:xfrm>
                  <a:off x="4495800" y="38862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85" name="Line 33"/>
                <p:cNvSpPr>
                  <a:spLocks noChangeShapeType="1"/>
                </p:cNvSpPr>
                <p:nvPr/>
              </p:nvSpPr>
              <p:spPr bwMode="auto">
                <a:xfrm>
                  <a:off x="4497388" y="4178778"/>
                  <a:ext cx="685800" cy="0"/>
                </a:xfrm>
                <a:prstGeom prst="line">
                  <a:avLst/>
                </a:prstGeom>
                <a:noFill/>
                <a:ln w="9525">
                  <a:solidFill>
                    <a:schemeClr val="tx1"/>
                  </a:solidFill>
                  <a:miter lim="800000"/>
                  <a:headEnd/>
                  <a:tailEnd/>
                </a:ln>
                <a:effectLst/>
              </p:spPr>
              <p:txBody>
                <a:bodyPr wrap="none"/>
                <a:lstStyle/>
                <a:p>
                  <a:endParaRPr lang="en-US"/>
                </a:p>
              </p:txBody>
            </p:sp>
            <p:sp>
              <p:nvSpPr>
                <p:cNvPr id="484386" name="Text Box 34"/>
                <p:cNvSpPr txBox="1">
                  <a:spLocks noChangeArrowheads="1"/>
                </p:cNvSpPr>
                <p:nvPr/>
              </p:nvSpPr>
              <p:spPr bwMode="auto">
                <a:xfrm>
                  <a:off x="4648200" y="38358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5</a:t>
                  </a:r>
                </a:p>
              </p:txBody>
            </p:sp>
            <p:sp>
              <p:nvSpPr>
                <p:cNvPr id="484387" name="Text Box 35"/>
                <p:cNvSpPr txBox="1">
                  <a:spLocks noChangeArrowheads="1"/>
                </p:cNvSpPr>
                <p:nvPr/>
              </p:nvSpPr>
              <p:spPr bwMode="auto">
                <a:xfrm>
                  <a:off x="4648200" y="4140678"/>
                  <a:ext cx="381000" cy="396875"/>
                </a:xfrm>
                <a:prstGeom prst="rect">
                  <a:avLst/>
                </a:prstGeom>
                <a:noFill/>
                <a:ln w="9525">
                  <a:noFill/>
                  <a:miter lim="800000"/>
                  <a:headEnd/>
                  <a:tailEnd/>
                </a:ln>
                <a:effectLst/>
              </p:spPr>
              <p:txBody>
                <a:bodyPr>
                  <a:spAutoFit/>
                </a:bodyPr>
                <a:lstStyle/>
                <a:p>
                  <a:pPr>
                    <a:spcBef>
                      <a:spcPct val="50000"/>
                    </a:spcBef>
                  </a:pPr>
                  <a:r>
                    <a:rPr lang="en-US" sz="2000" b="1">
                      <a:latin typeface="Helvetica" charset="0"/>
                    </a:rPr>
                    <a:t>4</a:t>
                  </a:r>
                </a:p>
              </p:txBody>
            </p:sp>
          </p:grpSp>
          <p:grpSp>
            <p:nvGrpSpPr>
              <p:cNvPr id="59" name="Group 58"/>
              <p:cNvGrpSpPr/>
              <p:nvPr/>
            </p:nvGrpSpPr>
            <p:grpSpPr>
              <a:xfrm>
                <a:off x="5867400" y="3276600"/>
                <a:ext cx="687388" cy="701675"/>
                <a:chOff x="5867400" y="3531078"/>
                <a:chExt cx="687388" cy="701675"/>
              </a:xfrm>
            </p:grpSpPr>
            <p:sp>
              <p:nvSpPr>
                <p:cNvPr id="484390" name="Oval 38"/>
                <p:cNvSpPr>
                  <a:spLocks noChangeAspect="1" noChangeArrowheads="1"/>
                </p:cNvSpPr>
                <p:nvPr/>
              </p:nvSpPr>
              <p:spPr bwMode="auto">
                <a:xfrm>
                  <a:off x="5867400" y="35310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91" name="Line 39"/>
                <p:cNvSpPr>
                  <a:spLocks noChangeShapeType="1"/>
                </p:cNvSpPr>
                <p:nvPr/>
              </p:nvSpPr>
              <p:spPr bwMode="auto">
                <a:xfrm>
                  <a:off x="5868988" y="3873978"/>
                  <a:ext cx="685800" cy="0"/>
                </a:xfrm>
                <a:prstGeom prst="line">
                  <a:avLst/>
                </a:prstGeom>
                <a:noFill/>
                <a:ln w="9525">
                  <a:solidFill>
                    <a:schemeClr val="tx1"/>
                  </a:solidFill>
                  <a:miter lim="800000"/>
                  <a:headEnd/>
                  <a:tailEnd/>
                </a:ln>
                <a:effectLst/>
              </p:spPr>
              <p:txBody>
                <a:bodyPr wrap="none"/>
                <a:lstStyle/>
                <a:p>
                  <a:endParaRPr lang="en-US"/>
                </a:p>
              </p:txBody>
            </p:sp>
            <p:sp>
              <p:nvSpPr>
                <p:cNvPr id="484392" name="Text Box 40"/>
                <p:cNvSpPr txBox="1">
                  <a:spLocks noChangeArrowheads="1"/>
                </p:cNvSpPr>
                <p:nvPr/>
              </p:nvSpPr>
              <p:spPr bwMode="auto">
                <a:xfrm>
                  <a:off x="6019800" y="35310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6</a:t>
                  </a:r>
                </a:p>
              </p:txBody>
            </p:sp>
            <p:sp>
              <p:nvSpPr>
                <p:cNvPr id="484393" name="Text Box 41"/>
                <p:cNvSpPr txBox="1">
                  <a:spLocks noChangeArrowheads="1"/>
                </p:cNvSpPr>
                <p:nvPr/>
              </p:nvSpPr>
              <p:spPr bwMode="auto">
                <a:xfrm>
                  <a:off x="6019800" y="3835878"/>
                  <a:ext cx="381000" cy="396875"/>
                </a:xfrm>
                <a:prstGeom prst="rect">
                  <a:avLst/>
                </a:prstGeom>
                <a:noFill/>
                <a:ln w="9525">
                  <a:noFill/>
                  <a:miter lim="800000"/>
                  <a:headEnd/>
                  <a:tailEnd/>
                </a:ln>
                <a:effectLst/>
              </p:spPr>
              <p:txBody>
                <a:bodyPr>
                  <a:spAutoFit/>
                </a:bodyPr>
                <a:lstStyle/>
                <a:p>
                  <a:pPr>
                    <a:spcBef>
                      <a:spcPct val="50000"/>
                    </a:spcBef>
                  </a:pPr>
                  <a:r>
                    <a:rPr lang="en-US" sz="2000" b="1">
                      <a:latin typeface="Helvetica" charset="0"/>
                    </a:rPr>
                    <a:t>4</a:t>
                  </a:r>
                </a:p>
              </p:txBody>
            </p:sp>
          </p:grpSp>
          <p:sp>
            <p:nvSpPr>
              <p:cNvPr id="484396" name="Oval 44"/>
              <p:cNvSpPr>
                <a:spLocks noChangeAspect="1" noChangeArrowheads="1"/>
              </p:cNvSpPr>
              <p:nvPr/>
            </p:nvSpPr>
            <p:spPr bwMode="auto">
              <a:xfrm>
                <a:off x="7010400" y="2540478"/>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84397" name="Line 45"/>
              <p:cNvSpPr>
                <a:spLocks noChangeShapeType="1"/>
              </p:cNvSpPr>
              <p:nvPr/>
            </p:nvSpPr>
            <p:spPr bwMode="auto">
              <a:xfrm>
                <a:off x="7011988" y="2883378"/>
                <a:ext cx="685800" cy="0"/>
              </a:xfrm>
              <a:prstGeom prst="line">
                <a:avLst/>
              </a:prstGeom>
              <a:noFill/>
              <a:ln w="9525">
                <a:solidFill>
                  <a:schemeClr val="tx1"/>
                </a:solidFill>
                <a:miter lim="800000"/>
                <a:headEnd/>
                <a:tailEnd/>
              </a:ln>
              <a:effectLst/>
            </p:spPr>
            <p:txBody>
              <a:bodyPr wrap="none"/>
              <a:lstStyle/>
              <a:p>
                <a:endParaRPr lang="en-US"/>
              </a:p>
            </p:txBody>
          </p:sp>
          <p:sp>
            <p:nvSpPr>
              <p:cNvPr id="484398" name="Text Box 46"/>
              <p:cNvSpPr txBox="1">
                <a:spLocks noChangeArrowheads="1"/>
              </p:cNvSpPr>
              <p:nvPr/>
            </p:nvSpPr>
            <p:spPr bwMode="auto">
              <a:xfrm>
                <a:off x="7162800" y="2540478"/>
                <a:ext cx="381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Helvetica" charset="0"/>
                  </a:rPr>
                  <a:t>7</a:t>
                </a:r>
              </a:p>
            </p:txBody>
          </p:sp>
          <p:sp>
            <p:nvSpPr>
              <p:cNvPr id="484399" name="Text Box 47"/>
              <p:cNvSpPr txBox="1">
                <a:spLocks noChangeArrowheads="1"/>
              </p:cNvSpPr>
              <p:nvPr/>
            </p:nvSpPr>
            <p:spPr bwMode="auto">
              <a:xfrm>
                <a:off x="7162800" y="2845278"/>
                <a:ext cx="381000" cy="396875"/>
              </a:xfrm>
              <a:prstGeom prst="rect">
                <a:avLst/>
              </a:prstGeom>
              <a:noFill/>
              <a:ln w="9525">
                <a:noFill/>
                <a:miter lim="800000"/>
                <a:headEnd/>
                <a:tailEnd/>
              </a:ln>
              <a:effectLst/>
            </p:spPr>
            <p:txBody>
              <a:bodyPr>
                <a:spAutoFit/>
              </a:bodyPr>
              <a:lstStyle/>
              <a:p>
                <a:pPr>
                  <a:spcBef>
                    <a:spcPct val="50000"/>
                  </a:spcBef>
                </a:pPr>
                <a:r>
                  <a:rPr lang="en-US" sz="2000" b="1">
                    <a:latin typeface="Helvetica" charset="0"/>
                  </a:rPr>
                  <a:t>4</a:t>
                </a:r>
              </a:p>
            </p:txBody>
          </p:sp>
          <p:sp>
            <p:nvSpPr>
              <p:cNvPr id="484404" name="Line 52"/>
              <p:cNvSpPr>
                <a:spLocks noChangeShapeType="1"/>
              </p:cNvSpPr>
              <p:nvPr/>
            </p:nvSpPr>
            <p:spPr bwMode="auto">
              <a:xfrm flipV="1">
                <a:off x="2438400" y="2235678"/>
                <a:ext cx="6858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05" name="Line 53"/>
              <p:cNvSpPr>
                <a:spLocks noChangeShapeType="1"/>
              </p:cNvSpPr>
              <p:nvPr/>
            </p:nvSpPr>
            <p:spPr bwMode="auto">
              <a:xfrm>
                <a:off x="2438400" y="3073878"/>
                <a:ext cx="6096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06" name="Line 54"/>
              <p:cNvSpPr>
                <a:spLocks noChangeShapeType="1"/>
              </p:cNvSpPr>
              <p:nvPr/>
            </p:nvSpPr>
            <p:spPr bwMode="auto">
              <a:xfrm flipV="1">
                <a:off x="3733800" y="2311878"/>
                <a:ext cx="1371600" cy="1600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07" name="Line 55"/>
              <p:cNvSpPr>
                <a:spLocks noChangeShapeType="1"/>
              </p:cNvSpPr>
              <p:nvPr/>
            </p:nvSpPr>
            <p:spPr bwMode="auto">
              <a:xfrm flipV="1">
                <a:off x="3810000" y="2159478"/>
                <a:ext cx="1295400"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08" name="Line 56"/>
              <p:cNvSpPr>
                <a:spLocks noChangeShapeType="1"/>
              </p:cNvSpPr>
              <p:nvPr/>
            </p:nvSpPr>
            <p:spPr bwMode="auto">
              <a:xfrm>
                <a:off x="5791200" y="2159478"/>
                <a:ext cx="1219200" cy="609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09" name="Line 57"/>
              <p:cNvSpPr>
                <a:spLocks noChangeShapeType="1"/>
              </p:cNvSpPr>
              <p:nvPr/>
            </p:nvSpPr>
            <p:spPr bwMode="auto">
              <a:xfrm>
                <a:off x="3810000" y="2388078"/>
                <a:ext cx="914400" cy="1193322"/>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10" name="Line 58"/>
              <p:cNvSpPr>
                <a:spLocks noChangeShapeType="1"/>
              </p:cNvSpPr>
              <p:nvPr/>
            </p:nvSpPr>
            <p:spPr bwMode="auto">
              <a:xfrm flipV="1">
                <a:off x="3733800" y="3840480"/>
                <a:ext cx="762000" cy="10207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4412" name="Line 60"/>
              <p:cNvSpPr>
                <a:spLocks noChangeShapeType="1"/>
              </p:cNvSpPr>
              <p:nvPr/>
            </p:nvSpPr>
            <p:spPr bwMode="auto">
              <a:xfrm flipV="1">
                <a:off x="5181600" y="3657600"/>
                <a:ext cx="685800" cy="228600"/>
              </a:xfrm>
              <a:prstGeom prst="line">
                <a:avLst/>
              </a:prstGeom>
              <a:noFill/>
              <a:ln w="25400">
                <a:solidFill>
                  <a:schemeClr val="folHlink"/>
                </a:solidFill>
                <a:miter lim="800000"/>
                <a:headEnd/>
                <a:tailEnd type="triangle" w="med" len="med"/>
              </a:ln>
              <a:effectLst/>
            </p:spPr>
            <p:txBody>
              <a:bodyPr wrap="none"/>
              <a:lstStyle/>
              <a:p>
                <a:endParaRPr lang="en-US"/>
              </a:p>
            </p:txBody>
          </p:sp>
        </p:gr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0" name="Rectangle 30"/>
          <p:cNvSpPr>
            <a:spLocks noGrp="1" noChangeArrowheads="1"/>
          </p:cNvSpPr>
          <p:nvPr>
            <p:ph type="title"/>
          </p:nvPr>
        </p:nvSpPr>
        <p:spPr>
          <a:xfrm>
            <a:off x="1066800" y="243840"/>
            <a:ext cx="7278688" cy="1100138"/>
          </a:xfrm>
          <a:noFill/>
          <a:ln/>
        </p:spPr>
        <p:txBody>
          <a:bodyPr lIns="90488" tIns="44450" rIns="90488" bIns="44450">
            <a:noAutofit/>
          </a:bodyPr>
          <a:lstStyle/>
          <a:p>
            <a:r>
              <a:rPr lang="en-US" dirty="0"/>
              <a:t>Normal Time and Cost</a:t>
            </a:r>
            <a:br>
              <a:rPr lang="en-US" dirty="0"/>
            </a:br>
            <a:r>
              <a:rPr lang="en-US" dirty="0"/>
              <a:t>vs. Crash Time and Cost</a:t>
            </a:r>
          </a:p>
        </p:txBody>
      </p:sp>
      <p:sp>
        <p:nvSpPr>
          <p:cNvPr id="29" name="Footer Placeholder 3"/>
          <p:cNvSpPr>
            <a:spLocks noGrp="1"/>
          </p:cNvSpPr>
          <p:nvPr>
            <p:ph type="ftr" sz="quarter" idx="11"/>
          </p:nvPr>
        </p:nvSpPr>
        <p:spPr/>
        <p:txBody>
          <a:bodyPr/>
          <a:lstStyle/>
          <a:p>
            <a:r>
              <a:rPr lang="en-US" smtClean="0"/>
              <a:t>Copyright 2011 John Wiley &amp; Sons, Inc.</a:t>
            </a:r>
            <a:endParaRPr lang="en-US"/>
          </a:p>
        </p:txBody>
      </p:sp>
      <p:sp>
        <p:nvSpPr>
          <p:cNvPr id="30" name="Slide Number Placeholder 4"/>
          <p:cNvSpPr>
            <a:spLocks noGrp="1"/>
          </p:cNvSpPr>
          <p:nvPr>
            <p:ph type="sldNum" sz="quarter" idx="12"/>
          </p:nvPr>
        </p:nvSpPr>
        <p:spPr/>
        <p:txBody>
          <a:bodyPr/>
          <a:lstStyle/>
          <a:p>
            <a:r>
              <a:rPr lang="en-US"/>
              <a:t>9-</a:t>
            </a:r>
            <a:fld id="{0FC7D047-BF69-4324-8254-04914AD909A0}" type="slidenum">
              <a:rPr lang="en-US"/>
              <a:pPr/>
              <a:t>16</a:t>
            </a:fld>
            <a:endParaRPr lang="en-US"/>
          </a:p>
        </p:txBody>
      </p:sp>
      <p:grpSp>
        <p:nvGrpSpPr>
          <p:cNvPr id="31" name="Group 30"/>
          <p:cNvGrpSpPr/>
          <p:nvPr/>
        </p:nvGrpSpPr>
        <p:grpSpPr>
          <a:xfrm>
            <a:off x="1066800" y="1371600"/>
            <a:ext cx="7521575" cy="4983163"/>
            <a:chOff x="1066800" y="1371600"/>
            <a:chExt cx="7521575" cy="4983163"/>
          </a:xfrm>
        </p:grpSpPr>
        <p:sp>
          <p:nvSpPr>
            <p:cNvPr id="532512" name="Rectangle 32"/>
            <p:cNvSpPr>
              <a:spLocks noChangeArrowheads="1"/>
            </p:cNvSpPr>
            <p:nvPr/>
          </p:nvSpPr>
          <p:spPr bwMode="auto">
            <a:xfrm>
              <a:off x="1066800" y="1371600"/>
              <a:ext cx="7521575" cy="4983163"/>
            </a:xfrm>
            <a:prstGeom prst="rect">
              <a:avLst/>
            </a:prstGeom>
            <a:solidFill>
              <a:srgbClr val="FFCC99"/>
            </a:solidFill>
            <a:ln w="19050">
              <a:solidFill>
                <a:schemeClr val="tx1"/>
              </a:solidFill>
              <a:miter lim="800000"/>
              <a:headEnd/>
              <a:tailEnd/>
            </a:ln>
            <a:effectLst/>
          </p:spPr>
          <p:txBody>
            <a:bodyPr wrap="none" anchor="ctr"/>
            <a:lstStyle/>
            <a:p>
              <a:endParaRPr lang="en-US"/>
            </a:p>
          </p:txBody>
        </p:sp>
        <p:sp>
          <p:nvSpPr>
            <p:cNvPr id="532513" name="Freeform 33"/>
            <p:cNvSpPr>
              <a:spLocks/>
            </p:cNvSpPr>
            <p:nvPr/>
          </p:nvSpPr>
          <p:spPr bwMode="auto">
            <a:xfrm>
              <a:off x="2181225" y="1612900"/>
              <a:ext cx="6038850" cy="4360863"/>
            </a:xfrm>
            <a:custGeom>
              <a:avLst/>
              <a:gdLst/>
              <a:ahLst/>
              <a:cxnLst>
                <a:cxn ang="0">
                  <a:pos x="0" y="0"/>
                </a:cxn>
                <a:cxn ang="0">
                  <a:pos x="0" y="2747"/>
                </a:cxn>
                <a:cxn ang="0">
                  <a:pos x="3804" y="2747"/>
                </a:cxn>
              </a:cxnLst>
              <a:rect l="0" t="0" r="r" b="b"/>
              <a:pathLst>
                <a:path w="3804" h="2747">
                  <a:moveTo>
                    <a:pt x="0" y="0"/>
                  </a:moveTo>
                  <a:lnTo>
                    <a:pt x="0" y="2747"/>
                  </a:lnTo>
                  <a:lnTo>
                    <a:pt x="3804" y="2747"/>
                  </a:lnTo>
                </a:path>
              </a:pathLst>
            </a:custGeom>
            <a:noFill/>
            <a:ln w="38100" cap="flat" cmpd="sng">
              <a:solidFill>
                <a:srgbClr val="000000"/>
              </a:solidFill>
              <a:prstDash val="solid"/>
              <a:round/>
              <a:headEnd/>
              <a:tailEnd/>
            </a:ln>
            <a:effectLst/>
          </p:spPr>
          <p:txBody>
            <a:bodyPr wrap="none" anchor="ctr"/>
            <a:lstStyle/>
            <a:p>
              <a:endParaRPr lang="en-US"/>
            </a:p>
          </p:txBody>
        </p:sp>
        <p:sp>
          <p:nvSpPr>
            <p:cNvPr id="532514" name="Rectangle 34"/>
            <p:cNvSpPr>
              <a:spLocks noChangeArrowheads="1"/>
            </p:cNvSpPr>
            <p:nvPr/>
          </p:nvSpPr>
          <p:spPr bwMode="auto">
            <a:xfrm>
              <a:off x="1404938" y="1446213"/>
              <a:ext cx="974725" cy="4752975"/>
            </a:xfrm>
            <a:prstGeom prst="rect">
              <a:avLst/>
            </a:prstGeom>
            <a:noFill/>
            <a:ln w="9525">
              <a:noFill/>
              <a:miter lim="800000"/>
              <a:headEnd/>
              <a:tailEnd/>
            </a:ln>
            <a:effectLst/>
          </p:spPr>
          <p:txBody>
            <a:bodyPr wrap="none">
              <a:spAutoFit/>
            </a:bodyPr>
            <a:lstStyle/>
            <a:p>
              <a:pPr algn="r" eaLnBrk="0" hangingPunct="0">
                <a:lnSpc>
                  <a:spcPct val="238000"/>
                </a:lnSpc>
              </a:pPr>
              <a:r>
                <a:rPr lang="en-US" sz="1600">
                  <a:latin typeface="Arial" charset="0"/>
                </a:rPr>
                <a:t>$7,000 –</a:t>
              </a:r>
            </a:p>
            <a:p>
              <a:pPr algn="r" eaLnBrk="0" hangingPunct="0">
                <a:lnSpc>
                  <a:spcPct val="238000"/>
                </a:lnSpc>
              </a:pPr>
              <a:r>
                <a:rPr lang="en-US" sz="1600">
                  <a:latin typeface="Arial" charset="0"/>
                </a:rPr>
                <a:t>$6,000 –</a:t>
              </a:r>
            </a:p>
            <a:p>
              <a:pPr algn="r" eaLnBrk="0" hangingPunct="0">
                <a:lnSpc>
                  <a:spcPct val="238000"/>
                </a:lnSpc>
              </a:pPr>
              <a:r>
                <a:rPr lang="en-US" sz="1600">
                  <a:latin typeface="Arial" charset="0"/>
                </a:rPr>
                <a:t>$5,000 –</a:t>
              </a:r>
            </a:p>
            <a:p>
              <a:pPr algn="r" eaLnBrk="0" hangingPunct="0">
                <a:lnSpc>
                  <a:spcPct val="238000"/>
                </a:lnSpc>
              </a:pPr>
              <a:r>
                <a:rPr lang="en-US" sz="1600">
                  <a:latin typeface="Arial" charset="0"/>
                </a:rPr>
                <a:t>$4,000 –</a:t>
              </a:r>
            </a:p>
            <a:p>
              <a:pPr algn="r" eaLnBrk="0" hangingPunct="0">
                <a:lnSpc>
                  <a:spcPct val="238000"/>
                </a:lnSpc>
              </a:pPr>
              <a:r>
                <a:rPr lang="en-US" sz="1600">
                  <a:latin typeface="Arial" charset="0"/>
                </a:rPr>
                <a:t>$3,000 –</a:t>
              </a:r>
            </a:p>
            <a:p>
              <a:pPr algn="r" eaLnBrk="0" hangingPunct="0">
                <a:lnSpc>
                  <a:spcPct val="238000"/>
                </a:lnSpc>
              </a:pPr>
              <a:r>
                <a:rPr lang="en-US" sz="1600">
                  <a:latin typeface="Arial" charset="0"/>
                </a:rPr>
                <a:t>$2,000 –</a:t>
              </a:r>
            </a:p>
            <a:p>
              <a:pPr algn="r" eaLnBrk="0" hangingPunct="0">
                <a:lnSpc>
                  <a:spcPct val="238000"/>
                </a:lnSpc>
              </a:pPr>
              <a:r>
                <a:rPr lang="en-US" sz="1600">
                  <a:latin typeface="Arial" charset="0"/>
                </a:rPr>
                <a:t>$1,000 –</a:t>
              </a:r>
            </a:p>
            <a:p>
              <a:pPr algn="r" eaLnBrk="0" hangingPunct="0">
                <a:lnSpc>
                  <a:spcPct val="238000"/>
                </a:lnSpc>
              </a:pPr>
              <a:r>
                <a:rPr lang="en-US" sz="1600">
                  <a:latin typeface="Arial" charset="0"/>
                </a:rPr>
                <a:t>–</a:t>
              </a:r>
            </a:p>
          </p:txBody>
        </p:sp>
        <p:sp>
          <p:nvSpPr>
            <p:cNvPr id="532515" name="Rectangle 35"/>
            <p:cNvSpPr>
              <a:spLocks noChangeArrowheads="1"/>
            </p:cNvSpPr>
            <p:nvPr/>
          </p:nvSpPr>
          <p:spPr bwMode="auto">
            <a:xfrm>
              <a:off x="1931988" y="5711825"/>
              <a:ext cx="6542088" cy="581025"/>
            </a:xfrm>
            <a:prstGeom prst="rect">
              <a:avLst/>
            </a:prstGeom>
            <a:noFill/>
            <a:ln w="9525">
              <a:noFill/>
              <a:miter lim="800000"/>
              <a:headEnd/>
              <a:tailEnd/>
            </a:ln>
            <a:effectLst/>
          </p:spPr>
          <p:txBody>
            <a:bodyPr wrap="none">
              <a:spAutoFit/>
            </a:bodyPr>
            <a:lstStyle/>
            <a:p>
              <a:pPr algn="l" eaLnBrk="0" hangingPunct="0">
                <a:tabLst>
                  <a:tab pos="196850" algn="ctr"/>
                  <a:tab pos="762000" algn="ctr"/>
                  <a:tab pos="1425575" algn="ctr"/>
                  <a:tab pos="2101850" algn="ctr"/>
                  <a:tab pos="2765425" algn="ctr"/>
                  <a:tab pos="3330575" algn="ctr"/>
                  <a:tab pos="3908425" algn="ctr"/>
                  <a:tab pos="4572000" algn="ctr"/>
                  <a:tab pos="5715000" algn="l"/>
                </a:tabLst>
              </a:pPr>
              <a:r>
                <a:rPr lang="en-US" sz="1600">
                  <a:latin typeface="Arial" charset="0"/>
                </a:rPr>
                <a:t>		|	|	|	|	|	|	|</a:t>
              </a:r>
            </a:p>
            <a:p>
              <a:pPr algn="l" eaLnBrk="0" hangingPunct="0">
                <a:tabLst>
                  <a:tab pos="196850" algn="ctr"/>
                  <a:tab pos="762000" algn="ctr"/>
                  <a:tab pos="1425575" algn="ctr"/>
                  <a:tab pos="2101850" algn="ctr"/>
                  <a:tab pos="2765425" algn="ctr"/>
                  <a:tab pos="3330575" algn="ctr"/>
                  <a:tab pos="3908425" algn="ctr"/>
                  <a:tab pos="4572000" algn="ctr"/>
                  <a:tab pos="5715000" algn="l"/>
                </a:tabLst>
              </a:pPr>
              <a:r>
                <a:rPr lang="en-US" sz="1600">
                  <a:latin typeface="Arial" charset="0"/>
                </a:rPr>
                <a:t>	0	2	4	6	8	10	12	14	Weeks</a:t>
              </a:r>
            </a:p>
          </p:txBody>
        </p:sp>
        <p:sp>
          <p:nvSpPr>
            <p:cNvPr id="532516" name="Freeform 36"/>
            <p:cNvSpPr>
              <a:spLocks/>
            </p:cNvSpPr>
            <p:nvPr/>
          </p:nvSpPr>
          <p:spPr bwMode="auto">
            <a:xfrm>
              <a:off x="2163763" y="4221163"/>
              <a:ext cx="3767138" cy="1751013"/>
            </a:xfrm>
            <a:custGeom>
              <a:avLst/>
              <a:gdLst/>
              <a:ahLst/>
              <a:cxnLst>
                <a:cxn ang="0">
                  <a:pos x="0" y="0"/>
                </a:cxn>
                <a:cxn ang="0">
                  <a:pos x="1360" y="0"/>
                </a:cxn>
                <a:cxn ang="0">
                  <a:pos x="1360" y="1822"/>
                </a:cxn>
              </a:cxnLst>
              <a:rect l="0" t="0" r="r" b="b"/>
              <a:pathLst>
                <a:path w="1360" h="1822">
                  <a:moveTo>
                    <a:pt x="0" y="0"/>
                  </a:moveTo>
                  <a:lnTo>
                    <a:pt x="1360" y="0"/>
                  </a:lnTo>
                  <a:lnTo>
                    <a:pt x="1360" y="1822"/>
                  </a:lnTo>
                </a:path>
              </a:pathLst>
            </a:custGeom>
            <a:noFill/>
            <a:ln w="38100" cap="flat" cmpd="sng">
              <a:solidFill>
                <a:schemeClr val="tx1"/>
              </a:solidFill>
              <a:prstDash val="dash"/>
              <a:round/>
              <a:headEnd/>
              <a:tailEnd/>
            </a:ln>
            <a:effectLst/>
          </p:spPr>
          <p:txBody>
            <a:bodyPr wrap="none" anchor="ctr"/>
            <a:lstStyle/>
            <a:p>
              <a:endParaRPr lang="en-US"/>
            </a:p>
          </p:txBody>
        </p:sp>
        <p:sp>
          <p:nvSpPr>
            <p:cNvPr id="532517" name="Oval 37"/>
            <p:cNvSpPr>
              <a:spLocks noChangeArrowheads="1"/>
            </p:cNvSpPr>
            <p:nvPr/>
          </p:nvSpPr>
          <p:spPr bwMode="auto">
            <a:xfrm>
              <a:off x="5873750" y="4146550"/>
              <a:ext cx="149225" cy="1492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32518" name="Rectangle 38"/>
            <p:cNvSpPr>
              <a:spLocks noChangeArrowheads="1"/>
            </p:cNvSpPr>
            <p:nvPr/>
          </p:nvSpPr>
          <p:spPr bwMode="auto">
            <a:xfrm>
              <a:off x="6045610" y="4062413"/>
              <a:ext cx="1359668"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Normal activity</a:t>
              </a:r>
            </a:p>
          </p:txBody>
        </p:sp>
        <p:sp>
          <p:nvSpPr>
            <p:cNvPr id="532519" name="Rectangle 39"/>
            <p:cNvSpPr>
              <a:spLocks noChangeArrowheads="1"/>
            </p:cNvSpPr>
            <p:nvPr/>
          </p:nvSpPr>
          <p:spPr bwMode="auto">
            <a:xfrm>
              <a:off x="6272844" y="5389563"/>
              <a:ext cx="1149674"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Normal time</a:t>
              </a:r>
            </a:p>
          </p:txBody>
        </p:sp>
        <p:sp>
          <p:nvSpPr>
            <p:cNvPr id="532520" name="Rectangle 40"/>
            <p:cNvSpPr>
              <a:spLocks noChangeArrowheads="1"/>
            </p:cNvSpPr>
            <p:nvPr/>
          </p:nvSpPr>
          <p:spPr bwMode="auto">
            <a:xfrm>
              <a:off x="2471622" y="4513263"/>
              <a:ext cx="1140056"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Normal cost</a:t>
              </a:r>
            </a:p>
          </p:txBody>
        </p:sp>
        <p:sp>
          <p:nvSpPr>
            <p:cNvPr id="532521" name="Line 41"/>
            <p:cNvSpPr>
              <a:spLocks noChangeShapeType="1"/>
            </p:cNvSpPr>
            <p:nvPr/>
          </p:nvSpPr>
          <p:spPr bwMode="auto">
            <a:xfrm flipH="1" flipV="1">
              <a:off x="2189163" y="4205288"/>
              <a:ext cx="323850" cy="365125"/>
            </a:xfrm>
            <a:prstGeom prst="line">
              <a:avLst/>
            </a:prstGeom>
            <a:noFill/>
            <a:ln w="28575">
              <a:solidFill>
                <a:srgbClr val="000000"/>
              </a:solidFill>
              <a:round/>
              <a:headEnd/>
              <a:tailEnd/>
            </a:ln>
            <a:effectLst/>
          </p:spPr>
          <p:txBody>
            <a:bodyPr wrap="none" anchor="ctr"/>
            <a:lstStyle/>
            <a:p>
              <a:endParaRPr lang="en-US"/>
            </a:p>
          </p:txBody>
        </p:sp>
        <p:sp>
          <p:nvSpPr>
            <p:cNvPr id="532522" name="Line 42"/>
            <p:cNvSpPr>
              <a:spLocks noChangeShapeType="1"/>
            </p:cNvSpPr>
            <p:nvPr/>
          </p:nvSpPr>
          <p:spPr bwMode="auto">
            <a:xfrm flipH="1">
              <a:off x="5951538" y="5637213"/>
              <a:ext cx="295275" cy="311150"/>
            </a:xfrm>
            <a:prstGeom prst="line">
              <a:avLst/>
            </a:prstGeom>
            <a:noFill/>
            <a:ln w="28575">
              <a:solidFill>
                <a:srgbClr val="000000"/>
              </a:solidFill>
              <a:round/>
              <a:headEnd/>
              <a:tailEnd/>
            </a:ln>
            <a:effectLst/>
          </p:spPr>
          <p:txBody>
            <a:bodyPr wrap="none" anchor="ctr"/>
            <a:lstStyle/>
            <a:p>
              <a:endParaRPr lang="en-US"/>
            </a:p>
          </p:txBody>
        </p:sp>
        <p:sp>
          <p:nvSpPr>
            <p:cNvPr id="532545" name="Rectangle 65"/>
            <p:cNvSpPr>
              <a:spLocks noChangeArrowheads="1"/>
            </p:cNvSpPr>
            <p:nvPr/>
          </p:nvSpPr>
          <p:spPr bwMode="auto">
            <a:xfrm>
              <a:off x="3030856" y="5408613"/>
              <a:ext cx="1050288"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Crash time</a:t>
              </a:r>
            </a:p>
          </p:txBody>
        </p:sp>
        <p:sp>
          <p:nvSpPr>
            <p:cNvPr id="532547" name="Oval 67"/>
            <p:cNvSpPr>
              <a:spLocks noChangeArrowheads="1"/>
            </p:cNvSpPr>
            <p:nvPr/>
          </p:nvSpPr>
          <p:spPr bwMode="auto">
            <a:xfrm>
              <a:off x="4248150" y="2989263"/>
              <a:ext cx="149225" cy="149225"/>
            </a:xfrm>
            <a:prstGeom prst="ellipse">
              <a:avLst/>
            </a:prstGeom>
            <a:solidFill>
              <a:schemeClr val="tx1"/>
            </a:solidFill>
            <a:ln w="9525">
              <a:solidFill>
                <a:schemeClr val="folHlink"/>
              </a:solidFill>
              <a:round/>
              <a:headEnd/>
              <a:tailEnd/>
            </a:ln>
            <a:effectLst/>
          </p:spPr>
          <p:txBody>
            <a:bodyPr wrap="none" anchor="ctr"/>
            <a:lstStyle/>
            <a:p>
              <a:endParaRPr lang="en-US"/>
            </a:p>
          </p:txBody>
        </p:sp>
        <p:sp>
          <p:nvSpPr>
            <p:cNvPr id="532548" name="Rectangle 68"/>
            <p:cNvSpPr>
              <a:spLocks noChangeArrowheads="1"/>
            </p:cNvSpPr>
            <p:nvPr/>
          </p:nvSpPr>
          <p:spPr bwMode="auto">
            <a:xfrm>
              <a:off x="4456836" y="2914650"/>
              <a:ext cx="1459053"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Crashed activity</a:t>
              </a:r>
            </a:p>
          </p:txBody>
        </p:sp>
        <p:sp>
          <p:nvSpPr>
            <p:cNvPr id="532550" name="Freeform 70"/>
            <p:cNvSpPr>
              <a:spLocks/>
            </p:cNvSpPr>
            <p:nvPr/>
          </p:nvSpPr>
          <p:spPr bwMode="auto">
            <a:xfrm>
              <a:off x="2209800" y="3086100"/>
              <a:ext cx="2159000" cy="2892425"/>
            </a:xfrm>
            <a:custGeom>
              <a:avLst/>
              <a:gdLst/>
              <a:ahLst/>
              <a:cxnLst>
                <a:cxn ang="0">
                  <a:pos x="0" y="0"/>
                </a:cxn>
                <a:cxn ang="0">
                  <a:pos x="1360" y="0"/>
                </a:cxn>
                <a:cxn ang="0">
                  <a:pos x="1360" y="1822"/>
                </a:cxn>
              </a:cxnLst>
              <a:rect l="0" t="0" r="r" b="b"/>
              <a:pathLst>
                <a:path w="1360" h="1822">
                  <a:moveTo>
                    <a:pt x="0" y="0"/>
                  </a:moveTo>
                  <a:lnTo>
                    <a:pt x="1360" y="0"/>
                  </a:lnTo>
                  <a:lnTo>
                    <a:pt x="1360" y="1822"/>
                  </a:lnTo>
                </a:path>
              </a:pathLst>
            </a:custGeom>
            <a:noFill/>
            <a:ln w="38100" cap="flat" cmpd="sng">
              <a:solidFill>
                <a:schemeClr val="folHlink"/>
              </a:solidFill>
              <a:prstDash val="dash"/>
              <a:round/>
              <a:headEnd/>
              <a:tailEnd/>
            </a:ln>
            <a:effectLst/>
          </p:spPr>
          <p:txBody>
            <a:bodyPr wrap="none" anchor="ctr"/>
            <a:lstStyle/>
            <a:p>
              <a:endParaRPr lang="en-US"/>
            </a:p>
          </p:txBody>
        </p:sp>
        <p:sp>
          <p:nvSpPr>
            <p:cNvPr id="532551" name="Rectangle 71"/>
            <p:cNvSpPr>
              <a:spLocks noChangeArrowheads="1"/>
            </p:cNvSpPr>
            <p:nvPr/>
          </p:nvSpPr>
          <p:spPr bwMode="auto">
            <a:xfrm>
              <a:off x="2479247" y="2514600"/>
              <a:ext cx="1040670"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Crash cost</a:t>
              </a:r>
            </a:p>
          </p:txBody>
        </p:sp>
        <p:sp>
          <p:nvSpPr>
            <p:cNvPr id="532552" name="Line 72"/>
            <p:cNvSpPr>
              <a:spLocks noChangeShapeType="1"/>
            </p:cNvSpPr>
            <p:nvPr/>
          </p:nvSpPr>
          <p:spPr bwMode="auto">
            <a:xfrm flipH="1">
              <a:off x="2224088" y="2760663"/>
              <a:ext cx="295275" cy="311150"/>
            </a:xfrm>
            <a:prstGeom prst="line">
              <a:avLst/>
            </a:prstGeom>
            <a:noFill/>
            <a:ln w="28575">
              <a:solidFill>
                <a:schemeClr val="folHlink"/>
              </a:solidFill>
              <a:round/>
              <a:headEnd/>
              <a:tailEnd/>
            </a:ln>
            <a:effectLst/>
          </p:spPr>
          <p:txBody>
            <a:bodyPr wrap="none" anchor="ctr"/>
            <a:lstStyle/>
            <a:p>
              <a:endParaRPr lang="en-US"/>
            </a:p>
          </p:txBody>
        </p:sp>
        <p:sp>
          <p:nvSpPr>
            <p:cNvPr id="532553" name="Line 73"/>
            <p:cNvSpPr>
              <a:spLocks noChangeShapeType="1"/>
            </p:cNvSpPr>
            <p:nvPr/>
          </p:nvSpPr>
          <p:spPr bwMode="auto">
            <a:xfrm flipH="1" flipV="1">
              <a:off x="4027488" y="5664200"/>
              <a:ext cx="338138" cy="323850"/>
            </a:xfrm>
            <a:prstGeom prst="line">
              <a:avLst/>
            </a:prstGeom>
            <a:noFill/>
            <a:ln w="28575">
              <a:solidFill>
                <a:schemeClr val="folHlink"/>
              </a:solidFill>
              <a:round/>
              <a:headEnd/>
              <a:tailEnd/>
            </a:ln>
            <a:effectLst/>
          </p:spPr>
          <p:txBody>
            <a:bodyPr wrap="none" anchor="ctr"/>
            <a:lstStyle/>
            <a:p>
              <a:endParaRPr lang="en-US"/>
            </a:p>
          </p:txBody>
        </p:sp>
        <p:sp>
          <p:nvSpPr>
            <p:cNvPr id="532555" name="Line 75"/>
            <p:cNvSpPr>
              <a:spLocks noChangeShapeType="1"/>
            </p:cNvSpPr>
            <p:nvPr/>
          </p:nvSpPr>
          <p:spPr bwMode="auto">
            <a:xfrm>
              <a:off x="4343400" y="3048000"/>
              <a:ext cx="1608138" cy="1169988"/>
            </a:xfrm>
            <a:prstGeom prst="line">
              <a:avLst/>
            </a:prstGeom>
            <a:noFill/>
            <a:ln w="38100">
              <a:solidFill>
                <a:schemeClr val="folHlink"/>
              </a:solidFill>
              <a:round/>
              <a:headEnd type="none" w="sm" len="sm"/>
              <a:tailEnd type="none" w="sm" len="sm"/>
            </a:ln>
            <a:effectLst/>
          </p:spPr>
          <p:txBody>
            <a:bodyPr wrap="none" anchor="ctr"/>
            <a:lstStyle/>
            <a:p>
              <a:endParaRPr lang="en-US"/>
            </a:p>
          </p:txBody>
        </p:sp>
        <p:sp>
          <p:nvSpPr>
            <p:cNvPr id="532556" name="Rectangle 76"/>
            <p:cNvSpPr>
              <a:spLocks noChangeArrowheads="1"/>
            </p:cNvSpPr>
            <p:nvPr/>
          </p:nvSpPr>
          <p:spPr bwMode="auto">
            <a:xfrm>
              <a:off x="5749881" y="3294063"/>
              <a:ext cx="2438488" cy="307777"/>
            </a:xfrm>
            <a:prstGeom prst="rect">
              <a:avLst/>
            </a:prstGeom>
            <a:noFill/>
            <a:ln w="9525">
              <a:noFill/>
              <a:miter lim="800000"/>
              <a:headEnd/>
              <a:tailEnd/>
            </a:ln>
            <a:effectLst/>
          </p:spPr>
          <p:txBody>
            <a:bodyPr wrap="none">
              <a:spAutoFit/>
            </a:bodyPr>
            <a:lstStyle/>
            <a:p>
              <a:pPr eaLnBrk="0" hangingPunct="0"/>
              <a:r>
                <a:rPr lang="en-US" sz="1400">
                  <a:latin typeface="Arial" charset="0"/>
                </a:rPr>
                <a:t>Slope = crash cost per week</a:t>
              </a:r>
            </a:p>
          </p:txBody>
        </p:sp>
        <p:sp>
          <p:nvSpPr>
            <p:cNvPr id="532557" name="Line 77"/>
            <p:cNvSpPr>
              <a:spLocks noChangeShapeType="1"/>
            </p:cNvSpPr>
            <p:nvPr/>
          </p:nvSpPr>
          <p:spPr bwMode="auto">
            <a:xfrm flipH="1">
              <a:off x="5237163" y="3576638"/>
              <a:ext cx="520700" cy="127000"/>
            </a:xfrm>
            <a:prstGeom prst="line">
              <a:avLst/>
            </a:prstGeom>
            <a:noFill/>
            <a:ln w="28575">
              <a:solidFill>
                <a:srgbClr val="000000"/>
              </a:solidFill>
              <a:round/>
              <a:headEnd/>
              <a:tailEnd/>
            </a:ln>
            <a:effectLst/>
          </p:spPr>
          <p:txBody>
            <a:bodyPr wrap="none" anchor="ctr"/>
            <a:lstStyle/>
            <a:p>
              <a:endParaRPr lang="en-US"/>
            </a:p>
          </p:txBody>
        </p:sp>
      </p:gr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a:xfrm>
            <a:off x="457200" y="67551"/>
            <a:ext cx="8229600" cy="944562"/>
          </a:xfrm>
          <a:noFill/>
          <a:ln/>
        </p:spPr>
        <p:txBody>
          <a:bodyPr lIns="90488" tIns="44450" rIns="90488" bIns="44450">
            <a:normAutofit/>
          </a:bodyPr>
          <a:lstStyle/>
          <a:p>
            <a:pPr>
              <a:lnSpc>
                <a:spcPct val="90000"/>
              </a:lnSpc>
            </a:pPr>
            <a:r>
              <a:rPr lang="en-US" dirty="0"/>
              <a:t>Project </a:t>
            </a:r>
            <a:r>
              <a:rPr lang="en-US" dirty="0" smtClean="0"/>
              <a:t>Crashing</a:t>
            </a:r>
            <a:endParaRPr lang="en-US" dirty="0">
              <a:solidFill>
                <a:schemeClr val="tx1"/>
              </a:solidFill>
            </a:endParaRPr>
          </a:p>
        </p:txBody>
      </p:sp>
      <p:sp>
        <p:nvSpPr>
          <p:cNvPr id="10" name="Footer Placeholder 3"/>
          <p:cNvSpPr>
            <a:spLocks noGrp="1"/>
          </p:cNvSpPr>
          <p:nvPr>
            <p:ph type="ftr" sz="quarter" idx="11"/>
          </p:nvPr>
        </p:nvSpPr>
        <p:spPr/>
        <p:txBody>
          <a:bodyPr/>
          <a:lstStyle/>
          <a:p>
            <a:r>
              <a:rPr lang="en-US" smtClean="0"/>
              <a:t>Copyright 2011 John Wiley &amp; Sons, Inc.</a:t>
            </a:r>
            <a:endParaRPr lang="en-US"/>
          </a:p>
        </p:txBody>
      </p:sp>
      <p:sp>
        <p:nvSpPr>
          <p:cNvPr id="11" name="Slide Number Placeholder 4"/>
          <p:cNvSpPr>
            <a:spLocks noGrp="1"/>
          </p:cNvSpPr>
          <p:nvPr>
            <p:ph type="sldNum" sz="quarter" idx="12"/>
          </p:nvPr>
        </p:nvSpPr>
        <p:spPr/>
        <p:txBody>
          <a:bodyPr/>
          <a:lstStyle/>
          <a:p>
            <a:r>
              <a:rPr lang="en-US"/>
              <a:t>9-</a:t>
            </a:r>
            <a:fld id="{490A4396-EF1F-4EDB-A72E-239D628C01C8}" type="slidenum">
              <a:rPr lang="en-US"/>
              <a:pPr/>
              <a:t>17</a:t>
            </a:fld>
            <a:endParaRPr lang="en-US"/>
          </a:p>
        </p:txBody>
      </p:sp>
      <p:grpSp>
        <p:nvGrpSpPr>
          <p:cNvPr id="12" name="Group 11"/>
          <p:cNvGrpSpPr/>
          <p:nvPr/>
        </p:nvGrpSpPr>
        <p:grpSpPr>
          <a:xfrm>
            <a:off x="420756" y="1219200"/>
            <a:ext cx="8534400" cy="4114800"/>
            <a:chOff x="381000" y="1219200"/>
            <a:chExt cx="8534400" cy="4114800"/>
          </a:xfrm>
        </p:grpSpPr>
        <p:sp>
          <p:nvSpPr>
            <p:cNvPr id="538652" name="Rectangle 28"/>
            <p:cNvSpPr>
              <a:spLocks noChangeArrowheads="1"/>
            </p:cNvSpPr>
            <p:nvPr/>
          </p:nvSpPr>
          <p:spPr bwMode="auto">
            <a:xfrm>
              <a:off x="381000" y="1219200"/>
              <a:ext cx="8534400" cy="4114800"/>
            </a:xfrm>
            <a:prstGeom prst="rect">
              <a:avLst/>
            </a:prstGeom>
            <a:solidFill>
              <a:srgbClr val="FFCC99"/>
            </a:solidFill>
            <a:ln w="19050" cap="rnd" algn="ctr">
              <a:solidFill>
                <a:schemeClr val="tx1"/>
              </a:solidFill>
              <a:miter lim="800000"/>
              <a:headEnd/>
              <a:tailEnd/>
            </a:ln>
            <a:effectLst/>
          </p:spPr>
          <p:txBody>
            <a:bodyPr wrap="none" anchor="ctr"/>
            <a:lstStyle/>
            <a:p>
              <a:endParaRPr lang="en-US"/>
            </a:p>
          </p:txBody>
        </p:sp>
        <p:sp>
          <p:nvSpPr>
            <p:cNvPr id="538646" name="Rectangle 22"/>
            <p:cNvSpPr>
              <a:spLocks noChangeArrowheads="1"/>
            </p:cNvSpPr>
            <p:nvPr/>
          </p:nvSpPr>
          <p:spPr bwMode="auto">
            <a:xfrm>
              <a:off x="438150" y="1219200"/>
              <a:ext cx="8374922" cy="951543"/>
            </a:xfrm>
            <a:prstGeom prst="rect">
              <a:avLst/>
            </a:prstGeom>
            <a:noFill/>
            <a:ln w="12700">
              <a:noFill/>
              <a:miter lim="800000"/>
              <a:headEnd/>
              <a:tailEnd/>
            </a:ln>
            <a:effectLst/>
          </p:spPr>
          <p:txBody>
            <a:bodyPr wrap="none" lIns="90488" tIns="44450" rIns="90488" bIns="44450">
              <a:spAutoFit/>
            </a:bodyPr>
            <a:lstStyle/>
            <a:p>
              <a:pPr algn="l" eaLnBrk="0" hangingPunct="0">
                <a:tabLst>
                  <a:tab pos="1543050" algn="ctr"/>
                  <a:tab pos="2686050" algn="ctr"/>
                  <a:tab pos="3829050" algn="ctr"/>
                  <a:tab pos="5086350" algn="ctr"/>
                  <a:tab pos="6400800" algn="ctr"/>
                  <a:tab pos="7658100" algn="ctr"/>
                </a:tabLst>
              </a:pPr>
              <a:r>
                <a:rPr lang="en-US" sz="1400" dirty="0">
                  <a:latin typeface="Arial" charset="0"/>
                </a:rPr>
                <a:t>					TOTAL</a:t>
              </a:r>
            </a:p>
            <a:p>
              <a:pPr algn="l" eaLnBrk="0" hangingPunct="0">
                <a:tabLst>
                  <a:tab pos="1543050" algn="ctr"/>
                  <a:tab pos="2686050" algn="ctr"/>
                  <a:tab pos="3829050" algn="ctr"/>
                  <a:tab pos="5086350" algn="ctr"/>
                  <a:tab pos="6400800" algn="ctr"/>
                  <a:tab pos="7658100" algn="ctr"/>
                </a:tabLst>
              </a:pPr>
              <a:r>
                <a:rPr lang="en-US" sz="1400" dirty="0">
                  <a:latin typeface="Arial" charset="0"/>
                </a:rPr>
                <a:t>	NORMAL	CRASH			ALLOWABLE	CRASH</a:t>
              </a:r>
            </a:p>
            <a:p>
              <a:pPr algn="l" eaLnBrk="0" hangingPunct="0">
                <a:tabLst>
                  <a:tab pos="1543050" algn="ctr"/>
                  <a:tab pos="2686050" algn="ctr"/>
                  <a:tab pos="3829050" algn="ctr"/>
                  <a:tab pos="5086350" algn="ctr"/>
                  <a:tab pos="6400800" algn="ctr"/>
                  <a:tab pos="7658100" algn="ctr"/>
                </a:tabLst>
              </a:pPr>
              <a:r>
                <a:rPr lang="en-US" sz="1400" dirty="0">
                  <a:latin typeface="Arial" charset="0"/>
                </a:rPr>
                <a:t>	TIME	</a:t>
              </a:r>
              <a:r>
                <a:rPr lang="en-US" sz="1400" dirty="0" err="1">
                  <a:latin typeface="Arial" charset="0"/>
                </a:rPr>
                <a:t>TIME</a:t>
              </a:r>
              <a:r>
                <a:rPr lang="en-US" sz="1400" dirty="0">
                  <a:latin typeface="Arial" charset="0"/>
                </a:rPr>
                <a:t>	NORMAL	CRASH	</a:t>
              </a:r>
              <a:r>
                <a:rPr lang="en-US" sz="1400" dirty="0" err="1">
                  <a:latin typeface="Arial" charset="0"/>
                </a:rPr>
                <a:t>CRASH</a:t>
              </a:r>
              <a:r>
                <a:rPr lang="en-US" sz="1400" dirty="0">
                  <a:latin typeface="Arial" charset="0"/>
                </a:rPr>
                <a:t> TIME	COST PER</a:t>
              </a:r>
            </a:p>
            <a:p>
              <a:pPr algn="l" eaLnBrk="0" hangingPunct="0">
                <a:tabLst>
                  <a:tab pos="1543050" algn="ctr"/>
                  <a:tab pos="2686050" algn="ctr"/>
                  <a:tab pos="3829050" algn="ctr"/>
                  <a:tab pos="5086350" algn="ctr"/>
                  <a:tab pos="6400800" algn="ctr"/>
                  <a:tab pos="7658100" algn="ctr"/>
                </a:tabLst>
              </a:pPr>
              <a:r>
                <a:rPr lang="en-US" sz="1400" dirty="0">
                  <a:latin typeface="Arial" charset="0"/>
                </a:rPr>
                <a:t>ACTIVITY	(WEEKS)	(WEEKS)	COST	</a:t>
              </a:r>
              <a:r>
                <a:rPr lang="en-US" sz="1400" dirty="0" err="1">
                  <a:latin typeface="Arial" charset="0"/>
                </a:rPr>
                <a:t>COST</a:t>
              </a:r>
              <a:r>
                <a:rPr lang="en-US" sz="1400" dirty="0">
                  <a:latin typeface="Arial" charset="0"/>
                </a:rPr>
                <a:t>	(WEEKS)	WEEK</a:t>
              </a:r>
            </a:p>
          </p:txBody>
        </p:sp>
        <p:sp>
          <p:nvSpPr>
            <p:cNvPr id="538647" name="Line 23"/>
            <p:cNvSpPr>
              <a:spLocks noChangeShapeType="1"/>
            </p:cNvSpPr>
            <p:nvPr/>
          </p:nvSpPr>
          <p:spPr bwMode="auto">
            <a:xfrm>
              <a:off x="409575" y="2229678"/>
              <a:ext cx="8296275" cy="0"/>
            </a:xfrm>
            <a:prstGeom prst="line">
              <a:avLst/>
            </a:prstGeom>
            <a:solidFill>
              <a:srgbClr val="FFCC99"/>
            </a:solidFill>
            <a:ln w="19050">
              <a:solidFill>
                <a:schemeClr val="accent2"/>
              </a:solidFill>
              <a:round/>
              <a:headEnd/>
              <a:tailEnd/>
            </a:ln>
            <a:effectLst/>
          </p:spPr>
          <p:txBody>
            <a:bodyPr wrap="none" anchor="ctr"/>
            <a:lstStyle/>
            <a:p>
              <a:endParaRPr lang="en-US"/>
            </a:p>
          </p:txBody>
        </p:sp>
        <p:sp>
          <p:nvSpPr>
            <p:cNvPr id="538648" name="Rectangle 24"/>
            <p:cNvSpPr>
              <a:spLocks noChangeArrowheads="1"/>
            </p:cNvSpPr>
            <p:nvPr/>
          </p:nvSpPr>
          <p:spPr bwMode="auto">
            <a:xfrm>
              <a:off x="657225" y="2289175"/>
              <a:ext cx="8129588" cy="2844800"/>
            </a:xfrm>
            <a:prstGeom prst="rect">
              <a:avLst/>
            </a:prstGeom>
            <a:noFill/>
            <a:ln w="9525">
              <a:noFill/>
              <a:miter lim="800000"/>
              <a:headEnd/>
              <a:tailEnd/>
            </a:ln>
            <a:effectLst/>
          </p:spPr>
          <p:txBody>
            <a:bodyPr>
              <a:spAutoFit/>
            </a:bodyPr>
            <a:lstStyle/>
            <a:p>
              <a:pPr algn="l">
                <a:lnSpc>
                  <a:spcPct val="120000"/>
                </a:lnSpc>
                <a:tabLst>
                  <a:tab pos="1425575" algn="r"/>
                  <a:tab pos="2568575" algn="r"/>
                  <a:tab pos="3908425" algn="r"/>
                  <a:tab pos="5149850" algn="r"/>
                  <a:tab pos="6292850" algn="r"/>
                  <a:tab pos="7816850" algn="r"/>
                </a:tabLst>
              </a:pPr>
              <a:r>
                <a:rPr lang="en-US" sz="1800" dirty="0">
                  <a:latin typeface="Arial" charset="0"/>
                </a:rPr>
                <a:t>1	12	7	$3,000	$5,000	5	$400</a:t>
              </a:r>
            </a:p>
            <a:p>
              <a:pPr algn="l">
                <a:lnSpc>
                  <a:spcPct val="120000"/>
                </a:lnSpc>
                <a:tabLst>
                  <a:tab pos="1425575" algn="r"/>
                  <a:tab pos="2568575" algn="r"/>
                  <a:tab pos="3908425" algn="r"/>
                  <a:tab pos="5149850" algn="r"/>
                  <a:tab pos="6292850" algn="r"/>
                  <a:tab pos="7816850" algn="r"/>
                </a:tabLst>
              </a:pPr>
              <a:r>
                <a:rPr lang="en-US" sz="1800" dirty="0">
                  <a:latin typeface="Arial" charset="0"/>
                </a:rPr>
                <a:t>2	8	5	2,000	3,500	3	500</a:t>
              </a:r>
            </a:p>
            <a:p>
              <a:pPr algn="l">
                <a:lnSpc>
                  <a:spcPct val="120000"/>
                </a:lnSpc>
                <a:tabLst>
                  <a:tab pos="1425575" algn="r"/>
                  <a:tab pos="2568575" algn="r"/>
                  <a:tab pos="3908425" algn="r"/>
                  <a:tab pos="5149850" algn="r"/>
                  <a:tab pos="6292850" algn="r"/>
                  <a:tab pos="7816850" algn="r"/>
                </a:tabLst>
              </a:pPr>
              <a:r>
                <a:rPr lang="en-US" sz="1800" dirty="0">
                  <a:latin typeface="Arial" charset="0"/>
                </a:rPr>
                <a:t>3	4	3	4,000	7,000	1	3,000</a:t>
              </a:r>
            </a:p>
            <a:p>
              <a:pPr algn="l">
                <a:lnSpc>
                  <a:spcPct val="120000"/>
                </a:lnSpc>
                <a:tabLst>
                  <a:tab pos="1425575" algn="r"/>
                  <a:tab pos="2568575" algn="r"/>
                  <a:tab pos="3908425" algn="r"/>
                  <a:tab pos="5149850" algn="r"/>
                  <a:tab pos="6292850" algn="r"/>
                  <a:tab pos="7816850" algn="r"/>
                </a:tabLst>
              </a:pPr>
              <a:r>
                <a:rPr lang="en-US" sz="1800" dirty="0">
                  <a:latin typeface="Arial" charset="0"/>
                </a:rPr>
                <a:t>4	12	9	50,000	71,000	3	7,000</a:t>
              </a:r>
            </a:p>
            <a:p>
              <a:pPr algn="l">
                <a:lnSpc>
                  <a:spcPct val="120000"/>
                </a:lnSpc>
                <a:tabLst>
                  <a:tab pos="1425575" algn="r"/>
                  <a:tab pos="2568575" algn="r"/>
                  <a:tab pos="3908425" algn="r"/>
                  <a:tab pos="5149850" algn="r"/>
                  <a:tab pos="6292850" algn="r"/>
                  <a:tab pos="7816850" algn="r"/>
                </a:tabLst>
              </a:pPr>
              <a:r>
                <a:rPr lang="en-US" sz="1800" dirty="0">
                  <a:latin typeface="Arial" charset="0"/>
                </a:rPr>
                <a:t>5	4	1	500	1,100	3	200</a:t>
              </a:r>
            </a:p>
            <a:p>
              <a:pPr algn="l">
                <a:lnSpc>
                  <a:spcPct val="120000"/>
                </a:lnSpc>
                <a:tabLst>
                  <a:tab pos="1425575" algn="r"/>
                  <a:tab pos="2568575" algn="r"/>
                  <a:tab pos="3908425" algn="r"/>
                  <a:tab pos="5149850" algn="r"/>
                  <a:tab pos="6292850" algn="r"/>
                  <a:tab pos="7816850" algn="r"/>
                </a:tabLst>
              </a:pPr>
              <a:r>
                <a:rPr lang="en-US" sz="1800" dirty="0">
                  <a:latin typeface="Arial" charset="0"/>
                </a:rPr>
                <a:t>6	4	1	500	1,100	3	200</a:t>
              </a:r>
            </a:p>
            <a:p>
              <a:pPr algn="l">
                <a:lnSpc>
                  <a:spcPct val="120000"/>
                </a:lnSpc>
                <a:tabLst>
                  <a:tab pos="1425575" algn="r"/>
                  <a:tab pos="2568575" algn="r"/>
                  <a:tab pos="3908425" algn="r"/>
                  <a:tab pos="5149850" algn="r"/>
                  <a:tab pos="6292850" algn="r"/>
                  <a:tab pos="7816850" algn="r"/>
                </a:tabLst>
              </a:pPr>
              <a:r>
                <a:rPr lang="en-US" sz="1800" dirty="0">
                  <a:latin typeface="Arial" charset="0"/>
                </a:rPr>
                <a:t>7	4	3	15,000	22,000	1	7,000</a:t>
              </a:r>
              <a:endParaRPr lang="en-US" sz="600" dirty="0">
                <a:latin typeface="Arial" charset="0"/>
              </a:endParaRPr>
            </a:p>
            <a:p>
              <a:pPr algn="l">
                <a:lnSpc>
                  <a:spcPct val="120000"/>
                </a:lnSpc>
                <a:tabLst>
                  <a:tab pos="1425575" algn="r"/>
                  <a:tab pos="2568575" algn="r"/>
                  <a:tab pos="3908425" algn="r"/>
                  <a:tab pos="5149850" algn="r"/>
                  <a:tab pos="6292850" algn="r"/>
                  <a:tab pos="7816850" algn="r"/>
                </a:tabLst>
              </a:pPr>
              <a:endParaRPr lang="en-US" sz="600" dirty="0">
                <a:latin typeface="Arial" charset="0"/>
              </a:endParaRPr>
            </a:p>
            <a:p>
              <a:pPr algn="l">
                <a:lnSpc>
                  <a:spcPct val="120000"/>
                </a:lnSpc>
                <a:tabLst>
                  <a:tab pos="1425575" algn="r"/>
                  <a:tab pos="2568575" algn="r"/>
                  <a:tab pos="3908425" algn="r"/>
                  <a:tab pos="5149850" algn="r"/>
                  <a:tab pos="6292850" algn="r"/>
                  <a:tab pos="7816850" algn="r"/>
                </a:tabLst>
              </a:pPr>
              <a:r>
                <a:rPr lang="en-US" sz="1800" dirty="0">
                  <a:latin typeface="Arial" charset="0"/>
                </a:rPr>
                <a:t>			$75,000	$110,700</a:t>
              </a:r>
            </a:p>
          </p:txBody>
        </p:sp>
        <p:sp>
          <p:nvSpPr>
            <p:cNvPr id="538649" name="Line 25"/>
            <p:cNvSpPr>
              <a:spLocks noChangeShapeType="1"/>
            </p:cNvSpPr>
            <p:nvPr/>
          </p:nvSpPr>
          <p:spPr bwMode="auto">
            <a:xfrm>
              <a:off x="3668713" y="4725988"/>
              <a:ext cx="1044575" cy="0"/>
            </a:xfrm>
            <a:prstGeom prst="line">
              <a:avLst/>
            </a:prstGeom>
            <a:solidFill>
              <a:srgbClr val="FFCC99"/>
            </a:solidFill>
            <a:ln w="38100">
              <a:solidFill>
                <a:schemeClr val="tx1"/>
              </a:solidFill>
              <a:round/>
              <a:headEnd/>
              <a:tailEnd/>
            </a:ln>
            <a:effectLst/>
          </p:spPr>
          <p:txBody>
            <a:bodyPr wrap="none" anchor="ctr"/>
            <a:lstStyle/>
            <a:p>
              <a:endParaRPr lang="en-US"/>
            </a:p>
          </p:txBody>
        </p:sp>
        <p:sp>
          <p:nvSpPr>
            <p:cNvPr id="538650" name="Line 26"/>
            <p:cNvSpPr>
              <a:spLocks noChangeShapeType="1"/>
            </p:cNvSpPr>
            <p:nvPr/>
          </p:nvSpPr>
          <p:spPr bwMode="auto">
            <a:xfrm>
              <a:off x="4894263" y="4724400"/>
              <a:ext cx="1044575" cy="0"/>
            </a:xfrm>
            <a:prstGeom prst="line">
              <a:avLst/>
            </a:prstGeom>
            <a:solidFill>
              <a:srgbClr val="FFCC99"/>
            </a:solidFill>
            <a:ln w="38100">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Footer Placeholder 1"/>
          <p:cNvSpPr>
            <a:spLocks noGrp="1"/>
          </p:cNvSpPr>
          <p:nvPr>
            <p:ph type="ftr" sz="quarter" idx="11"/>
          </p:nvPr>
        </p:nvSpPr>
        <p:spPr/>
        <p:txBody>
          <a:bodyPr/>
          <a:lstStyle/>
          <a:p>
            <a:r>
              <a:rPr lang="en-US" smtClean="0"/>
              <a:t>Copyright 2011 John Wiley &amp; Sons, Inc.</a:t>
            </a:r>
            <a:endParaRPr lang="en-US"/>
          </a:p>
        </p:txBody>
      </p:sp>
      <p:sp>
        <p:nvSpPr>
          <p:cNvPr id="133" name="Slide Number Placeholder 2"/>
          <p:cNvSpPr>
            <a:spLocks noGrp="1"/>
          </p:cNvSpPr>
          <p:nvPr>
            <p:ph type="sldNum" sz="quarter" idx="12"/>
          </p:nvPr>
        </p:nvSpPr>
        <p:spPr/>
        <p:txBody>
          <a:bodyPr/>
          <a:lstStyle/>
          <a:p>
            <a:r>
              <a:rPr lang="en-US"/>
              <a:t>9-</a:t>
            </a:r>
            <a:fld id="{37F6DB9D-723E-4715-AAD7-3D502A1D2D6E}" type="slidenum">
              <a:rPr lang="en-US"/>
              <a:pPr/>
              <a:t>18</a:t>
            </a:fld>
            <a:endParaRPr lang="en-US"/>
          </a:p>
        </p:txBody>
      </p:sp>
      <p:sp>
        <p:nvSpPr>
          <p:cNvPr id="558275" name="Rectangle 195"/>
          <p:cNvSpPr>
            <a:spLocks noChangeArrowheads="1"/>
          </p:cNvSpPr>
          <p:nvPr/>
        </p:nvSpPr>
        <p:spPr bwMode="auto">
          <a:xfrm>
            <a:off x="6629400" y="1066800"/>
            <a:ext cx="2209800" cy="838200"/>
          </a:xfrm>
          <a:prstGeom prst="rect">
            <a:avLst/>
          </a:prstGeom>
          <a:solidFill>
            <a:srgbClr val="FFCC99"/>
          </a:solidFill>
          <a:ln w="19050" cap="rnd" algn="ctr">
            <a:solidFill>
              <a:schemeClr val="tx1"/>
            </a:solidFill>
            <a:miter lim="800000"/>
            <a:headEnd/>
            <a:tailEnd/>
          </a:ln>
          <a:effectLst/>
        </p:spPr>
        <p:txBody>
          <a:bodyPr wrap="none" anchor="ctr"/>
          <a:lstStyle/>
          <a:p>
            <a:r>
              <a:rPr lang="en-US" sz="2000" dirty="0">
                <a:latin typeface="Helvetica" charset="0"/>
              </a:rPr>
              <a:t>Project Duration:</a:t>
            </a:r>
          </a:p>
          <a:p>
            <a:r>
              <a:rPr lang="en-US" sz="2000" dirty="0">
                <a:latin typeface="Helvetica" charset="0"/>
              </a:rPr>
              <a:t>36 weeks</a:t>
            </a:r>
          </a:p>
        </p:txBody>
      </p:sp>
      <p:grpSp>
        <p:nvGrpSpPr>
          <p:cNvPr id="135" name="Group 134"/>
          <p:cNvGrpSpPr/>
          <p:nvPr/>
        </p:nvGrpSpPr>
        <p:grpSpPr>
          <a:xfrm>
            <a:off x="457200" y="152400"/>
            <a:ext cx="6019800" cy="3124200"/>
            <a:chOff x="457200" y="152400"/>
            <a:chExt cx="6019800" cy="3124200"/>
          </a:xfrm>
        </p:grpSpPr>
        <p:sp>
          <p:nvSpPr>
            <p:cNvPr id="558085" name="Rectangle 5"/>
            <p:cNvSpPr>
              <a:spLocks noChangeArrowheads="1"/>
            </p:cNvSpPr>
            <p:nvPr/>
          </p:nvSpPr>
          <p:spPr bwMode="auto">
            <a:xfrm>
              <a:off x="457200" y="152400"/>
              <a:ext cx="6019800" cy="3124200"/>
            </a:xfrm>
            <a:prstGeom prst="rect">
              <a:avLst/>
            </a:prstGeom>
            <a:solidFill>
              <a:srgbClr val="FFCC99"/>
            </a:solidFill>
            <a:ln w="19050">
              <a:solidFill>
                <a:schemeClr val="tx1"/>
              </a:solidFill>
              <a:miter lim="800000"/>
              <a:headEnd/>
              <a:tailEnd/>
            </a:ln>
            <a:effectLst/>
          </p:spPr>
          <p:txBody>
            <a:bodyPr wrap="none" anchor="ctr"/>
            <a:lstStyle/>
            <a:p>
              <a:endParaRPr lang="en-US"/>
            </a:p>
          </p:txBody>
        </p:sp>
        <p:sp>
          <p:nvSpPr>
            <p:cNvPr id="558088" name="Oval 8"/>
            <p:cNvSpPr>
              <a:spLocks noChangeAspect="1" noChangeArrowheads="1"/>
            </p:cNvSpPr>
            <p:nvPr/>
          </p:nvSpPr>
          <p:spPr bwMode="auto">
            <a:xfrm>
              <a:off x="654050" y="1331913"/>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089" name="Line 9"/>
            <p:cNvSpPr>
              <a:spLocks noChangeShapeType="1"/>
            </p:cNvSpPr>
            <p:nvPr/>
          </p:nvSpPr>
          <p:spPr bwMode="auto">
            <a:xfrm>
              <a:off x="655509" y="1644651"/>
              <a:ext cx="630366" cy="0"/>
            </a:xfrm>
            <a:prstGeom prst="line">
              <a:avLst/>
            </a:prstGeom>
            <a:noFill/>
            <a:ln w="9525">
              <a:solidFill>
                <a:schemeClr val="tx1"/>
              </a:solidFill>
              <a:miter lim="800000"/>
              <a:headEnd/>
              <a:tailEnd/>
            </a:ln>
            <a:effectLst/>
          </p:spPr>
          <p:txBody>
            <a:bodyPr wrap="none"/>
            <a:lstStyle/>
            <a:p>
              <a:endParaRPr lang="en-US"/>
            </a:p>
          </p:txBody>
        </p:sp>
        <p:sp>
          <p:nvSpPr>
            <p:cNvPr id="558090" name="Text Box 10"/>
            <p:cNvSpPr txBox="1">
              <a:spLocks noChangeArrowheads="1"/>
            </p:cNvSpPr>
            <p:nvPr/>
          </p:nvSpPr>
          <p:spPr bwMode="auto">
            <a:xfrm>
              <a:off x="793750" y="1331913"/>
              <a:ext cx="350838" cy="338138"/>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1</a:t>
              </a:r>
            </a:p>
          </p:txBody>
        </p:sp>
        <p:sp>
          <p:nvSpPr>
            <p:cNvPr id="558091" name="Text Box 11"/>
            <p:cNvSpPr txBox="1">
              <a:spLocks noChangeArrowheads="1"/>
            </p:cNvSpPr>
            <p:nvPr/>
          </p:nvSpPr>
          <p:spPr bwMode="auto">
            <a:xfrm>
              <a:off x="641350" y="1609726"/>
              <a:ext cx="57785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12</a:t>
              </a:r>
            </a:p>
          </p:txBody>
        </p:sp>
        <p:sp>
          <p:nvSpPr>
            <p:cNvPr id="558094" name="Oval 14"/>
            <p:cNvSpPr>
              <a:spLocks noChangeAspect="1" noChangeArrowheads="1"/>
            </p:cNvSpPr>
            <p:nvPr/>
          </p:nvSpPr>
          <p:spPr bwMode="auto">
            <a:xfrm>
              <a:off x="1914525" y="568325"/>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095" name="Line 15"/>
            <p:cNvSpPr>
              <a:spLocks noChangeShapeType="1"/>
            </p:cNvSpPr>
            <p:nvPr/>
          </p:nvSpPr>
          <p:spPr bwMode="auto">
            <a:xfrm>
              <a:off x="1915984" y="881063"/>
              <a:ext cx="630366" cy="0"/>
            </a:xfrm>
            <a:prstGeom prst="line">
              <a:avLst/>
            </a:prstGeom>
            <a:noFill/>
            <a:ln w="9525">
              <a:solidFill>
                <a:schemeClr val="tx1"/>
              </a:solidFill>
              <a:miter lim="800000"/>
              <a:headEnd/>
              <a:tailEnd/>
            </a:ln>
            <a:effectLst/>
          </p:spPr>
          <p:txBody>
            <a:bodyPr wrap="none"/>
            <a:lstStyle/>
            <a:p>
              <a:endParaRPr lang="en-US"/>
            </a:p>
          </p:txBody>
        </p:sp>
        <p:sp>
          <p:nvSpPr>
            <p:cNvPr id="558096" name="Text Box 16"/>
            <p:cNvSpPr txBox="1">
              <a:spLocks noChangeArrowheads="1"/>
            </p:cNvSpPr>
            <p:nvPr/>
          </p:nvSpPr>
          <p:spPr bwMode="auto">
            <a:xfrm>
              <a:off x="2054606" y="568325"/>
              <a:ext cx="350203" cy="335903"/>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2</a:t>
              </a:r>
            </a:p>
          </p:txBody>
        </p:sp>
        <p:sp>
          <p:nvSpPr>
            <p:cNvPr id="558097" name="Text Box 17"/>
            <p:cNvSpPr txBox="1">
              <a:spLocks noChangeArrowheads="1"/>
            </p:cNvSpPr>
            <p:nvPr/>
          </p:nvSpPr>
          <p:spPr bwMode="auto">
            <a:xfrm>
              <a:off x="2054606" y="846314"/>
              <a:ext cx="350203" cy="335903"/>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8</a:t>
              </a:r>
            </a:p>
          </p:txBody>
        </p:sp>
        <p:sp>
          <p:nvSpPr>
            <p:cNvPr id="558106" name="Oval 26"/>
            <p:cNvSpPr>
              <a:spLocks noChangeAspect="1" noChangeArrowheads="1"/>
            </p:cNvSpPr>
            <p:nvPr/>
          </p:nvSpPr>
          <p:spPr bwMode="auto">
            <a:xfrm>
              <a:off x="1844675" y="2097088"/>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107" name="Line 27"/>
            <p:cNvSpPr>
              <a:spLocks noChangeShapeType="1"/>
            </p:cNvSpPr>
            <p:nvPr/>
          </p:nvSpPr>
          <p:spPr bwMode="auto">
            <a:xfrm>
              <a:off x="1846134" y="2409032"/>
              <a:ext cx="630366" cy="0"/>
            </a:xfrm>
            <a:prstGeom prst="line">
              <a:avLst/>
            </a:prstGeom>
            <a:noFill/>
            <a:ln w="9525">
              <a:solidFill>
                <a:schemeClr val="tx1"/>
              </a:solidFill>
              <a:miter lim="800000"/>
              <a:headEnd/>
              <a:tailEnd/>
            </a:ln>
            <a:effectLst/>
          </p:spPr>
          <p:txBody>
            <a:bodyPr wrap="none"/>
            <a:lstStyle/>
            <a:p>
              <a:endParaRPr lang="en-US"/>
            </a:p>
          </p:txBody>
        </p:sp>
        <p:sp>
          <p:nvSpPr>
            <p:cNvPr id="558108" name="Text Box 28"/>
            <p:cNvSpPr txBox="1">
              <a:spLocks noChangeArrowheads="1"/>
            </p:cNvSpPr>
            <p:nvPr/>
          </p:nvSpPr>
          <p:spPr bwMode="auto">
            <a:xfrm>
              <a:off x="1984756" y="2097088"/>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3</a:t>
              </a:r>
            </a:p>
          </p:txBody>
        </p:sp>
        <p:sp>
          <p:nvSpPr>
            <p:cNvPr id="558109" name="Text Box 29"/>
            <p:cNvSpPr txBox="1">
              <a:spLocks noChangeArrowheads="1"/>
            </p:cNvSpPr>
            <p:nvPr/>
          </p:nvSpPr>
          <p:spPr bwMode="auto">
            <a:xfrm>
              <a:off x="1984756" y="2374372"/>
              <a:ext cx="350203" cy="336495"/>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112" name="Oval 32"/>
            <p:cNvSpPr>
              <a:spLocks noChangeAspect="1" noChangeArrowheads="1"/>
            </p:cNvSpPr>
            <p:nvPr/>
          </p:nvSpPr>
          <p:spPr bwMode="auto">
            <a:xfrm>
              <a:off x="3175000" y="2305050"/>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113" name="Line 33"/>
            <p:cNvSpPr>
              <a:spLocks noChangeShapeType="1"/>
            </p:cNvSpPr>
            <p:nvPr/>
          </p:nvSpPr>
          <p:spPr bwMode="auto">
            <a:xfrm>
              <a:off x="3176459" y="2616994"/>
              <a:ext cx="630366" cy="0"/>
            </a:xfrm>
            <a:prstGeom prst="line">
              <a:avLst/>
            </a:prstGeom>
            <a:noFill/>
            <a:ln w="9525">
              <a:solidFill>
                <a:schemeClr val="tx1"/>
              </a:solidFill>
              <a:miter lim="800000"/>
              <a:headEnd/>
              <a:tailEnd/>
            </a:ln>
            <a:effectLst/>
          </p:spPr>
          <p:txBody>
            <a:bodyPr wrap="none"/>
            <a:lstStyle/>
            <a:p>
              <a:endParaRPr lang="en-US"/>
            </a:p>
          </p:txBody>
        </p:sp>
        <p:sp>
          <p:nvSpPr>
            <p:cNvPr id="558114" name="Text Box 34"/>
            <p:cNvSpPr txBox="1">
              <a:spLocks noChangeArrowheads="1"/>
            </p:cNvSpPr>
            <p:nvPr/>
          </p:nvSpPr>
          <p:spPr bwMode="auto">
            <a:xfrm>
              <a:off x="3315081" y="2305050"/>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5</a:t>
              </a:r>
            </a:p>
          </p:txBody>
        </p:sp>
        <p:sp>
          <p:nvSpPr>
            <p:cNvPr id="558115" name="Text Box 35"/>
            <p:cNvSpPr txBox="1">
              <a:spLocks noChangeArrowheads="1"/>
            </p:cNvSpPr>
            <p:nvPr/>
          </p:nvSpPr>
          <p:spPr bwMode="auto">
            <a:xfrm>
              <a:off x="3315081" y="2582334"/>
              <a:ext cx="350203" cy="336495"/>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118" name="Oval 38"/>
            <p:cNvSpPr>
              <a:spLocks noChangeAspect="1" noChangeArrowheads="1"/>
            </p:cNvSpPr>
            <p:nvPr/>
          </p:nvSpPr>
          <p:spPr bwMode="auto">
            <a:xfrm>
              <a:off x="4433888" y="2027238"/>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119" name="Line 39"/>
            <p:cNvSpPr>
              <a:spLocks noChangeShapeType="1"/>
            </p:cNvSpPr>
            <p:nvPr/>
          </p:nvSpPr>
          <p:spPr bwMode="auto">
            <a:xfrm>
              <a:off x="4435347" y="2339182"/>
              <a:ext cx="630366" cy="0"/>
            </a:xfrm>
            <a:prstGeom prst="line">
              <a:avLst/>
            </a:prstGeom>
            <a:noFill/>
            <a:ln w="9525">
              <a:solidFill>
                <a:schemeClr val="tx1"/>
              </a:solidFill>
              <a:miter lim="800000"/>
              <a:headEnd/>
              <a:tailEnd/>
            </a:ln>
            <a:effectLst/>
          </p:spPr>
          <p:txBody>
            <a:bodyPr wrap="none"/>
            <a:lstStyle/>
            <a:p>
              <a:endParaRPr lang="en-US"/>
            </a:p>
          </p:txBody>
        </p:sp>
        <p:sp>
          <p:nvSpPr>
            <p:cNvPr id="558120" name="Text Box 40"/>
            <p:cNvSpPr txBox="1">
              <a:spLocks noChangeArrowheads="1"/>
            </p:cNvSpPr>
            <p:nvPr/>
          </p:nvSpPr>
          <p:spPr bwMode="auto">
            <a:xfrm>
              <a:off x="4573969" y="2027238"/>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6</a:t>
              </a:r>
            </a:p>
          </p:txBody>
        </p:sp>
        <p:sp>
          <p:nvSpPr>
            <p:cNvPr id="558121" name="Text Box 41"/>
            <p:cNvSpPr txBox="1">
              <a:spLocks noChangeArrowheads="1"/>
            </p:cNvSpPr>
            <p:nvPr/>
          </p:nvSpPr>
          <p:spPr bwMode="auto">
            <a:xfrm>
              <a:off x="4573969" y="2304522"/>
              <a:ext cx="350203" cy="336495"/>
            </a:xfrm>
            <a:prstGeom prst="rect">
              <a:avLst/>
            </a:prstGeom>
            <a:noFill/>
            <a:ln w="9525">
              <a:noFill/>
              <a:miter lim="800000"/>
              <a:headEnd/>
              <a:tailEnd/>
            </a:ln>
            <a:effectLst/>
          </p:spPr>
          <p:txBody>
            <a:bodyPr>
              <a:spAutoFit/>
            </a:bodyPr>
            <a:lstStyle/>
            <a:p>
              <a:pPr>
                <a:spcBef>
                  <a:spcPct val="50000"/>
                </a:spcBef>
              </a:pPr>
              <a:r>
                <a:rPr lang="en-US" sz="1600" dirty="0">
                  <a:latin typeface="Helvetica" charset="0"/>
                </a:rPr>
                <a:t>4</a:t>
              </a:r>
            </a:p>
          </p:txBody>
        </p:sp>
        <p:sp>
          <p:nvSpPr>
            <p:cNvPr id="558124" name="Oval 44"/>
            <p:cNvSpPr>
              <a:spLocks noChangeAspect="1" noChangeArrowheads="1"/>
            </p:cNvSpPr>
            <p:nvPr/>
          </p:nvSpPr>
          <p:spPr bwMode="auto">
            <a:xfrm>
              <a:off x="5484813" y="1123950"/>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125" name="Line 45"/>
            <p:cNvSpPr>
              <a:spLocks noChangeShapeType="1"/>
            </p:cNvSpPr>
            <p:nvPr/>
          </p:nvSpPr>
          <p:spPr bwMode="auto">
            <a:xfrm>
              <a:off x="5486272" y="1436688"/>
              <a:ext cx="630366" cy="0"/>
            </a:xfrm>
            <a:prstGeom prst="line">
              <a:avLst/>
            </a:prstGeom>
            <a:noFill/>
            <a:ln w="9525">
              <a:solidFill>
                <a:schemeClr val="tx1"/>
              </a:solidFill>
              <a:miter lim="800000"/>
              <a:headEnd/>
              <a:tailEnd/>
            </a:ln>
            <a:effectLst/>
          </p:spPr>
          <p:txBody>
            <a:bodyPr wrap="none"/>
            <a:lstStyle/>
            <a:p>
              <a:endParaRPr lang="en-US"/>
            </a:p>
          </p:txBody>
        </p:sp>
        <p:sp>
          <p:nvSpPr>
            <p:cNvPr id="558126" name="Text Box 46"/>
            <p:cNvSpPr txBox="1">
              <a:spLocks noChangeArrowheads="1"/>
            </p:cNvSpPr>
            <p:nvPr/>
          </p:nvSpPr>
          <p:spPr bwMode="auto">
            <a:xfrm>
              <a:off x="5624894" y="1123950"/>
              <a:ext cx="350203" cy="335903"/>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7</a:t>
              </a:r>
            </a:p>
          </p:txBody>
        </p:sp>
        <p:sp>
          <p:nvSpPr>
            <p:cNvPr id="558127" name="Text Box 47"/>
            <p:cNvSpPr txBox="1">
              <a:spLocks noChangeArrowheads="1"/>
            </p:cNvSpPr>
            <p:nvPr/>
          </p:nvSpPr>
          <p:spPr bwMode="auto">
            <a:xfrm>
              <a:off x="5624894" y="1401939"/>
              <a:ext cx="350203" cy="335903"/>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128" name="Line 48"/>
            <p:cNvSpPr>
              <a:spLocks noChangeShapeType="1"/>
            </p:cNvSpPr>
            <p:nvPr/>
          </p:nvSpPr>
          <p:spPr bwMode="auto">
            <a:xfrm flipV="1">
              <a:off x="1284288" y="846138"/>
              <a:ext cx="630238" cy="76358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29" name="Line 49"/>
            <p:cNvSpPr>
              <a:spLocks noChangeShapeType="1"/>
            </p:cNvSpPr>
            <p:nvPr/>
          </p:nvSpPr>
          <p:spPr bwMode="auto">
            <a:xfrm>
              <a:off x="1284288" y="1609725"/>
              <a:ext cx="560388" cy="76358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0" name="Line 50"/>
            <p:cNvSpPr>
              <a:spLocks noChangeShapeType="1"/>
            </p:cNvSpPr>
            <p:nvPr/>
          </p:nvSpPr>
          <p:spPr bwMode="auto">
            <a:xfrm flipV="1">
              <a:off x="2474913" y="915988"/>
              <a:ext cx="1260475" cy="145732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1" name="Line 51"/>
            <p:cNvSpPr>
              <a:spLocks noChangeShapeType="1"/>
            </p:cNvSpPr>
            <p:nvPr/>
          </p:nvSpPr>
          <p:spPr bwMode="auto">
            <a:xfrm flipV="1">
              <a:off x="2544763" y="777875"/>
              <a:ext cx="1190625"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2" name="Line 52"/>
            <p:cNvSpPr>
              <a:spLocks noChangeShapeType="1"/>
            </p:cNvSpPr>
            <p:nvPr/>
          </p:nvSpPr>
          <p:spPr bwMode="auto">
            <a:xfrm>
              <a:off x="4364038" y="777875"/>
              <a:ext cx="1120775" cy="55403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3" name="Line 53"/>
            <p:cNvSpPr>
              <a:spLocks noChangeShapeType="1"/>
            </p:cNvSpPr>
            <p:nvPr/>
          </p:nvSpPr>
          <p:spPr bwMode="auto">
            <a:xfrm>
              <a:off x="2544763" y="985838"/>
              <a:ext cx="769938" cy="138747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4" name="Line 54"/>
            <p:cNvSpPr>
              <a:spLocks noChangeShapeType="1"/>
            </p:cNvSpPr>
            <p:nvPr/>
          </p:nvSpPr>
          <p:spPr bwMode="auto">
            <a:xfrm>
              <a:off x="2474913" y="2513013"/>
              <a:ext cx="700088"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5" name="Line 55"/>
            <p:cNvSpPr>
              <a:spLocks noChangeShapeType="1"/>
            </p:cNvSpPr>
            <p:nvPr/>
          </p:nvSpPr>
          <p:spPr bwMode="auto">
            <a:xfrm flipV="1">
              <a:off x="5064125" y="1679575"/>
              <a:ext cx="560388" cy="48577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6" name="Line 56"/>
            <p:cNvSpPr>
              <a:spLocks noChangeShapeType="1"/>
            </p:cNvSpPr>
            <p:nvPr/>
          </p:nvSpPr>
          <p:spPr bwMode="auto">
            <a:xfrm flipV="1">
              <a:off x="3805238" y="2513013"/>
              <a:ext cx="700088"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137" name="Text Box 57"/>
            <p:cNvSpPr txBox="1">
              <a:spLocks noChangeArrowheads="1"/>
            </p:cNvSpPr>
            <p:nvPr/>
          </p:nvSpPr>
          <p:spPr bwMode="auto">
            <a:xfrm>
              <a:off x="584200" y="2097088"/>
              <a:ext cx="76993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$400</a:t>
              </a:r>
            </a:p>
          </p:txBody>
        </p:sp>
        <p:sp>
          <p:nvSpPr>
            <p:cNvPr id="558138" name="Text Box 58"/>
            <p:cNvSpPr txBox="1">
              <a:spLocks noChangeArrowheads="1"/>
            </p:cNvSpPr>
            <p:nvPr/>
          </p:nvSpPr>
          <p:spPr bwMode="auto">
            <a:xfrm>
              <a:off x="1844675" y="242570"/>
              <a:ext cx="76993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$500</a:t>
              </a:r>
            </a:p>
          </p:txBody>
        </p:sp>
        <p:sp>
          <p:nvSpPr>
            <p:cNvPr id="558139" name="Text Box 59"/>
            <p:cNvSpPr txBox="1">
              <a:spLocks noChangeArrowheads="1"/>
            </p:cNvSpPr>
            <p:nvPr/>
          </p:nvSpPr>
          <p:spPr bwMode="auto">
            <a:xfrm>
              <a:off x="1495425" y="2790825"/>
              <a:ext cx="111918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$3000</a:t>
              </a:r>
            </a:p>
          </p:txBody>
        </p:sp>
        <p:sp>
          <p:nvSpPr>
            <p:cNvPr id="558140" name="Text Box 60"/>
            <p:cNvSpPr txBox="1">
              <a:spLocks noChangeArrowheads="1"/>
            </p:cNvSpPr>
            <p:nvPr/>
          </p:nvSpPr>
          <p:spPr bwMode="auto">
            <a:xfrm>
              <a:off x="3524250" y="242570"/>
              <a:ext cx="981075" cy="336550"/>
            </a:xfrm>
            <a:prstGeom prst="rect">
              <a:avLst/>
            </a:prstGeom>
            <a:noFill/>
            <a:ln w="25400" cap="rnd" algn="ctr">
              <a:noFill/>
              <a:miter lim="800000"/>
              <a:headEnd/>
              <a:tailEnd/>
            </a:ln>
            <a:effectLst/>
          </p:spPr>
          <p:txBody>
            <a:bodyPr>
              <a:spAutoFit/>
            </a:bodyPr>
            <a:lstStyle/>
            <a:p>
              <a:pPr>
                <a:spcBef>
                  <a:spcPct val="50000"/>
                </a:spcBef>
              </a:pPr>
              <a:r>
                <a:rPr lang="en-US" sz="1600" dirty="0">
                  <a:latin typeface="Helvetica" charset="0"/>
                </a:rPr>
                <a:t>$7000</a:t>
              </a:r>
            </a:p>
          </p:txBody>
        </p:sp>
        <p:sp>
          <p:nvSpPr>
            <p:cNvPr id="558141" name="Text Box 61"/>
            <p:cNvSpPr txBox="1">
              <a:spLocks noChangeArrowheads="1"/>
            </p:cNvSpPr>
            <p:nvPr/>
          </p:nvSpPr>
          <p:spPr bwMode="auto">
            <a:xfrm>
              <a:off x="3105150" y="2913063"/>
              <a:ext cx="769938" cy="338138"/>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$200</a:t>
              </a:r>
            </a:p>
          </p:txBody>
        </p:sp>
        <p:sp>
          <p:nvSpPr>
            <p:cNvPr id="558142" name="Text Box 62"/>
            <p:cNvSpPr txBox="1">
              <a:spLocks noChangeArrowheads="1"/>
            </p:cNvSpPr>
            <p:nvPr/>
          </p:nvSpPr>
          <p:spPr bwMode="auto">
            <a:xfrm>
              <a:off x="4364038" y="2652713"/>
              <a:ext cx="76993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$200</a:t>
              </a:r>
            </a:p>
          </p:txBody>
        </p:sp>
        <p:sp>
          <p:nvSpPr>
            <p:cNvPr id="558143" name="Text Box 63"/>
            <p:cNvSpPr txBox="1">
              <a:spLocks noChangeArrowheads="1"/>
            </p:cNvSpPr>
            <p:nvPr/>
          </p:nvSpPr>
          <p:spPr bwMode="auto">
            <a:xfrm>
              <a:off x="5345113" y="762000"/>
              <a:ext cx="769938" cy="336550"/>
            </a:xfrm>
            <a:prstGeom prst="rect">
              <a:avLst/>
            </a:prstGeom>
            <a:noFill/>
            <a:ln w="25400" cap="rnd" algn="ctr">
              <a:noFill/>
              <a:miter lim="800000"/>
              <a:headEnd/>
              <a:tailEnd/>
            </a:ln>
            <a:effectLst/>
          </p:spPr>
          <p:txBody>
            <a:bodyPr>
              <a:spAutoFit/>
            </a:bodyPr>
            <a:lstStyle/>
            <a:p>
              <a:pPr>
                <a:spcBef>
                  <a:spcPct val="50000"/>
                </a:spcBef>
              </a:pPr>
              <a:r>
                <a:rPr lang="en-US" sz="1600" dirty="0">
                  <a:latin typeface="Helvetica" charset="0"/>
                </a:rPr>
                <a:t>$</a:t>
              </a:r>
              <a:r>
                <a:rPr lang="en-US" sz="1600" dirty="0" smtClean="0">
                  <a:latin typeface="Helvetica" charset="0"/>
                </a:rPr>
                <a:t>7000</a:t>
              </a:r>
              <a:endParaRPr lang="en-US" sz="1600" dirty="0">
                <a:latin typeface="Helvetica" charset="0"/>
              </a:endParaRPr>
            </a:p>
          </p:txBody>
        </p:sp>
        <p:sp>
          <p:nvSpPr>
            <p:cNvPr id="558100" name="Oval 20"/>
            <p:cNvSpPr>
              <a:spLocks noChangeAspect="1" noChangeArrowheads="1"/>
            </p:cNvSpPr>
            <p:nvPr/>
          </p:nvSpPr>
          <p:spPr bwMode="auto">
            <a:xfrm>
              <a:off x="3733800" y="500063"/>
              <a:ext cx="628782"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101" name="Line 21"/>
            <p:cNvSpPr>
              <a:spLocks noChangeShapeType="1"/>
            </p:cNvSpPr>
            <p:nvPr/>
          </p:nvSpPr>
          <p:spPr bwMode="auto">
            <a:xfrm>
              <a:off x="3735256" y="812007"/>
              <a:ext cx="628782" cy="0"/>
            </a:xfrm>
            <a:prstGeom prst="line">
              <a:avLst/>
            </a:prstGeom>
            <a:noFill/>
            <a:ln w="9525">
              <a:solidFill>
                <a:schemeClr val="tx1"/>
              </a:solidFill>
              <a:miter lim="800000"/>
              <a:headEnd/>
              <a:tailEnd/>
            </a:ln>
            <a:effectLst/>
          </p:spPr>
          <p:txBody>
            <a:bodyPr wrap="none"/>
            <a:lstStyle/>
            <a:p>
              <a:endParaRPr lang="en-US"/>
            </a:p>
          </p:txBody>
        </p:sp>
        <p:sp>
          <p:nvSpPr>
            <p:cNvPr id="558207" name="Text Box 127"/>
            <p:cNvSpPr txBox="1">
              <a:spLocks noChangeArrowheads="1"/>
            </p:cNvSpPr>
            <p:nvPr/>
          </p:nvSpPr>
          <p:spPr bwMode="auto">
            <a:xfrm>
              <a:off x="3763963" y="838201"/>
              <a:ext cx="57785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12</a:t>
              </a:r>
            </a:p>
          </p:txBody>
        </p:sp>
        <p:sp>
          <p:nvSpPr>
            <p:cNvPr id="558102" name="Text Box 22"/>
            <p:cNvSpPr txBox="1">
              <a:spLocks noChangeArrowheads="1"/>
            </p:cNvSpPr>
            <p:nvPr/>
          </p:nvSpPr>
          <p:spPr bwMode="auto">
            <a:xfrm>
              <a:off x="3906838" y="500063"/>
              <a:ext cx="349250" cy="336550"/>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4</a:t>
              </a:r>
            </a:p>
          </p:txBody>
        </p:sp>
        <p:sp>
          <p:nvSpPr>
            <p:cNvPr id="558274" name="Rectangle 194"/>
            <p:cNvSpPr>
              <a:spLocks noChangeArrowheads="1"/>
            </p:cNvSpPr>
            <p:nvPr/>
          </p:nvSpPr>
          <p:spPr bwMode="auto">
            <a:xfrm>
              <a:off x="533400" y="990600"/>
              <a:ext cx="914400" cy="1676400"/>
            </a:xfrm>
            <a:prstGeom prst="rect">
              <a:avLst/>
            </a:prstGeom>
            <a:noFill/>
            <a:ln w="25400" cap="rnd" algn="ctr">
              <a:noFill/>
              <a:miter lim="800000"/>
              <a:headEnd/>
              <a:tailEnd/>
            </a:ln>
            <a:effectLst/>
          </p:spPr>
          <p:txBody>
            <a:bodyPr wrap="none" anchor="ctr"/>
            <a:lstStyle/>
            <a:p>
              <a:endParaRPr lang="en-US"/>
            </a:p>
          </p:txBody>
        </p:sp>
      </p:grpSp>
      <p:sp>
        <p:nvSpPr>
          <p:cNvPr id="558279" name="Text Box 199"/>
          <p:cNvSpPr txBox="1">
            <a:spLocks noChangeArrowheads="1"/>
          </p:cNvSpPr>
          <p:nvPr/>
        </p:nvSpPr>
        <p:spPr bwMode="auto">
          <a:xfrm>
            <a:off x="6553200" y="533400"/>
            <a:ext cx="2133600" cy="457200"/>
          </a:xfrm>
          <a:prstGeom prst="rect">
            <a:avLst/>
          </a:prstGeom>
          <a:noFill/>
          <a:ln w="25400" cap="rnd" algn="ctr">
            <a:noFill/>
            <a:miter lim="800000"/>
            <a:headEnd/>
            <a:tailEnd/>
          </a:ln>
          <a:effectLst/>
        </p:spPr>
        <p:txBody>
          <a:bodyPr>
            <a:spAutoFit/>
          </a:bodyPr>
          <a:lstStyle/>
          <a:p>
            <a:pPr>
              <a:spcBef>
                <a:spcPct val="50000"/>
              </a:spcBef>
            </a:pPr>
            <a:r>
              <a:rPr lang="en-US" dirty="0">
                <a:latin typeface="Helvetica" charset="0"/>
              </a:rPr>
              <a:t>FROM …</a:t>
            </a:r>
          </a:p>
        </p:txBody>
      </p:sp>
      <p:grpSp>
        <p:nvGrpSpPr>
          <p:cNvPr id="134" name="Group 133"/>
          <p:cNvGrpSpPr/>
          <p:nvPr/>
        </p:nvGrpSpPr>
        <p:grpSpPr>
          <a:xfrm>
            <a:off x="3276600" y="3307080"/>
            <a:ext cx="5638800" cy="3068321"/>
            <a:chOff x="2743200" y="3307080"/>
            <a:chExt cx="5638800" cy="3068321"/>
          </a:xfrm>
        </p:grpSpPr>
        <p:sp>
          <p:nvSpPr>
            <p:cNvPr id="558213" name="Rectangle 133"/>
            <p:cNvSpPr>
              <a:spLocks noChangeArrowheads="1"/>
            </p:cNvSpPr>
            <p:nvPr/>
          </p:nvSpPr>
          <p:spPr bwMode="auto">
            <a:xfrm>
              <a:off x="2743200" y="3368040"/>
              <a:ext cx="5638800" cy="2971800"/>
            </a:xfrm>
            <a:prstGeom prst="rect">
              <a:avLst/>
            </a:prstGeom>
            <a:solidFill>
              <a:srgbClr val="FFCC99"/>
            </a:solidFill>
            <a:ln w="19050">
              <a:solidFill>
                <a:schemeClr val="tx1"/>
              </a:solidFill>
              <a:miter lim="800000"/>
              <a:headEnd/>
              <a:tailEnd/>
            </a:ln>
            <a:effectLst/>
          </p:spPr>
          <p:txBody>
            <a:bodyPr wrap="none" anchor="ctr"/>
            <a:lstStyle/>
            <a:p>
              <a:endParaRPr lang="en-US"/>
            </a:p>
          </p:txBody>
        </p:sp>
        <p:sp>
          <p:nvSpPr>
            <p:cNvPr id="558216" name="Oval 136"/>
            <p:cNvSpPr>
              <a:spLocks noChangeAspect="1" noChangeArrowheads="1"/>
            </p:cNvSpPr>
            <p:nvPr/>
          </p:nvSpPr>
          <p:spPr bwMode="auto">
            <a:xfrm>
              <a:off x="2863850" y="4456113"/>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17" name="Line 137"/>
            <p:cNvSpPr>
              <a:spLocks noChangeShapeType="1"/>
            </p:cNvSpPr>
            <p:nvPr/>
          </p:nvSpPr>
          <p:spPr bwMode="auto">
            <a:xfrm>
              <a:off x="2865309" y="4768851"/>
              <a:ext cx="630366" cy="0"/>
            </a:xfrm>
            <a:prstGeom prst="line">
              <a:avLst/>
            </a:prstGeom>
            <a:noFill/>
            <a:ln w="9525">
              <a:solidFill>
                <a:schemeClr val="tx1"/>
              </a:solidFill>
              <a:miter lim="800000"/>
              <a:headEnd/>
              <a:tailEnd/>
            </a:ln>
            <a:effectLst/>
          </p:spPr>
          <p:txBody>
            <a:bodyPr wrap="none"/>
            <a:lstStyle/>
            <a:p>
              <a:endParaRPr lang="en-US"/>
            </a:p>
          </p:txBody>
        </p:sp>
        <p:sp>
          <p:nvSpPr>
            <p:cNvPr id="558218" name="Text Box 138"/>
            <p:cNvSpPr txBox="1">
              <a:spLocks noChangeArrowheads="1"/>
            </p:cNvSpPr>
            <p:nvPr/>
          </p:nvSpPr>
          <p:spPr bwMode="auto">
            <a:xfrm>
              <a:off x="3003550" y="4456113"/>
              <a:ext cx="350838" cy="338138"/>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1</a:t>
              </a:r>
            </a:p>
          </p:txBody>
        </p:sp>
        <p:sp>
          <p:nvSpPr>
            <p:cNvPr id="558219" name="Text Box 139"/>
            <p:cNvSpPr txBox="1">
              <a:spLocks noChangeArrowheads="1"/>
            </p:cNvSpPr>
            <p:nvPr/>
          </p:nvSpPr>
          <p:spPr bwMode="auto">
            <a:xfrm>
              <a:off x="2851150" y="4733926"/>
              <a:ext cx="57785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7</a:t>
              </a:r>
            </a:p>
          </p:txBody>
        </p:sp>
        <p:sp>
          <p:nvSpPr>
            <p:cNvPr id="558222" name="Oval 142"/>
            <p:cNvSpPr>
              <a:spLocks noChangeAspect="1" noChangeArrowheads="1"/>
            </p:cNvSpPr>
            <p:nvPr/>
          </p:nvSpPr>
          <p:spPr bwMode="auto">
            <a:xfrm>
              <a:off x="4124325" y="3692525"/>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23" name="Line 143"/>
            <p:cNvSpPr>
              <a:spLocks noChangeShapeType="1"/>
            </p:cNvSpPr>
            <p:nvPr/>
          </p:nvSpPr>
          <p:spPr bwMode="auto">
            <a:xfrm>
              <a:off x="4125784" y="4005263"/>
              <a:ext cx="630366" cy="0"/>
            </a:xfrm>
            <a:prstGeom prst="line">
              <a:avLst/>
            </a:prstGeom>
            <a:noFill/>
            <a:ln w="9525">
              <a:solidFill>
                <a:schemeClr val="tx1"/>
              </a:solidFill>
              <a:miter lim="800000"/>
              <a:headEnd/>
              <a:tailEnd/>
            </a:ln>
            <a:effectLst/>
          </p:spPr>
          <p:txBody>
            <a:bodyPr wrap="none"/>
            <a:lstStyle/>
            <a:p>
              <a:endParaRPr lang="en-US"/>
            </a:p>
          </p:txBody>
        </p:sp>
        <p:sp>
          <p:nvSpPr>
            <p:cNvPr id="558224" name="Text Box 144"/>
            <p:cNvSpPr txBox="1">
              <a:spLocks noChangeArrowheads="1"/>
            </p:cNvSpPr>
            <p:nvPr/>
          </p:nvSpPr>
          <p:spPr bwMode="auto">
            <a:xfrm>
              <a:off x="4264406" y="3692525"/>
              <a:ext cx="350203" cy="335903"/>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2</a:t>
              </a:r>
            </a:p>
          </p:txBody>
        </p:sp>
        <p:sp>
          <p:nvSpPr>
            <p:cNvPr id="558225" name="Text Box 145"/>
            <p:cNvSpPr txBox="1">
              <a:spLocks noChangeArrowheads="1"/>
            </p:cNvSpPr>
            <p:nvPr/>
          </p:nvSpPr>
          <p:spPr bwMode="auto">
            <a:xfrm>
              <a:off x="4264406" y="3970514"/>
              <a:ext cx="350203" cy="335903"/>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8</a:t>
              </a:r>
            </a:p>
          </p:txBody>
        </p:sp>
        <p:sp>
          <p:nvSpPr>
            <p:cNvPr id="558228" name="Oval 148"/>
            <p:cNvSpPr>
              <a:spLocks noChangeAspect="1" noChangeArrowheads="1"/>
            </p:cNvSpPr>
            <p:nvPr/>
          </p:nvSpPr>
          <p:spPr bwMode="auto">
            <a:xfrm>
              <a:off x="4054475" y="5221288"/>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29" name="Line 149"/>
            <p:cNvSpPr>
              <a:spLocks noChangeShapeType="1"/>
            </p:cNvSpPr>
            <p:nvPr/>
          </p:nvSpPr>
          <p:spPr bwMode="auto">
            <a:xfrm>
              <a:off x="4055934" y="5533232"/>
              <a:ext cx="630366" cy="0"/>
            </a:xfrm>
            <a:prstGeom prst="line">
              <a:avLst/>
            </a:prstGeom>
            <a:noFill/>
            <a:ln w="9525">
              <a:solidFill>
                <a:schemeClr val="tx1"/>
              </a:solidFill>
              <a:miter lim="800000"/>
              <a:headEnd/>
              <a:tailEnd/>
            </a:ln>
            <a:effectLst/>
          </p:spPr>
          <p:txBody>
            <a:bodyPr wrap="none"/>
            <a:lstStyle/>
            <a:p>
              <a:endParaRPr lang="en-US"/>
            </a:p>
          </p:txBody>
        </p:sp>
        <p:sp>
          <p:nvSpPr>
            <p:cNvPr id="558230" name="Text Box 150"/>
            <p:cNvSpPr txBox="1">
              <a:spLocks noChangeArrowheads="1"/>
            </p:cNvSpPr>
            <p:nvPr/>
          </p:nvSpPr>
          <p:spPr bwMode="auto">
            <a:xfrm>
              <a:off x="4194556" y="5221288"/>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3</a:t>
              </a:r>
            </a:p>
          </p:txBody>
        </p:sp>
        <p:sp>
          <p:nvSpPr>
            <p:cNvPr id="558231" name="Text Box 151"/>
            <p:cNvSpPr txBox="1">
              <a:spLocks noChangeArrowheads="1"/>
            </p:cNvSpPr>
            <p:nvPr/>
          </p:nvSpPr>
          <p:spPr bwMode="auto">
            <a:xfrm>
              <a:off x="4194556" y="5498572"/>
              <a:ext cx="350203" cy="336495"/>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234" name="Oval 154"/>
            <p:cNvSpPr>
              <a:spLocks noChangeAspect="1" noChangeArrowheads="1"/>
            </p:cNvSpPr>
            <p:nvPr/>
          </p:nvSpPr>
          <p:spPr bwMode="auto">
            <a:xfrm>
              <a:off x="5384800" y="5429250"/>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35" name="Line 155"/>
            <p:cNvSpPr>
              <a:spLocks noChangeShapeType="1"/>
            </p:cNvSpPr>
            <p:nvPr/>
          </p:nvSpPr>
          <p:spPr bwMode="auto">
            <a:xfrm>
              <a:off x="5386259" y="5741194"/>
              <a:ext cx="630366" cy="0"/>
            </a:xfrm>
            <a:prstGeom prst="line">
              <a:avLst/>
            </a:prstGeom>
            <a:noFill/>
            <a:ln w="9525">
              <a:solidFill>
                <a:schemeClr val="tx1"/>
              </a:solidFill>
              <a:miter lim="800000"/>
              <a:headEnd/>
              <a:tailEnd/>
            </a:ln>
            <a:effectLst/>
          </p:spPr>
          <p:txBody>
            <a:bodyPr wrap="none"/>
            <a:lstStyle/>
            <a:p>
              <a:endParaRPr lang="en-US"/>
            </a:p>
          </p:txBody>
        </p:sp>
        <p:sp>
          <p:nvSpPr>
            <p:cNvPr id="558236" name="Text Box 156"/>
            <p:cNvSpPr txBox="1">
              <a:spLocks noChangeArrowheads="1"/>
            </p:cNvSpPr>
            <p:nvPr/>
          </p:nvSpPr>
          <p:spPr bwMode="auto">
            <a:xfrm>
              <a:off x="5524881" y="5429250"/>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5</a:t>
              </a:r>
            </a:p>
          </p:txBody>
        </p:sp>
        <p:sp>
          <p:nvSpPr>
            <p:cNvPr id="558237" name="Text Box 157"/>
            <p:cNvSpPr txBox="1">
              <a:spLocks noChangeArrowheads="1"/>
            </p:cNvSpPr>
            <p:nvPr/>
          </p:nvSpPr>
          <p:spPr bwMode="auto">
            <a:xfrm>
              <a:off x="5524881" y="5706534"/>
              <a:ext cx="350203" cy="336495"/>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240" name="Oval 160"/>
            <p:cNvSpPr>
              <a:spLocks noChangeAspect="1" noChangeArrowheads="1"/>
            </p:cNvSpPr>
            <p:nvPr/>
          </p:nvSpPr>
          <p:spPr bwMode="auto">
            <a:xfrm>
              <a:off x="6643688" y="5151438"/>
              <a:ext cx="630366" cy="623888"/>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41" name="Line 161"/>
            <p:cNvSpPr>
              <a:spLocks noChangeShapeType="1"/>
            </p:cNvSpPr>
            <p:nvPr/>
          </p:nvSpPr>
          <p:spPr bwMode="auto">
            <a:xfrm>
              <a:off x="6645147" y="5463382"/>
              <a:ext cx="630366" cy="0"/>
            </a:xfrm>
            <a:prstGeom prst="line">
              <a:avLst/>
            </a:prstGeom>
            <a:noFill/>
            <a:ln w="9525">
              <a:solidFill>
                <a:schemeClr val="tx1"/>
              </a:solidFill>
              <a:miter lim="800000"/>
              <a:headEnd/>
              <a:tailEnd/>
            </a:ln>
            <a:effectLst/>
          </p:spPr>
          <p:txBody>
            <a:bodyPr wrap="none"/>
            <a:lstStyle/>
            <a:p>
              <a:endParaRPr lang="en-US"/>
            </a:p>
          </p:txBody>
        </p:sp>
        <p:sp>
          <p:nvSpPr>
            <p:cNvPr id="558242" name="Text Box 162"/>
            <p:cNvSpPr txBox="1">
              <a:spLocks noChangeArrowheads="1"/>
            </p:cNvSpPr>
            <p:nvPr/>
          </p:nvSpPr>
          <p:spPr bwMode="auto">
            <a:xfrm>
              <a:off x="6783769" y="5151438"/>
              <a:ext cx="350203" cy="336495"/>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6</a:t>
              </a:r>
            </a:p>
          </p:txBody>
        </p:sp>
        <p:sp>
          <p:nvSpPr>
            <p:cNvPr id="558243" name="Text Box 163"/>
            <p:cNvSpPr txBox="1">
              <a:spLocks noChangeArrowheads="1"/>
            </p:cNvSpPr>
            <p:nvPr/>
          </p:nvSpPr>
          <p:spPr bwMode="auto">
            <a:xfrm>
              <a:off x="6783769" y="5428722"/>
              <a:ext cx="350203" cy="336495"/>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246" name="Oval 166"/>
            <p:cNvSpPr>
              <a:spLocks noChangeAspect="1" noChangeArrowheads="1"/>
            </p:cNvSpPr>
            <p:nvPr/>
          </p:nvSpPr>
          <p:spPr bwMode="auto">
            <a:xfrm>
              <a:off x="7694613" y="4248150"/>
              <a:ext cx="630366" cy="625475"/>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47" name="Line 167"/>
            <p:cNvSpPr>
              <a:spLocks noChangeShapeType="1"/>
            </p:cNvSpPr>
            <p:nvPr/>
          </p:nvSpPr>
          <p:spPr bwMode="auto">
            <a:xfrm>
              <a:off x="7696072" y="4560888"/>
              <a:ext cx="630366" cy="0"/>
            </a:xfrm>
            <a:prstGeom prst="line">
              <a:avLst/>
            </a:prstGeom>
            <a:noFill/>
            <a:ln w="9525">
              <a:solidFill>
                <a:schemeClr val="tx1"/>
              </a:solidFill>
              <a:miter lim="800000"/>
              <a:headEnd/>
              <a:tailEnd/>
            </a:ln>
            <a:effectLst/>
          </p:spPr>
          <p:txBody>
            <a:bodyPr wrap="none"/>
            <a:lstStyle/>
            <a:p>
              <a:endParaRPr lang="en-US"/>
            </a:p>
          </p:txBody>
        </p:sp>
        <p:sp>
          <p:nvSpPr>
            <p:cNvPr id="558248" name="Text Box 168"/>
            <p:cNvSpPr txBox="1">
              <a:spLocks noChangeArrowheads="1"/>
            </p:cNvSpPr>
            <p:nvPr/>
          </p:nvSpPr>
          <p:spPr bwMode="auto">
            <a:xfrm>
              <a:off x="7834694" y="4248150"/>
              <a:ext cx="350203" cy="335903"/>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7</a:t>
              </a:r>
            </a:p>
          </p:txBody>
        </p:sp>
        <p:sp>
          <p:nvSpPr>
            <p:cNvPr id="558249" name="Text Box 169"/>
            <p:cNvSpPr txBox="1">
              <a:spLocks noChangeArrowheads="1"/>
            </p:cNvSpPr>
            <p:nvPr/>
          </p:nvSpPr>
          <p:spPr bwMode="auto">
            <a:xfrm>
              <a:off x="7834694" y="4526139"/>
              <a:ext cx="350203" cy="335903"/>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4</a:t>
              </a:r>
            </a:p>
          </p:txBody>
        </p:sp>
        <p:sp>
          <p:nvSpPr>
            <p:cNvPr id="558250" name="Line 170"/>
            <p:cNvSpPr>
              <a:spLocks noChangeShapeType="1"/>
            </p:cNvSpPr>
            <p:nvPr/>
          </p:nvSpPr>
          <p:spPr bwMode="auto">
            <a:xfrm flipV="1">
              <a:off x="3494088" y="3970338"/>
              <a:ext cx="630238" cy="76358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1" name="Line 171"/>
            <p:cNvSpPr>
              <a:spLocks noChangeShapeType="1"/>
            </p:cNvSpPr>
            <p:nvPr/>
          </p:nvSpPr>
          <p:spPr bwMode="auto">
            <a:xfrm>
              <a:off x="3494088" y="4733925"/>
              <a:ext cx="560388" cy="76358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2" name="Line 172"/>
            <p:cNvSpPr>
              <a:spLocks noChangeShapeType="1"/>
            </p:cNvSpPr>
            <p:nvPr/>
          </p:nvSpPr>
          <p:spPr bwMode="auto">
            <a:xfrm flipV="1">
              <a:off x="4684713" y="4040188"/>
              <a:ext cx="1260475" cy="145732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3" name="Line 173"/>
            <p:cNvSpPr>
              <a:spLocks noChangeShapeType="1"/>
            </p:cNvSpPr>
            <p:nvPr/>
          </p:nvSpPr>
          <p:spPr bwMode="auto">
            <a:xfrm flipV="1">
              <a:off x="4754563" y="3902075"/>
              <a:ext cx="1190625"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4" name="Line 174"/>
            <p:cNvSpPr>
              <a:spLocks noChangeShapeType="1"/>
            </p:cNvSpPr>
            <p:nvPr/>
          </p:nvSpPr>
          <p:spPr bwMode="auto">
            <a:xfrm>
              <a:off x="6573838" y="3902075"/>
              <a:ext cx="1120775" cy="554038"/>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5" name="Line 175"/>
            <p:cNvSpPr>
              <a:spLocks noChangeShapeType="1"/>
            </p:cNvSpPr>
            <p:nvPr/>
          </p:nvSpPr>
          <p:spPr bwMode="auto">
            <a:xfrm>
              <a:off x="4754563" y="4110038"/>
              <a:ext cx="769938" cy="138747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6" name="Line 176"/>
            <p:cNvSpPr>
              <a:spLocks noChangeShapeType="1"/>
            </p:cNvSpPr>
            <p:nvPr/>
          </p:nvSpPr>
          <p:spPr bwMode="auto">
            <a:xfrm>
              <a:off x="4684713" y="5637213"/>
              <a:ext cx="700088"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7" name="Line 177"/>
            <p:cNvSpPr>
              <a:spLocks noChangeShapeType="1"/>
            </p:cNvSpPr>
            <p:nvPr/>
          </p:nvSpPr>
          <p:spPr bwMode="auto">
            <a:xfrm flipV="1">
              <a:off x="7273925" y="4803775"/>
              <a:ext cx="560388" cy="485775"/>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8" name="Line 178"/>
            <p:cNvSpPr>
              <a:spLocks noChangeShapeType="1"/>
            </p:cNvSpPr>
            <p:nvPr/>
          </p:nvSpPr>
          <p:spPr bwMode="auto">
            <a:xfrm flipV="1">
              <a:off x="6015038" y="5637213"/>
              <a:ext cx="700088"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558259" name="Text Box 179"/>
            <p:cNvSpPr txBox="1">
              <a:spLocks noChangeArrowheads="1"/>
            </p:cNvSpPr>
            <p:nvPr/>
          </p:nvSpPr>
          <p:spPr bwMode="auto">
            <a:xfrm>
              <a:off x="2794000" y="5221288"/>
              <a:ext cx="76993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$400</a:t>
              </a:r>
            </a:p>
          </p:txBody>
        </p:sp>
        <p:sp>
          <p:nvSpPr>
            <p:cNvPr id="558260" name="Text Box 180"/>
            <p:cNvSpPr txBox="1">
              <a:spLocks noChangeArrowheads="1"/>
            </p:cNvSpPr>
            <p:nvPr/>
          </p:nvSpPr>
          <p:spPr bwMode="auto">
            <a:xfrm>
              <a:off x="4054475" y="3376930"/>
              <a:ext cx="769938" cy="336550"/>
            </a:xfrm>
            <a:prstGeom prst="rect">
              <a:avLst/>
            </a:prstGeom>
            <a:noFill/>
            <a:ln w="25400" cap="rnd" algn="ctr">
              <a:noFill/>
              <a:miter lim="800000"/>
              <a:headEnd/>
              <a:tailEnd/>
            </a:ln>
            <a:effectLst/>
          </p:spPr>
          <p:txBody>
            <a:bodyPr>
              <a:spAutoFit/>
            </a:bodyPr>
            <a:lstStyle/>
            <a:p>
              <a:pPr>
                <a:spcBef>
                  <a:spcPct val="50000"/>
                </a:spcBef>
              </a:pPr>
              <a:r>
                <a:rPr lang="en-US" sz="1600" dirty="0">
                  <a:latin typeface="Helvetica" charset="0"/>
                </a:rPr>
                <a:t>$500</a:t>
              </a:r>
            </a:p>
          </p:txBody>
        </p:sp>
        <p:sp>
          <p:nvSpPr>
            <p:cNvPr id="558261" name="Text Box 181"/>
            <p:cNvSpPr txBox="1">
              <a:spLocks noChangeArrowheads="1"/>
            </p:cNvSpPr>
            <p:nvPr/>
          </p:nvSpPr>
          <p:spPr bwMode="auto">
            <a:xfrm>
              <a:off x="3705225" y="5915025"/>
              <a:ext cx="111918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$3000</a:t>
              </a:r>
            </a:p>
          </p:txBody>
        </p:sp>
        <p:sp>
          <p:nvSpPr>
            <p:cNvPr id="558262" name="Text Box 182"/>
            <p:cNvSpPr txBox="1">
              <a:spLocks noChangeArrowheads="1"/>
            </p:cNvSpPr>
            <p:nvPr/>
          </p:nvSpPr>
          <p:spPr bwMode="auto">
            <a:xfrm>
              <a:off x="5734050" y="3307080"/>
              <a:ext cx="981075"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$7000</a:t>
              </a:r>
            </a:p>
          </p:txBody>
        </p:sp>
        <p:sp>
          <p:nvSpPr>
            <p:cNvPr id="558263" name="Text Box 183"/>
            <p:cNvSpPr txBox="1">
              <a:spLocks noChangeArrowheads="1"/>
            </p:cNvSpPr>
            <p:nvPr/>
          </p:nvSpPr>
          <p:spPr bwMode="auto">
            <a:xfrm>
              <a:off x="5314950" y="6037263"/>
              <a:ext cx="769938" cy="338138"/>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$200</a:t>
              </a:r>
            </a:p>
          </p:txBody>
        </p:sp>
        <p:sp>
          <p:nvSpPr>
            <p:cNvPr id="558264" name="Text Box 184"/>
            <p:cNvSpPr txBox="1">
              <a:spLocks noChangeArrowheads="1"/>
            </p:cNvSpPr>
            <p:nvPr/>
          </p:nvSpPr>
          <p:spPr bwMode="auto">
            <a:xfrm>
              <a:off x="6573838" y="5776913"/>
              <a:ext cx="769938" cy="336550"/>
            </a:xfrm>
            <a:prstGeom prst="rect">
              <a:avLst/>
            </a:prstGeom>
            <a:noFill/>
            <a:ln w="25400" cap="rnd" algn="ctr">
              <a:noFill/>
              <a:miter lim="800000"/>
              <a:headEnd/>
              <a:tailEnd/>
            </a:ln>
            <a:effectLst/>
          </p:spPr>
          <p:txBody>
            <a:bodyPr>
              <a:spAutoFit/>
            </a:bodyPr>
            <a:lstStyle/>
            <a:p>
              <a:pPr>
                <a:spcBef>
                  <a:spcPct val="50000"/>
                </a:spcBef>
              </a:pPr>
              <a:r>
                <a:rPr lang="en-US" sz="1600">
                  <a:latin typeface="Helvetica" charset="0"/>
                </a:rPr>
                <a:t>$200</a:t>
              </a:r>
            </a:p>
          </p:txBody>
        </p:sp>
        <p:sp>
          <p:nvSpPr>
            <p:cNvPr id="558265" name="Text Box 185"/>
            <p:cNvSpPr txBox="1">
              <a:spLocks noChangeArrowheads="1"/>
            </p:cNvSpPr>
            <p:nvPr/>
          </p:nvSpPr>
          <p:spPr bwMode="auto">
            <a:xfrm>
              <a:off x="7554913" y="3886200"/>
              <a:ext cx="769938" cy="336550"/>
            </a:xfrm>
            <a:prstGeom prst="rect">
              <a:avLst/>
            </a:prstGeom>
            <a:noFill/>
            <a:ln w="25400" cap="rnd" algn="ctr">
              <a:noFill/>
              <a:miter lim="800000"/>
              <a:headEnd/>
              <a:tailEnd/>
            </a:ln>
            <a:effectLst/>
          </p:spPr>
          <p:txBody>
            <a:bodyPr>
              <a:spAutoFit/>
            </a:bodyPr>
            <a:lstStyle/>
            <a:p>
              <a:pPr>
                <a:spcBef>
                  <a:spcPct val="50000"/>
                </a:spcBef>
              </a:pPr>
              <a:r>
                <a:rPr lang="en-US" sz="1600" dirty="0">
                  <a:latin typeface="Helvetica" charset="0"/>
                </a:rPr>
                <a:t>$</a:t>
              </a:r>
              <a:r>
                <a:rPr lang="en-US" sz="1600" dirty="0" smtClean="0">
                  <a:latin typeface="Helvetica" charset="0"/>
                </a:rPr>
                <a:t>7000</a:t>
              </a:r>
              <a:endParaRPr lang="en-US" sz="1600" dirty="0">
                <a:latin typeface="Helvetica" charset="0"/>
              </a:endParaRPr>
            </a:p>
          </p:txBody>
        </p:sp>
        <p:grpSp>
          <p:nvGrpSpPr>
            <p:cNvPr id="558268" name="Group 188"/>
            <p:cNvGrpSpPr>
              <a:grpSpLocks/>
            </p:cNvGrpSpPr>
            <p:nvPr/>
          </p:nvGrpSpPr>
          <p:grpSpPr bwMode="auto">
            <a:xfrm>
              <a:off x="5943600" y="3624263"/>
              <a:ext cx="630238" cy="623888"/>
              <a:chOff x="672" y="1920"/>
              <a:chExt cx="433" cy="432"/>
            </a:xfrm>
            <a:effectLst/>
          </p:grpSpPr>
          <p:sp>
            <p:nvSpPr>
              <p:cNvPr id="558269" name="Oval 189"/>
              <p:cNvSpPr>
                <a:spLocks noChangeAspect="1" noChangeArrowheads="1"/>
              </p:cNvSpPr>
              <p:nvPr/>
            </p:nvSpPr>
            <p:spPr bwMode="auto">
              <a:xfrm>
                <a:off x="672" y="1920"/>
                <a:ext cx="432" cy="432"/>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558270" name="Line 190"/>
              <p:cNvSpPr>
                <a:spLocks noChangeShapeType="1"/>
              </p:cNvSpPr>
              <p:nvPr/>
            </p:nvSpPr>
            <p:spPr bwMode="auto">
              <a:xfrm>
                <a:off x="673" y="2136"/>
                <a:ext cx="432" cy="0"/>
              </a:xfrm>
              <a:prstGeom prst="line">
                <a:avLst/>
              </a:prstGeom>
              <a:noFill/>
              <a:ln w="9525">
                <a:solidFill>
                  <a:schemeClr val="tx1"/>
                </a:solidFill>
                <a:miter lim="800000"/>
                <a:headEnd/>
                <a:tailEnd/>
              </a:ln>
              <a:effectLst/>
            </p:spPr>
            <p:txBody>
              <a:bodyPr wrap="none"/>
              <a:lstStyle/>
              <a:p>
                <a:endParaRPr lang="en-US"/>
              </a:p>
            </p:txBody>
          </p:sp>
        </p:grpSp>
        <p:sp>
          <p:nvSpPr>
            <p:cNvPr id="558271" name="Text Box 191"/>
            <p:cNvSpPr txBox="1">
              <a:spLocks noChangeArrowheads="1"/>
            </p:cNvSpPr>
            <p:nvPr/>
          </p:nvSpPr>
          <p:spPr bwMode="auto">
            <a:xfrm>
              <a:off x="5973763" y="3962401"/>
              <a:ext cx="57785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12</a:t>
              </a:r>
            </a:p>
          </p:txBody>
        </p:sp>
        <p:sp>
          <p:nvSpPr>
            <p:cNvPr id="558272" name="Text Box 192"/>
            <p:cNvSpPr txBox="1">
              <a:spLocks noChangeArrowheads="1"/>
            </p:cNvSpPr>
            <p:nvPr/>
          </p:nvSpPr>
          <p:spPr bwMode="auto">
            <a:xfrm>
              <a:off x="6116638" y="3624263"/>
              <a:ext cx="349250" cy="336550"/>
            </a:xfrm>
            <a:prstGeom prst="rect">
              <a:avLst/>
            </a:prstGeom>
            <a:noFill/>
            <a:ln w="9525">
              <a:noFill/>
              <a:miter lim="800000"/>
              <a:headEnd/>
              <a:tailEnd/>
            </a:ln>
            <a:effectLst/>
          </p:spPr>
          <p:txBody>
            <a:bodyPr>
              <a:spAutoFit/>
            </a:bodyPr>
            <a:lstStyle/>
            <a:p>
              <a:pPr>
                <a:spcBef>
                  <a:spcPct val="50000"/>
                </a:spcBef>
              </a:pPr>
              <a:r>
                <a:rPr lang="en-US" sz="1600">
                  <a:solidFill>
                    <a:schemeClr val="folHlink"/>
                  </a:solidFill>
                  <a:latin typeface="Helvetica" charset="0"/>
                </a:rPr>
                <a:t>4</a:t>
              </a:r>
            </a:p>
          </p:txBody>
        </p:sp>
      </p:grpSp>
      <p:sp>
        <p:nvSpPr>
          <p:cNvPr id="558277" name="Rectangle 197"/>
          <p:cNvSpPr>
            <a:spLocks noChangeArrowheads="1"/>
          </p:cNvSpPr>
          <p:nvPr/>
        </p:nvSpPr>
        <p:spPr bwMode="auto">
          <a:xfrm>
            <a:off x="772160" y="4343400"/>
            <a:ext cx="2362200" cy="1295400"/>
          </a:xfrm>
          <a:prstGeom prst="rect">
            <a:avLst/>
          </a:prstGeom>
          <a:solidFill>
            <a:srgbClr val="FFCC99"/>
          </a:solidFill>
          <a:ln w="19050" cap="rnd" algn="ctr">
            <a:solidFill>
              <a:schemeClr val="tx1"/>
            </a:solidFill>
            <a:miter lim="800000"/>
            <a:headEnd/>
            <a:tailEnd/>
          </a:ln>
          <a:effectLst/>
        </p:spPr>
        <p:txBody>
          <a:bodyPr wrap="none" anchor="ctr"/>
          <a:lstStyle/>
          <a:p>
            <a:r>
              <a:rPr lang="en-US" sz="2000" dirty="0">
                <a:latin typeface="Helvetica" charset="0"/>
              </a:rPr>
              <a:t>Project Duration:</a:t>
            </a:r>
          </a:p>
          <a:p>
            <a:r>
              <a:rPr lang="en-US" sz="2000" dirty="0">
                <a:latin typeface="Helvetica" charset="0"/>
              </a:rPr>
              <a:t>31 weeks</a:t>
            </a:r>
          </a:p>
          <a:p>
            <a:r>
              <a:rPr lang="en-US" sz="2000" dirty="0">
                <a:latin typeface="Helvetica" charset="0"/>
              </a:rPr>
              <a:t>Additional Cost:</a:t>
            </a:r>
          </a:p>
          <a:p>
            <a:r>
              <a:rPr lang="en-US" sz="2000" dirty="0">
                <a:latin typeface="Helvetica" charset="0"/>
              </a:rPr>
              <a:t>$2000</a:t>
            </a:r>
          </a:p>
        </p:txBody>
      </p:sp>
      <p:sp>
        <p:nvSpPr>
          <p:cNvPr id="558280" name="Text Box 200"/>
          <p:cNvSpPr txBox="1">
            <a:spLocks noChangeArrowheads="1"/>
          </p:cNvSpPr>
          <p:nvPr/>
        </p:nvSpPr>
        <p:spPr bwMode="auto">
          <a:xfrm>
            <a:off x="543560" y="3886200"/>
            <a:ext cx="2133600" cy="457200"/>
          </a:xfrm>
          <a:prstGeom prst="rect">
            <a:avLst/>
          </a:prstGeom>
          <a:noFill/>
          <a:ln w="25400" cap="rnd" algn="ctr">
            <a:noFill/>
            <a:miter lim="800000"/>
            <a:headEnd/>
            <a:tailEnd/>
          </a:ln>
          <a:effectLst/>
        </p:spPr>
        <p:txBody>
          <a:bodyPr>
            <a:spAutoFit/>
          </a:bodyPr>
          <a:lstStyle/>
          <a:p>
            <a:pPr>
              <a:spcBef>
                <a:spcPct val="50000"/>
              </a:spcBef>
            </a:pPr>
            <a:r>
              <a:rPr lang="en-US" dirty="0">
                <a:latin typeface="Helvetica" charset="0"/>
              </a:rPr>
              <a:t>TO…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5" name="Rectangle 3"/>
          <p:cNvSpPr>
            <a:spLocks noGrp="1" noChangeArrowheads="1"/>
          </p:cNvSpPr>
          <p:nvPr>
            <p:ph type="title"/>
          </p:nvPr>
        </p:nvSpPr>
        <p:spPr>
          <a:xfrm>
            <a:off x="687387" y="137160"/>
            <a:ext cx="7770813" cy="762000"/>
          </a:xfrm>
          <a:noFill/>
          <a:ln/>
        </p:spPr>
        <p:txBody>
          <a:bodyPr lIns="90488" tIns="44450" rIns="90488" bIns="44450">
            <a:normAutofit/>
          </a:bodyPr>
          <a:lstStyle/>
          <a:p>
            <a:r>
              <a:rPr lang="en-US" dirty="0"/>
              <a:t>Time-Cost Relationship </a:t>
            </a:r>
          </a:p>
        </p:txBody>
      </p:sp>
      <p:sp>
        <p:nvSpPr>
          <p:cNvPr id="4" name="Footer Placeholder 3"/>
          <p:cNvSpPr>
            <a:spLocks noGrp="1"/>
          </p:cNvSpPr>
          <p:nvPr>
            <p:ph type="ftr" sz="quarter" idx="11"/>
          </p:nvPr>
        </p:nvSpPr>
        <p:spPr/>
        <p:txBody>
          <a:bodyPr/>
          <a:lstStyle/>
          <a:p>
            <a:r>
              <a:rPr lang="en-US" smtClean="0"/>
              <a:t>Copyright 2011 John Wiley &amp; Sons, Inc.</a:t>
            </a:r>
            <a:endParaRPr lang="en-US"/>
          </a:p>
        </p:txBody>
      </p:sp>
      <p:sp>
        <p:nvSpPr>
          <p:cNvPr id="5" name="Slide Number Placeholder 4"/>
          <p:cNvSpPr>
            <a:spLocks noGrp="1"/>
          </p:cNvSpPr>
          <p:nvPr>
            <p:ph type="sldNum" sz="quarter" idx="12"/>
          </p:nvPr>
        </p:nvSpPr>
        <p:spPr/>
        <p:txBody>
          <a:bodyPr/>
          <a:lstStyle/>
          <a:p>
            <a:r>
              <a:rPr lang="en-US"/>
              <a:t>9-</a:t>
            </a:r>
            <a:fld id="{9058A0B0-7C06-4669-9EB4-2EABC4D86997}" type="slidenum">
              <a:rPr lang="en-US"/>
              <a:pPr/>
              <a:t>19</a:t>
            </a:fld>
            <a:endParaRPr lang="en-US"/>
          </a:p>
        </p:txBody>
      </p:sp>
      <p:sp>
        <p:nvSpPr>
          <p:cNvPr id="550914" name="Rectangle 2"/>
          <p:cNvSpPr>
            <a:spLocks noChangeArrowheads="1"/>
          </p:cNvSpPr>
          <p:nvPr/>
        </p:nvSpPr>
        <p:spPr bwMode="auto">
          <a:xfrm>
            <a:off x="381000" y="1219200"/>
            <a:ext cx="8458200" cy="2850011"/>
          </a:xfrm>
          <a:prstGeom prst="rect">
            <a:avLst/>
          </a:prstGeom>
          <a:noFill/>
          <a:ln w="9525">
            <a:noFill/>
            <a:miter lim="800000"/>
            <a:headEnd/>
            <a:tailEnd/>
          </a:ln>
          <a:effectLst/>
        </p:spPr>
        <p:txBody>
          <a:bodyPr wrap="square">
            <a:spAutoFit/>
          </a:bodyPr>
          <a:lstStyle/>
          <a:p>
            <a:pPr marL="381000" indent="-381000" algn="l">
              <a:spcBef>
                <a:spcPct val="20000"/>
              </a:spcBef>
              <a:buFont typeface="Arial" pitchFamily="34" charset="0"/>
              <a:buChar char="•"/>
            </a:pPr>
            <a:r>
              <a:rPr lang="en-US" sz="2800" dirty="0">
                <a:solidFill>
                  <a:srgbClr val="006600"/>
                </a:solidFill>
                <a:latin typeface="Arial" charset="0"/>
              </a:rPr>
              <a:t>Crashing costs increase as project duration decreases</a:t>
            </a:r>
          </a:p>
          <a:p>
            <a:pPr marL="381000" indent="-381000" algn="l">
              <a:spcBef>
                <a:spcPct val="20000"/>
              </a:spcBef>
              <a:buFont typeface="Arial" pitchFamily="34" charset="0"/>
              <a:buChar char="•"/>
            </a:pPr>
            <a:r>
              <a:rPr lang="en-US" sz="2800" dirty="0">
                <a:solidFill>
                  <a:srgbClr val="006600"/>
                </a:solidFill>
                <a:latin typeface="Arial" charset="0"/>
              </a:rPr>
              <a:t>Indirect costs increase as project duration increases</a:t>
            </a:r>
          </a:p>
          <a:p>
            <a:pPr marL="381000" indent="-381000" algn="l">
              <a:spcBef>
                <a:spcPct val="20000"/>
              </a:spcBef>
              <a:buFont typeface="Arial" pitchFamily="34" charset="0"/>
              <a:buChar char="•"/>
            </a:pPr>
            <a:r>
              <a:rPr lang="en-US" sz="2800" dirty="0">
                <a:solidFill>
                  <a:srgbClr val="006600"/>
                </a:solidFill>
                <a:latin typeface="Arial" charset="0"/>
              </a:rPr>
              <a:t>Reduce project length as long as crashing costs are less than indirect costs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868362"/>
          </a:xfrm>
        </p:spPr>
        <p:txBody>
          <a:bodyPr/>
          <a:lstStyle/>
          <a:p>
            <a:r>
              <a:rPr lang="en-US" dirty="0"/>
              <a:t>Lecture Outline</a:t>
            </a:r>
          </a:p>
        </p:txBody>
      </p:sp>
      <p:sp>
        <p:nvSpPr>
          <p:cNvPr id="10243" name="Rectangle 3"/>
          <p:cNvSpPr>
            <a:spLocks noGrp="1" noChangeArrowheads="1"/>
          </p:cNvSpPr>
          <p:nvPr>
            <p:ph idx="1"/>
          </p:nvPr>
        </p:nvSpPr>
        <p:spPr>
          <a:xfrm>
            <a:off x="447261" y="1199889"/>
            <a:ext cx="7315200" cy="3657600"/>
          </a:xfrm>
        </p:spPr>
        <p:txBody>
          <a:bodyPr/>
          <a:lstStyle/>
          <a:p>
            <a:endParaRPr lang="en-US" smtClean="0">
              <a:effectLst/>
            </a:endParaRPr>
          </a:p>
          <a:p>
            <a:r>
              <a:rPr lang="en-US" smtClean="0">
                <a:effectLst/>
              </a:rPr>
              <a:t>Probabilistic </a:t>
            </a:r>
            <a:r>
              <a:rPr lang="en-US" dirty="0">
                <a:effectLst/>
              </a:rPr>
              <a:t>Activity Times</a:t>
            </a:r>
          </a:p>
          <a:p>
            <a:pPr marL="0" indent="0">
              <a:buNone/>
            </a:pPr>
            <a:endParaRPr lang="en-US" dirty="0">
              <a:effectLst/>
            </a:endParaRPr>
          </a:p>
          <a:p>
            <a:r>
              <a:rPr lang="en-US" dirty="0">
                <a:effectLst/>
              </a:rPr>
              <a:t>Project Crashing and Time-Cost Trade-off</a:t>
            </a:r>
          </a:p>
          <a:p>
            <a:endParaRPr lang="en-US" sz="2400" dirty="0"/>
          </a:p>
        </p:txBody>
      </p:sp>
      <p:sp>
        <p:nvSpPr>
          <p:cNvPr id="4" name="Footer Placeholder 3"/>
          <p:cNvSpPr>
            <a:spLocks noGrp="1"/>
          </p:cNvSpPr>
          <p:nvPr>
            <p:ph type="ftr" sz="quarter" idx="11"/>
          </p:nvPr>
        </p:nvSpPr>
        <p:spPr/>
        <p:txBody>
          <a:bodyPr/>
          <a:lstStyle/>
          <a:p>
            <a:r>
              <a:rPr lang="en-US" smtClean="0"/>
              <a:t>Copyright 2011 John Wiley &amp; Sons, Inc.</a:t>
            </a:r>
            <a:endParaRPr lang="en-US"/>
          </a:p>
        </p:txBody>
      </p:sp>
      <p:sp>
        <p:nvSpPr>
          <p:cNvPr id="5" name="Slide Number Placeholder 4"/>
          <p:cNvSpPr>
            <a:spLocks noGrp="1"/>
          </p:cNvSpPr>
          <p:nvPr>
            <p:ph type="sldNum" sz="quarter" idx="12"/>
          </p:nvPr>
        </p:nvSpPr>
        <p:spPr/>
        <p:txBody>
          <a:bodyPr/>
          <a:lstStyle/>
          <a:p>
            <a:r>
              <a:rPr lang="en-US"/>
              <a:t>9-</a:t>
            </a:r>
            <a:fld id="{C5E60EBF-8221-4D38-8C99-BC825396742B}" type="slidenum">
              <a:rPr lang="en-US"/>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noFill/>
          <a:ln/>
        </p:spPr>
        <p:txBody>
          <a:bodyPr lIns="90488" tIns="44450" rIns="90488" bIns="44450"/>
          <a:lstStyle/>
          <a:p>
            <a:r>
              <a:rPr lang="en-US" dirty="0"/>
              <a:t>Time-Cost </a:t>
            </a:r>
            <a:r>
              <a:rPr lang="en-US" dirty="0" smtClean="0"/>
              <a:t>Tradeoff</a:t>
            </a:r>
            <a:endParaRPr lang="en-US" dirty="0">
              <a:solidFill>
                <a:schemeClr val="accent6">
                  <a:lumMod val="50000"/>
                </a:schemeClr>
              </a:solidFill>
            </a:endParaRPr>
          </a:p>
        </p:txBody>
      </p:sp>
      <p:sp>
        <p:nvSpPr>
          <p:cNvPr id="20" name="Footer Placeholder 3"/>
          <p:cNvSpPr>
            <a:spLocks noGrp="1"/>
          </p:cNvSpPr>
          <p:nvPr>
            <p:ph type="ftr" sz="quarter" idx="11"/>
          </p:nvPr>
        </p:nvSpPr>
        <p:spPr/>
        <p:txBody>
          <a:bodyPr/>
          <a:lstStyle/>
          <a:p>
            <a:r>
              <a:rPr lang="en-US" smtClean="0"/>
              <a:t>Copyright 2011 John Wiley &amp; Sons, Inc.</a:t>
            </a:r>
            <a:endParaRPr lang="en-US"/>
          </a:p>
        </p:txBody>
      </p:sp>
      <p:sp>
        <p:nvSpPr>
          <p:cNvPr id="21" name="Slide Number Placeholder 4"/>
          <p:cNvSpPr>
            <a:spLocks noGrp="1"/>
          </p:cNvSpPr>
          <p:nvPr>
            <p:ph type="sldNum" sz="quarter" idx="12"/>
          </p:nvPr>
        </p:nvSpPr>
        <p:spPr/>
        <p:txBody>
          <a:bodyPr/>
          <a:lstStyle/>
          <a:p>
            <a:r>
              <a:rPr lang="en-US"/>
              <a:t>9-</a:t>
            </a:r>
            <a:fld id="{BE318A53-B2A2-4259-9CE6-25EEB6D2E4A4}" type="slidenum">
              <a:rPr lang="en-US"/>
              <a:pPr/>
              <a:t>20</a:t>
            </a:fld>
            <a:endParaRPr lang="en-US"/>
          </a:p>
        </p:txBody>
      </p:sp>
      <p:grpSp>
        <p:nvGrpSpPr>
          <p:cNvPr id="22" name="Group 21"/>
          <p:cNvGrpSpPr/>
          <p:nvPr/>
        </p:nvGrpSpPr>
        <p:grpSpPr>
          <a:xfrm>
            <a:off x="609600" y="1000760"/>
            <a:ext cx="8001000" cy="5181600"/>
            <a:chOff x="609600" y="1295400"/>
            <a:chExt cx="8001000" cy="5181600"/>
          </a:xfrm>
        </p:grpSpPr>
        <p:sp>
          <p:nvSpPr>
            <p:cNvPr id="555027" name="Rectangle 19"/>
            <p:cNvSpPr>
              <a:spLocks noChangeArrowheads="1"/>
            </p:cNvSpPr>
            <p:nvPr/>
          </p:nvSpPr>
          <p:spPr bwMode="auto">
            <a:xfrm>
              <a:off x="609600" y="1295400"/>
              <a:ext cx="8001000" cy="5181600"/>
            </a:xfrm>
            <a:prstGeom prst="rect">
              <a:avLst/>
            </a:prstGeom>
            <a:solidFill>
              <a:srgbClr val="FFCC99"/>
            </a:solidFill>
            <a:ln w="19050" cap="rnd" algn="ctr">
              <a:solidFill>
                <a:schemeClr val="tx1"/>
              </a:solidFill>
              <a:miter lim="800000"/>
              <a:headEnd/>
              <a:tailEnd/>
            </a:ln>
            <a:effectLst/>
          </p:spPr>
          <p:txBody>
            <a:bodyPr wrap="none" anchor="ctr"/>
            <a:lstStyle/>
            <a:p>
              <a:endParaRPr lang="en-US"/>
            </a:p>
          </p:txBody>
        </p:sp>
        <p:sp>
          <p:nvSpPr>
            <p:cNvPr id="555012" name="Freeform 4"/>
            <p:cNvSpPr>
              <a:spLocks/>
            </p:cNvSpPr>
            <p:nvPr/>
          </p:nvSpPr>
          <p:spPr bwMode="auto">
            <a:xfrm>
              <a:off x="1230313" y="1447800"/>
              <a:ext cx="6872288" cy="4289425"/>
            </a:xfrm>
            <a:custGeom>
              <a:avLst/>
              <a:gdLst/>
              <a:ahLst/>
              <a:cxnLst>
                <a:cxn ang="0">
                  <a:pos x="0" y="0"/>
                </a:cxn>
                <a:cxn ang="0">
                  <a:pos x="0" y="2702"/>
                </a:cxn>
                <a:cxn ang="0">
                  <a:pos x="4329" y="2702"/>
                </a:cxn>
              </a:cxnLst>
              <a:rect l="0" t="0" r="r" b="b"/>
              <a:pathLst>
                <a:path w="4329" h="2702">
                  <a:moveTo>
                    <a:pt x="0" y="0"/>
                  </a:moveTo>
                  <a:lnTo>
                    <a:pt x="0" y="2702"/>
                  </a:lnTo>
                  <a:lnTo>
                    <a:pt x="4329" y="2702"/>
                  </a:lnTo>
                </a:path>
              </a:pathLst>
            </a:custGeom>
            <a:noFill/>
            <a:ln w="38100" cap="flat" cmpd="sng">
              <a:solidFill>
                <a:schemeClr val="tx1"/>
              </a:solidFill>
              <a:prstDash val="solid"/>
              <a:round/>
              <a:headEnd/>
              <a:tailEnd/>
            </a:ln>
            <a:effectLst/>
          </p:spPr>
          <p:txBody>
            <a:bodyPr wrap="none" anchor="ctr"/>
            <a:lstStyle/>
            <a:p>
              <a:endParaRPr lang="en-US"/>
            </a:p>
          </p:txBody>
        </p:sp>
        <p:sp>
          <p:nvSpPr>
            <p:cNvPr id="555013" name="Rectangle 5"/>
            <p:cNvSpPr>
              <a:spLocks noChangeArrowheads="1"/>
            </p:cNvSpPr>
            <p:nvPr/>
          </p:nvSpPr>
          <p:spPr bwMode="auto">
            <a:xfrm rot="16200000">
              <a:off x="534987" y="3362325"/>
              <a:ext cx="941388" cy="336550"/>
            </a:xfrm>
            <a:prstGeom prst="rect">
              <a:avLst/>
            </a:prstGeom>
            <a:noFill/>
            <a:ln w="9525">
              <a:noFill/>
              <a:miter lim="800000"/>
              <a:headEnd/>
              <a:tailEnd/>
            </a:ln>
            <a:effectLst/>
          </p:spPr>
          <p:txBody>
            <a:bodyPr wrap="none">
              <a:spAutoFit/>
            </a:bodyPr>
            <a:lstStyle/>
            <a:p>
              <a:pPr eaLnBrk="0" hangingPunct="0"/>
              <a:r>
                <a:rPr lang="en-US" sz="1600">
                  <a:latin typeface="Arial" charset="0"/>
                </a:rPr>
                <a:t>Cost ($)</a:t>
              </a:r>
            </a:p>
          </p:txBody>
        </p:sp>
        <p:sp>
          <p:nvSpPr>
            <p:cNvPr id="555014" name="Rectangle 6"/>
            <p:cNvSpPr>
              <a:spLocks noChangeArrowheads="1"/>
            </p:cNvSpPr>
            <p:nvPr/>
          </p:nvSpPr>
          <p:spPr bwMode="auto">
            <a:xfrm>
              <a:off x="3825022" y="6100763"/>
              <a:ext cx="1620957"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Project duration</a:t>
              </a:r>
            </a:p>
          </p:txBody>
        </p:sp>
        <p:sp>
          <p:nvSpPr>
            <p:cNvPr id="555015" name="Rectangle 7"/>
            <p:cNvSpPr>
              <a:spLocks noChangeArrowheads="1"/>
            </p:cNvSpPr>
            <p:nvPr/>
          </p:nvSpPr>
          <p:spPr bwMode="auto">
            <a:xfrm>
              <a:off x="3435350" y="5789613"/>
              <a:ext cx="4776788" cy="336550"/>
            </a:xfrm>
            <a:prstGeom prst="rect">
              <a:avLst/>
            </a:prstGeom>
            <a:noFill/>
            <a:ln w="9525">
              <a:noFill/>
              <a:miter lim="800000"/>
              <a:headEnd/>
              <a:tailEnd/>
            </a:ln>
            <a:effectLst/>
          </p:spPr>
          <p:txBody>
            <a:bodyPr>
              <a:spAutoFit/>
            </a:bodyPr>
            <a:lstStyle/>
            <a:p>
              <a:pPr algn="l" eaLnBrk="0" hangingPunct="0">
                <a:tabLst>
                  <a:tab pos="3908425" algn="l"/>
                </a:tabLst>
              </a:pPr>
              <a:r>
                <a:rPr lang="en-US" sz="1600">
                  <a:latin typeface="Arial" charset="0"/>
                </a:rPr>
                <a:t>Crashing	Time</a:t>
              </a:r>
            </a:p>
          </p:txBody>
        </p:sp>
        <p:sp>
          <p:nvSpPr>
            <p:cNvPr id="555016" name="Rectangle 8"/>
            <p:cNvSpPr>
              <a:spLocks noChangeArrowheads="1"/>
            </p:cNvSpPr>
            <p:nvPr/>
          </p:nvSpPr>
          <p:spPr bwMode="auto">
            <a:xfrm>
              <a:off x="1943643" y="1866900"/>
              <a:ext cx="3466013"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Minimum cost = optimal project time</a:t>
              </a:r>
            </a:p>
          </p:txBody>
        </p:sp>
        <p:sp>
          <p:nvSpPr>
            <p:cNvPr id="555017" name="Rectangle 9"/>
            <p:cNvSpPr>
              <a:spLocks noChangeArrowheads="1"/>
            </p:cNvSpPr>
            <p:nvPr/>
          </p:nvSpPr>
          <p:spPr bwMode="auto">
            <a:xfrm>
              <a:off x="6325784" y="2022475"/>
              <a:ext cx="1724831"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Total project cost</a:t>
              </a:r>
            </a:p>
          </p:txBody>
        </p:sp>
        <p:sp>
          <p:nvSpPr>
            <p:cNvPr id="555018" name="Rectangle 10"/>
            <p:cNvSpPr>
              <a:spLocks noChangeArrowheads="1"/>
            </p:cNvSpPr>
            <p:nvPr/>
          </p:nvSpPr>
          <p:spPr bwMode="auto">
            <a:xfrm>
              <a:off x="6429317" y="2530475"/>
              <a:ext cx="1292340"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Indirect cost</a:t>
              </a:r>
            </a:p>
          </p:txBody>
        </p:sp>
        <p:sp>
          <p:nvSpPr>
            <p:cNvPr id="555019" name="Rectangle 11"/>
            <p:cNvSpPr>
              <a:spLocks noChangeArrowheads="1"/>
            </p:cNvSpPr>
            <p:nvPr/>
          </p:nvSpPr>
          <p:spPr bwMode="auto">
            <a:xfrm>
              <a:off x="6423634" y="5195888"/>
              <a:ext cx="1154483"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Direct cost</a:t>
              </a:r>
            </a:p>
          </p:txBody>
        </p:sp>
        <p:sp>
          <p:nvSpPr>
            <p:cNvPr id="555020" name="Freeform 12"/>
            <p:cNvSpPr>
              <a:spLocks/>
            </p:cNvSpPr>
            <p:nvPr/>
          </p:nvSpPr>
          <p:spPr bwMode="auto">
            <a:xfrm>
              <a:off x="1652588" y="2195513"/>
              <a:ext cx="4770438" cy="1243013"/>
            </a:xfrm>
            <a:custGeom>
              <a:avLst/>
              <a:gdLst/>
              <a:ahLst/>
              <a:cxnLst>
                <a:cxn ang="0">
                  <a:pos x="0" y="0"/>
                </a:cxn>
                <a:cxn ang="0">
                  <a:pos x="116" y="169"/>
                </a:cxn>
                <a:cxn ang="0">
                  <a:pos x="383" y="418"/>
                </a:cxn>
                <a:cxn ang="0">
                  <a:pos x="614" y="569"/>
                </a:cxn>
                <a:cxn ang="0">
                  <a:pos x="916" y="702"/>
                </a:cxn>
                <a:cxn ang="0">
                  <a:pos x="1147" y="756"/>
                </a:cxn>
                <a:cxn ang="0">
                  <a:pos x="1414" y="782"/>
                </a:cxn>
                <a:cxn ang="0">
                  <a:pos x="1734" y="747"/>
                </a:cxn>
                <a:cxn ang="0">
                  <a:pos x="1983" y="685"/>
                </a:cxn>
                <a:cxn ang="0">
                  <a:pos x="2303" y="569"/>
                </a:cxn>
                <a:cxn ang="0">
                  <a:pos x="2623" y="391"/>
                </a:cxn>
                <a:cxn ang="0">
                  <a:pos x="3005" y="98"/>
                </a:cxn>
              </a:cxnLst>
              <a:rect l="0" t="0" r="r" b="b"/>
              <a:pathLst>
                <a:path w="3005" h="783">
                  <a:moveTo>
                    <a:pt x="0" y="0"/>
                  </a:moveTo>
                  <a:cubicBezTo>
                    <a:pt x="26" y="49"/>
                    <a:pt x="52" y="99"/>
                    <a:pt x="116" y="169"/>
                  </a:cubicBezTo>
                  <a:cubicBezTo>
                    <a:pt x="180" y="239"/>
                    <a:pt x="300" y="351"/>
                    <a:pt x="383" y="418"/>
                  </a:cubicBezTo>
                  <a:cubicBezTo>
                    <a:pt x="466" y="485"/>
                    <a:pt x="525" y="522"/>
                    <a:pt x="614" y="569"/>
                  </a:cubicBezTo>
                  <a:cubicBezTo>
                    <a:pt x="703" y="616"/>
                    <a:pt x="827" y="671"/>
                    <a:pt x="916" y="702"/>
                  </a:cubicBezTo>
                  <a:cubicBezTo>
                    <a:pt x="1005" y="733"/>
                    <a:pt x="1064" y="743"/>
                    <a:pt x="1147" y="756"/>
                  </a:cubicBezTo>
                  <a:cubicBezTo>
                    <a:pt x="1230" y="769"/>
                    <a:pt x="1316" y="783"/>
                    <a:pt x="1414" y="782"/>
                  </a:cubicBezTo>
                  <a:cubicBezTo>
                    <a:pt x="1512" y="781"/>
                    <a:pt x="1639" y="763"/>
                    <a:pt x="1734" y="747"/>
                  </a:cubicBezTo>
                  <a:cubicBezTo>
                    <a:pt x="1829" y="731"/>
                    <a:pt x="1888" y="715"/>
                    <a:pt x="1983" y="685"/>
                  </a:cubicBezTo>
                  <a:cubicBezTo>
                    <a:pt x="2078" y="655"/>
                    <a:pt x="2196" y="618"/>
                    <a:pt x="2303" y="569"/>
                  </a:cubicBezTo>
                  <a:cubicBezTo>
                    <a:pt x="2410" y="520"/>
                    <a:pt x="2506" y="469"/>
                    <a:pt x="2623" y="391"/>
                  </a:cubicBezTo>
                  <a:cubicBezTo>
                    <a:pt x="2740" y="313"/>
                    <a:pt x="2872" y="205"/>
                    <a:pt x="3005" y="98"/>
                  </a:cubicBezTo>
                </a:path>
              </a:pathLst>
            </a:custGeom>
            <a:noFill/>
            <a:ln w="38100" cap="flat" cmpd="sng">
              <a:solidFill>
                <a:srgbClr val="000000"/>
              </a:solidFill>
              <a:prstDash val="solid"/>
              <a:round/>
              <a:headEnd/>
              <a:tailEnd/>
            </a:ln>
            <a:effectLst/>
          </p:spPr>
          <p:txBody>
            <a:bodyPr wrap="none" anchor="ctr"/>
            <a:lstStyle/>
            <a:p>
              <a:endParaRPr lang="en-US"/>
            </a:p>
          </p:txBody>
        </p:sp>
        <p:sp>
          <p:nvSpPr>
            <p:cNvPr id="555021" name="Freeform 13"/>
            <p:cNvSpPr>
              <a:spLocks/>
            </p:cNvSpPr>
            <p:nvPr/>
          </p:nvSpPr>
          <p:spPr bwMode="auto">
            <a:xfrm>
              <a:off x="1568450" y="2647950"/>
              <a:ext cx="4797425" cy="2714625"/>
            </a:xfrm>
            <a:custGeom>
              <a:avLst/>
              <a:gdLst/>
              <a:ahLst/>
              <a:cxnLst>
                <a:cxn ang="0">
                  <a:pos x="0" y="0"/>
                </a:cxn>
                <a:cxn ang="0">
                  <a:pos x="125" y="320"/>
                </a:cxn>
                <a:cxn ang="0">
                  <a:pos x="347" y="631"/>
                </a:cxn>
                <a:cxn ang="0">
                  <a:pos x="640" y="933"/>
                </a:cxn>
                <a:cxn ang="0">
                  <a:pos x="1111" y="1271"/>
                </a:cxn>
                <a:cxn ang="0">
                  <a:pos x="1618" y="1493"/>
                </a:cxn>
                <a:cxn ang="0">
                  <a:pos x="2133" y="1626"/>
                </a:cxn>
                <a:cxn ang="0">
                  <a:pos x="2631" y="1697"/>
                </a:cxn>
                <a:cxn ang="0">
                  <a:pos x="3022" y="1706"/>
                </a:cxn>
              </a:cxnLst>
              <a:rect l="0" t="0" r="r" b="b"/>
              <a:pathLst>
                <a:path w="3022" h="1710">
                  <a:moveTo>
                    <a:pt x="0" y="0"/>
                  </a:moveTo>
                  <a:cubicBezTo>
                    <a:pt x="33" y="107"/>
                    <a:pt x="67" y="215"/>
                    <a:pt x="125" y="320"/>
                  </a:cubicBezTo>
                  <a:cubicBezTo>
                    <a:pt x="183" y="425"/>
                    <a:pt x="261" y="529"/>
                    <a:pt x="347" y="631"/>
                  </a:cubicBezTo>
                  <a:cubicBezTo>
                    <a:pt x="433" y="733"/>
                    <a:pt x="513" y="826"/>
                    <a:pt x="640" y="933"/>
                  </a:cubicBezTo>
                  <a:cubicBezTo>
                    <a:pt x="767" y="1040"/>
                    <a:pt x="948" y="1178"/>
                    <a:pt x="1111" y="1271"/>
                  </a:cubicBezTo>
                  <a:cubicBezTo>
                    <a:pt x="1274" y="1364"/>
                    <a:pt x="1448" y="1434"/>
                    <a:pt x="1618" y="1493"/>
                  </a:cubicBezTo>
                  <a:cubicBezTo>
                    <a:pt x="1788" y="1552"/>
                    <a:pt x="1964" y="1592"/>
                    <a:pt x="2133" y="1626"/>
                  </a:cubicBezTo>
                  <a:cubicBezTo>
                    <a:pt x="2302" y="1660"/>
                    <a:pt x="2483" y="1684"/>
                    <a:pt x="2631" y="1697"/>
                  </a:cubicBezTo>
                  <a:cubicBezTo>
                    <a:pt x="2779" y="1710"/>
                    <a:pt x="2900" y="1708"/>
                    <a:pt x="3022" y="1706"/>
                  </a:cubicBezTo>
                </a:path>
              </a:pathLst>
            </a:custGeom>
            <a:noFill/>
            <a:ln w="38100" cap="flat" cmpd="sng">
              <a:solidFill>
                <a:srgbClr val="FF0000"/>
              </a:solidFill>
              <a:prstDash val="solid"/>
              <a:round/>
              <a:headEnd/>
              <a:tailEnd/>
            </a:ln>
            <a:effectLst/>
          </p:spPr>
          <p:txBody>
            <a:bodyPr wrap="none" anchor="ctr"/>
            <a:lstStyle/>
            <a:p>
              <a:endParaRPr lang="en-US"/>
            </a:p>
          </p:txBody>
        </p:sp>
        <p:sp>
          <p:nvSpPr>
            <p:cNvPr id="555022" name="Freeform 14"/>
            <p:cNvSpPr>
              <a:spLocks/>
            </p:cNvSpPr>
            <p:nvPr/>
          </p:nvSpPr>
          <p:spPr bwMode="auto">
            <a:xfrm>
              <a:off x="1498600" y="2801938"/>
              <a:ext cx="4895850" cy="2513013"/>
            </a:xfrm>
            <a:custGeom>
              <a:avLst/>
              <a:gdLst/>
              <a:ahLst/>
              <a:cxnLst>
                <a:cxn ang="0">
                  <a:pos x="0" y="1583"/>
                </a:cxn>
                <a:cxn ang="0">
                  <a:pos x="551" y="1511"/>
                </a:cxn>
                <a:cxn ang="0">
                  <a:pos x="1049" y="1334"/>
                </a:cxn>
                <a:cxn ang="0">
                  <a:pos x="1546" y="1103"/>
                </a:cxn>
                <a:cxn ang="0">
                  <a:pos x="1982" y="836"/>
                </a:cxn>
                <a:cxn ang="0">
                  <a:pos x="2444" y="516"/>
                </a:cxn>
                <a:cxn ang="0">
                  <a:pos x="3084" y="0"/>
                </a:cxn>
              </a:cxnLst>
              <a:rect l="0" t="0" r="r" b="b"/>
              <a:pathLst>
                <a:path w="3084" h="1583">
                  <a:moveTo>
                    <a:pt x="0" y="1583"/>
                  </a:moveTo>
                  <a:cubicBezTo>
                    <a:pt x="188" y="1568"/>
                    <a:pt x="376" y="1553"/>
                    <a:pt x="551" y="1511"/>
                  </a:cubicBezTo>
                  <a:cubicBezTo>
                    <a:pt x="726" y="1469"/>
                    <a:pt x="883" y="1402"/>
                    <a:pt x="1049" y="1334"/>
                  </a:cubicBezTo>
                  <a:cubicBezTo>
                    <a:pt x="1215" y="1266"/>
                    <a:pt x="1391" y="1186"/>
                    <a:pt x="1546" y="1103"/>
                  </a:cubicBezTo>
                  <a:cubicBezTo>
                    <a:pt x="1701" y="1020"/>
                    <a:pt x="1832" y="934"/>
                    <a:pt x="1982" y="836"/>
                  </a:cubicBezTo>
                  <a:cubicBezTo>
                    <a:pt x="2132" y="738"/>
                    <a:pt x="2260" y="655"/>
                    <a:pt x="2444" y="516"/>
                  </a:cubicBezTo>
                  <a:cubicBezTo>
                    <a:pt x="2628" y="377"/>
                    <a:pt x="2856" y="188"/>
                    <a:pt x="3084" y="0"/>
                  </a:cubicBezTo>
                </a:path>
              </a:pathLst>
            </a:custGeom>
            <a:noFill/>
            <a:ln w="38100" cap="flat" cmpd="sng">
              <a:solidFill>
                <a:srgbClr val="800000"/>
              </a:solidFill>
              <a:prstDash val="solid"/>
              <a:round/>
              <a:headEnd/>
              <a:tailEnd/>
            </a:ln>
            <a:effectLst/>
          </p:spPr>
          <p:txBody>
            <a:bodyPr wrap="none" anchor="ctr"/>
            <a:lstStyle/>
            <a:p>
              <a:endParaRPr lang="en-US"/>
            </a:p>
          </p:txBody>
        </p:sp>
        <p:sp>
          <p:nvSpPr>
            <p:cNvPr id="555023" name="Line 15"/>
            <p:cNvSpPr>
              <a:spLocks noChangeShapeType="1"/>
            </p:cNvSpPr>
            <p:nvPr/>
          </p:nvSpPr>
          <p:spPr bwMode="auto">
            <a:xfrm>
              <a:off x="3657600" y="2224088"/>
              <a:ext cx="239713" cy="1143000"/>
            </a:xfrm>
            <a:prstGeom prst="line">
              <a:avLst/>
            </a:prstGeom>
            <a:noFill/>
            <a:ln w="38100">
              <a:solidFill>
                <a:schemeClr val="tx1"/>
              </a:solidFill>
              <a:round/>
              <a:headEnd/>
              <a:tailEnd/>
            </a:ln>
            <a:effectLst/>
          </p:spPr>
          <p:txBody>
            <a:bodyPr wrap="none" anchor="ctr"/>
            <a:lstStyle/>
            <a:p>
              <a:endParaRPr lang="en-US"/>
            </a:p>
          </p:txBody>
        </p:sp>
        <p:sp>
          <p:nvSpPr>
            <p:cNvPr id="555024" name="Line 16"/>
            <p:cNvSpPr>
              <a:spLocks noChangeShapeType="1"/>
            </p:cNvSpPr>
            <p:nvPr/>
          </p:nvSpPr>
          <p:spPr bwMode="auto">
            <a:xfrm>
              <a:off x="3897313" y="3422650"/>
              <a:ext cx="0" cy="2314575"/>
            </a:xfrm>
            <a:prstGeom prst="line">
              <a:avLst/>
            </a:prstGeom>
            <a:noFill/>
            <a:ln w="38100">
              <a:solidFill>
                <a:schemeClr val="folHlink"/>
              </a:solidFill>
              <a:prstDash val="dash"/>
              <a:round/>
              <a:headEnd/>
              <a:tailEnd/>
            </a:ln>
            <a:effectLst/>
          </p:spPr>
          <p:txBody>
            <a:bodyPr wrap="none" anchor="ctr"/>
            <a:lstStyle/>
            <a:p>
              <a:endParaRPr lang="en-US"/>
            </a:p>
          </p:txBody>
        </p:sp>
        <p:sp>
          <p:nvSpPr>
            <p:cNvPr id="555025" name="Line 17"/>
            <p:cNvSpPr>
              <a:spLocks noChangeShapeType="1"/>
            </p:cNvSpPr>
            <p:nvPr/>
          </p:nvSpPr>
          <p:spPr bwMode="auto">
            <a:xfrm flipH="1">
              <a:off x="2346325" y="5962650"/>
              <a:ext cx="1071563" cy="0"/>
            </a:xfrm>
            <a:prstGeom prst="line">
              <a:avLst/>
            </a:prstGeom>
            <a:noFill/>
            <a:ln w="38100">
              <a:solidFill>
                <a:schemeClr val="tx1"/>
              </a:solidFill>
              <a:round/>
              <a:headEnd/>
              <a:tailEnd type="triangle" w="med" len="sm"/>
            </a:ln>
            <a:effectLst/>
          </p:spPr>
          <p:txBody>
            <a:bodyPr wrap="none" anchor="ctr"/>
            <a:lstStyle/>
            <a:p>
              <a:endParaRPr lang="en-US"/>
            </a:p>
          </p:txBody>
        </p:sp>
      </p:gr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1"/>
          </p:nvPr>
        </p:nvSpPr>
        <p:spPr/>
        <p:txBody>
          <a:bodyPr/>
          <a:lstStyle/>
          <a:p>
            <a:r>
              <a:rPr lang="en-US" smtClean="0"/>
              <a:t>Copyright 2011 John Wiley &amp; Sons, Inc.</a:t>
            </a:r>
            <a:endParaRPr lang="en-US"/>
          </a:p>
        </p:txBody>
      </p:sp>
      <p:sp>
        <p:nvSpPr>
          <p:cNvPr id="4" name="Slide Number Placeholder 4"/>
          <p:cNvSpPr>
            <a:spLocks noGrp="1"/>
          </p:cNvSpPr>
          <p:nvPr>
            <p:ph type="sldNum" sz="quarter" idx="12"/>
          </p:nvPr>
        </p:nvSpPr>
        <p:spPr/>
        <p:txBody>
          <a:bodyPr/>
          <a:lstStyle/>
          <a:p>
            <a:r>
              <a:rPr lang="en-US"/>
              <a:t>6-</a:t>
            </a:r>
            <a:fld id="{5AF0FBBD-A4F4-4FBF-B11B-5B5A50405865}" type="slidenum">
              <a:rPr lang="en-US"/>
              <a:pPr/>
              <a:t>21</a:t>
            </a:fld>
            <a:endParaRPr lang="en-US"/>
          </a:p>
        </p:txBody>
      </p:sp>
      <p:sp>
        <p:nvSpPr>
          <p:cNvPr id="9218" name="Rectangle 2"/>
          <p:cNvSpPr>
            <a:spLocks noChangeArrowheads="1"/>
          </p:cNvSpPr>
          <p:nvPr/>
        </p:nvSpPr>
        <p:spPr bwMode="auto">
          <a:xfrm>
            <a:off x="912985" y="690595"/>
            <a:ext cx="7772400" cy="4524315"/>
          </a:xfrm>
          <a:prstGeom prst="rect">
            <a:avLst/>
          </a:prstGeom>
          <a:noFill/>
          <a:ln w="9525" algn="ctr">
            <a:noFill/>
            <a:miter lim="800000"/>
            <a:headEnd/>
            <a:tailEnd/>
          </a:ln>
          <a:effectLst/>
        </p:spPr>
        <p:txBody>
          <a:bodyPr>
            <a:spAutoFit/>
          </a:bodyPr>
          <a:lstStyle/>
          <a:p>
            <a:pPr algn="l">
              <a:spcBef>
                <a:spcPct val="50000"/>
              </a:spcBef>
            </a:pPr>
            <a:r>
              <a:rPr lang="en-US" dirty="0">
                <a:latin typeface="Arial" pitchFamily="34" charset="0"/>
                <a:cs typeface="Arial" pitchFamily="34" charset="0"/>
              </a:rPr>
              <a:t>Copyright </a:t>
            </a:r>
            <a:r>
              <a:rPr lang="en-US" dirty="0" smtClean="0">
                <a:latin typeface="Arial" pitchFamily="34" charset="0"/>
                <a:cs typeface="Arial" pitchFamily="34" charset="0"/>
              </a:rPr>
              <a:t>2011 </a:t>
            </a:r>
            <a:r>
              <a:rPr lang="en-US" dirty="0">
                <a:latin typeface="Arial" pitchFamily="34" charset="0"/>
                <a:cs typeface="Arial" pitchFamily="34" charset="0"/>
              </a:rPr>
              <a:t>John Wiley &amp; Sons, Inc.</a:t>
            </a:r>
            <a:br>
              <a:rPr lang="en-US" dirty="0">
                <a:latin typeface="Arial" pitchFamily="34" charset="0"/>
                <a:cs typeface="Arial" pitchFamily="34" charset="0"/>
              </a:rPr>
            </a:br>
            <a:r>
              <a:rPr lang="en-US" dirty="0">
                <a:latin typeface="Arial" pitchFamily="34" charset="0"/>
                <a:cs typeface="Arial" pitchFamily="34" charset="0"/>
              </a:rPr>
              <a:t>All rights reserved.  Reproduction or translation of this work beyond that permitted in section 117 of the 1976 United States Copyright Act without express permission of the copyright owner is unlawful.  Request for further information should be addressed to the Permission Department, John Wiley &amp; Sons, Inc.  The purchaser may make back-up copies for his/her own use only and not for distribution or resale.  The Publisher assumes no responsibility for errors, omissions, or damages caused by the use of these programs or from the use of the information herein.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dirty="0">
                <a:effectLst/>
              </a:rPr>
              <a:t>Probabilistic Time Estimates</a:t>
            </a:r>
          </a:p>
        </p:txBody>
      </p:sp>
      <p:sp>
        <p:nvSpPr>
          <p:cNvPr id="475139" name="Rectangle 3"/>
          <p:cNvSpPr>
            <a:spLocks noGrp="1" noChangeArrowheads="1"/>
          </p:cNvSpPr>
          <p:nvPr>
            <p:ph idx="1"/>
          </p:nvPr>
        </p:nvSpPr>
        <p:spPr>
          <a:xfrm>
            <a:off x="457200" y="1249238"/>
            <a:ext cx="8534400" cy="1219200"/>
          </a:xfrm>
        </p:spPr>
        <p:txBody>
          <a:bodyPr/>
          <a:lstStyle/>
          <a:p>
            <a:pPr>
              <a:lnSpc>
                <a:spcPct val="90000"/>
              </a:lnSpc>
            </a:pPr>
            <a:r>
              <a:rPr lang="en-US" sz="2800" dirty="0">
                <a:effectLst/>
              </a:rPr>
              <a:t>Beta distribution</a:t>
            </a:r>
          </a:p>
          <a:p>
            <a:pPr lvl="1">
              <a:lnSpc>
                <a:spcPct val="90000"/>
              </a:lnSpc>
            </a:pPr>
            <a:r>
              <a:rPr lang="en-US" sz="2400" dirty="0" smtClean="0">
                <a:effectLst/>
              </a:rPr>
              <a:t>probability </a:t>
            </a:r>
            <a:r>
              <a:rPr lang="en-US" sz="2400" dirty="0">
                <a:effectLst/>
              </a:rPr>
              <a:t>distribution traditionally used in CPM/PERT</a:t>
            </a:r>
          </a:p>
        </p:txBody>
      </p:sp>
      <p:sp>
        <p:nvSpPr>
          <p:cNvPr id="22" name="Footer Placeholder 3"/>
          <p:cNvSpPr>
            <a:spLocks noGrp="1"/>
          </p:cNvSpPr>
          <p:nvPr>
            <p:ph type="ftr" sz="quarter" idx="11"/>
          </p:nvPr>
        </p:nvSpPr>
        <p:spPr/>
        <p:txBody>
          <a:bodyPr/>
          <a:lstStyle/>
          <a:p>
            <a:r>
              <a:rPr lang="en-US" smtClean="0"/>
              <a:t>Copyright 2011 John Wiley &amp; Sons, Inc.</a:t>
            </a:r>
            <a:endParaRPr lang="en-US"/>
          </a:p>
        </p:txBody>
      </p:sp>
      <p:sp>
        <p:nvSpPr>
          <p:cNvPr id="23" name="Slide Number Placeholder 4"/>
          <p:cNvSpPr>
            <a:spLocks noGrp="1"/>
          </p:cNvSpPr>
          <p:nvPr>
            <p:ph type="sldNum" sz="quarter" idx="12"/>
          </p:nvPr>
        </p:nvSpPr>
        <p:spPr/>
        <p:txBody>
          <a:bodyPr/>
          <a:lstStyle/>
          <a:p>
            <a:r>
              <a:rPr lang="en-US"/>
              <a:t>9-</a:t>
            </a:r>
            <a:fld id="{E2CE336E-4DB1-4565-BA4B-78FCF9755326}" type="slidenum">
              <a:rPr lang="en-US"/>
              <a:pPr/>
              <a:t>3</a:t>
            </a:fld>
            <a:endParaRPr lang="en-US"/>
          </a:p>
        </p:txBody>
      </p:sp>
      <p:grpSp>
        <p:nvGrpSpPr>
          <p:cNvPr id="24" name="Group 23"/>
          <p:cNvGrpSpPr/>
          <p:nvPr/>
        </p:nvGrpSpPr>
        <p:grpSpPr>
          <a:xfrm>
            <a:off x="1290320" y="2438400"/>
            <a:ext cx="6477000" cy="3505200"/>
            <a:chOff x="1219200" y="2438400"/>
            <a:chExt cx="6477000" cy="3505200"/>
          </a:xfrm>
          <a:solidFill>
            <a:srgbClr val="FFCC99"/>
          </a:solidFill>
        </p:grpSpPr>
        <p:sp>
          <p:nvSpPr>
            <p:cNvPr id="475156" name="Rectangle 20"/>
            <p:cNvSpPr>
              <a:spLocks noChangeArrowheads="1"/>
            </p:cNvSpPr>
            <p:nvPr/>
          </p:nvSpPr>
          <p:spPr bwMode="auto">
            <a:xfrm>
              <a:off x="1219200" y="2438400"/>
              <a:ext cx="6477000" cy="3505200"/>
            </a:xfrm>
            <a:prstGeom prst="rect">
              <a:avLst/>
            </a:prstGeom>
            <a:grpFill/>
            <a:ln w="9525">
              <a:solidFill>
                <a:schemeClr val="tx1"/>
              </a:solidFill>
              <a:miter lim="800000"/>
              <a:headEnd/>
              <a:tailEnd/>
            </a:ln>
            <a:effectLst/>
          </p:spPr>
          <p:txBody>
            <a:bodyPr wrap="none" anchor="ctr"/>
            <a:lstStyle/>
            <a:p>
              <a:endParaRPr lang="en-US"/>
            </a:p>
          </p:txBody>
        </p:sp>
        <p:sp>
          <p:nvSpPr>
            <p:cNvPr id="475141" name="Rectangle 5"/>
            <p:cNvSpPr>
              <a:spLocks noChangeArrowheads="1"/>
            </p:cNvSpPr>
            <p:nvPr/>
          </p:nvSpPr>
          <p:spPr bwMode="auto">
            <a:xfrm>
              <a:off x="2889873" y="4651375"/>
              <a:ext cx="4108498" cy="1197764"/>
            </a:xfrm>
            <a:prstGeom prst="rect">
              <a:avLst/>
            </a:prstGeom>
            <a:grpFill/>
            <a:ln w="12700">
              <a:noFill/>
              <a:miter lim="800000"/>
              <a:headEnd/>
              <a:tailEnd/>
            </a:ln>
            <a:effectLst/>
          </p:spPr>
          <p:txBody>
            <a:bodyPr wrap="none" lIns="90488" tIns="44450" rIns="90488" bIns="44450">
              <a:spAutoFit/>
            </a:bodyPr>
            <a:lstStyle/>
            <a:p>
              <a:pPr algn="l" eaLnBrk="0" hangingPunct="0"/>
              <a:r>
                <a:rPr lang="en-US" i="1" dirty="0"/>
                <a:t>a</a:t>
              </a:r>
              <a:r>
                <a:rPr lang="en-US" dirty="0">
                  <a:latin typeface="Arial" charset="0"/>
                </a:rPr>
                <a:t> = optimistic estimate</a:t>
              </a:r>
            </a:p>
            <a:p>
              <a:pPr algn="l" eaLnBrk="0" hangingPunct="0"/>
              <a:r>
                <a:rPr lang="en-US" i="1" dirty="0"/>
                <a:t>m</a:t>
              </a:r>
              <a:r>
                <a:rPr lang="en-US" dirty="0">
                  <a:latin typeface="Arial" charset="0"/>
                </a:rPr>
                <a:t> = most likely time estimate</a:t>
              </a:r>
            </a:p>
            <a:p>
              <a:pPr algn="l" eaLnBrk="0" hangingPunct="0"/>
              <a:r>
                <a:rPr lang="en-US" i="1" dirty="0"/>
                <a:t>b</a:t>
              </a:r>
              <a:r>
                <a:rPr lang="en-US" i="1" dirty="0">
                  <a:latin typeface="Arial" charset="0"/>
                </a:rPr>
                <a:t> </a:t>
              </a:r>
              <a:r>
                <a:rPr lang="en-US" dirty="0">
                  <a:latin typeface="Arial" charset="0"/>
                </a:rPr>
                <a:t>= pessimistic time estimate</a:t>
              </a:r>
            </a:p>
          </p:txBody>
        </p:sp>
        <p:sp>
          <p:nvSpPr>
            <p:cNvPr id="475142" name="Rectangle 6"/>
            <p:cNvSpPr>
              <a:spLocks noChangeArrowheads="1"/>
            </p:cNvSpPr>
            <p:nvPr/>
          </p:nvSpPr>
          <p:spPr bwMode="auto">
            <a:xfrm>
              <a:off x="1810373" y="4217988"/>
              <a:ext cx="1022717" cy="459100"/>
            </a:xfrm>
            <a:prstGeom prst="rect">
              <a:avLst/>
            </a:prstGeom>
            <a:grpFill/>
            <a:ln w="12700">
              <a:noFill/>
              <a:miter lim="800000"/>
              <a:headEnd/>
              <a:tailEnd/>
            </a:ln>
            <a:effectLst/>
          </p:spPr>
          <p:txBody>
            <a:bodyPr wrap="none" lIns="90488" tIns="44450" rIns="90488" bIns="44450">
              <a:spAutoFit/>
            </a:bodyPr>
            <a:lstStyle/>
            <a:p>
              <a:pPr algn="l" eaLnBrk="0" hangingPunct="0"/>
              <a:r>
                <a:rPr lang="en-US">
                  <a:latin typeface="Arial" charset="0"/>
                </a:rPr>
                <a:t>where</a:t>
              </a:r>
            </a:p>
          </p:txBody>
        </p:sp>
        <p:grpSp>
          <p:nvGrpSpPr>
            <p:cNvPr id="475143" name="Group 7"/>
            <p:cNvGrpSpPr>
              <a:grpSpLocks/>
            </p:cNvGrpSpPr>
            <p:nvPr/>
          </p:nvGrpSpPr>
          <p:grpSpPr bwMode="auto">
            <a:xfrm>
              <a:off x="1597648" y="2590800"/>
              <a:ext cx="5903913" cy="871538"/>
              <a:chOff x="559" y="1918"/>
              <a:chExt cx="3719" cy="549"/>
            </a:xfrm>
            <a:grpFill/>
          </p:grpSpPr>
          <p:sp>
            <p:nvSpPr>
              <p:cNvPr id="475144" name="Rectangle 8"/>
              <p:cNvSpPr>
                <a:spLocks noChangeArrowheads="1"/>
              </p:cNvSpPr>
              <p:nvPr/>
            </p:nvSpPr>
            <p:spPr bwMode="auto">
              <a:xfrm>
                <a:off x="559" y="2060"/>
                <a:ext cx="2715" cy="289"/>
              </a:xfrm>
              <a:prstGeom prst="rect">
                <a:avLst/>
              </a:prstGeom>
              <a:grpFill/>
              <a:ln w="12700">
                <a:noFill/>
                <a:miter lim="800000"/>
                <a:headEnd/>
                <a:tailEnd/>
              </a:ln>
              <a:effectLst/>
            </p:spPr>
            <p:txBody>
              <a:bodyPr wrap="none" lIns="90488" tIns="44450" rIns="90488" bIns="44450">
                <a:spAutoFit/>
              </a:bodyPr>
              <a:lstStyle/>
              <a:p>
                <a:pPr algn="l" eaLnBrk="0" hangingPunct="0"/>
                <a:r>
                  <a:rPr lang="en-US">
                    <a:latin typeface="Arial" charset="0"/>
                  </a:rPr>
                  <a:t>Mean (expected time):	 </a:t>
                </a:r>
                <a:r>
                  <a:rPr lang="en-US" i="1"/>
                  <a:t>t</a:t>
                </a:r>
                <a:r>
                  <a:rPr lang="en-US">
                    <a:latin typeface="Arial" charset="0"/>
                  </a:rPr>
                  <a:t> =</a:t>
                </a:r>
              </a:p>
            </p:txBody>
          </p:sp>
          <p:grpSp>
            <p:nvGrpSpPr>
              <p:cNvPr id="475145" name="Group 9"/>
              <p:cNvGrpSpPr>
                <a:grpSpLocks/>
              </p:cNvGrpSpPr>
              <p:nvPr/>
            </p:nvGrpSpPr>
            <p:grpSpPr bwMode="auto">
              <a:xfrm>
                <a:off x="3263" y="1918"/>
                <a:ext cx="1015" cy="549"/>
                <a:chOff x="3344" y="1909"/>
                <a:chExt cx="1015" cy="549"/>
              </a:xfrm>
              <a:grpFill/>
            </p:grpSpPr>
            <p:sp>
              <p:nvSpPr>
                <p:cNvPr id="475146" name="Rectangle 10"/>
                <p:cNvSpPr>
                  <a:spLocks noChangeArrowheads="1"/>
                </p:cNvSpPr>
                <p:nvPr/>
              </p:nvSpPr>
              <p:spPr bwMode="auto">
                <a:xfrm>
                  <a:off x="3346" y="1909"/>
                  <a:ext cx="1008" cy="549"/>
                </a:xfrm>
                <a:prstGeom prst="rect">
                  <a:avLst/>
                </a:prstGeom>
                <a:grpFill/>
                <a:ln w="12700">
                  <a:noFill/>
                  <a:miter lim="800000"/>
                  <a:headEnd/>
                  <a:tailEnd/>
                </a:ln>
                <a:effectLst/>
              </p:spPr>
              <p:txBody>
                <a:bodyPr wrap="none" lIns="90488" tIns="44450" rIns="90488" bIns="44450">
                  <a:spAutoFit/>
                </a:bodyPr>
                <a:lstStyle/>
                <a:p>
                  <a:pPr eaLnBrk="0" hangingPunct="0">
                    <a:lnSpc>
                      <a:spcPct val="110000"/>
                    </a:lnSpc>
                  </a:pPr>
                  <a:r>
                    <a:rPr lang="en-US" i="1"/>
                    <a:t>a</a:t>
                  </a:r>
                  <a:r>
                    <a:rPr lang="en-US">
                      <a:latin typeface="Arial" charset="0"/>
                    </a:rPr>
                    <a:t> + 4</a:t>
                  </a:r>
                  <a:r>
                    <a:rPr lang="en-US" i="1"/>
                    <a:t>m</a:t>
                  </a:r>
                  <a:r>
                    <a:rPr lang="en-US">
                      <a:latin typeface="Arial" charset="0"/>
                    </a:rPr>
                    <a:t> + </a:t>
                  </a:r>
                  <a:r>
                    <a:rPr lang="en-US" i="1"/>
                    <a:t>b</a:t>
                  </a:r>
                  <a:endParaRPr lang="en-US">
                    <a:latin typeface="Arial" charset="0"/>
                  </a:endParaRPr>
                </a:p>
                <a:p>
                  <a:pPr eaLnBrk="0" hangingPunct="0">
                    <a:lnSpc>
                      <a:spcPct val="110000"/>
                    </a:lnSpc>
                  </a:pPr>
                  <a:r>
                    <a:rPr lang="en-US">
                      <a:latin typeface="Arial" charset="0"/>
                    </a:rPr>
                    <a:t>6</a:t>
                  </a:r>
                </a:p>
              </p:txBody>
            </p:sp>
            <p:sp>
              <p:nvSpPr>
                <p:cNvPr id="475147" name="Line 11"/>
                <p:cNvSpPr>
                  <a:spLocks noChangeShapeType="1"/>
                </p:cNvSpPr>
                <p:nvPr/>
              </p:nvSpPr>
              <p:spPr bwMode="auto">
                <a:xfrm flipH="1">
                  <a:off x="3344" y="2192"/>
                  <a:ext cx="1015" cy="0"/>
                </a:xfrm>
                <a:prstGeom prst="line">
                  <a:avLst/>
                </a:prstGeom>
                <a:grpFill/>
                <a:ln w="28575">
                  <a:solidFill>
                    <a:schemeClr val="tx1"/>
                  </a:solidFill>
                  <a:round/>
                  <a:headEnd/>
                  <a:tailEnd/>
                </a:ln>
                <a:effectLst/>
              </p:spPr>
              <p:txBody>
                <a:bodyPr wrap="none" anchor="ctr"/>
                <a:lstStyle/>
                <a:p>
                  <a:endParaRPr lang="en-US"/>
                </a:p>
              </p:txBody>
            </p:sp>
          </p:grpSp>
        </p:grpSp>
        <p:sp>
          <p:nvSpPr>
            <p:cNvPr id="475149" name="Rectangle 13"/>
            <p:cNvSpPr>
              <a:spLocks noChangeArrowheads="1"/>
            </p:cNvSpPr>
            <p:nvPr/>
          </p:nvSpPr>
          <p:spPr bwMode="auto">
            <a:xfrm>
              <a:off x="3221661" y="3756026"/>
              <a:ext cx="2670175" cy="458788"/>
            </a:xfrm>
            <a:prstGeom prst="rect">
              <a:avLst/>
            </a:prstGeom>
            <a:grpFill/>
            <a:ln w="12700">
              <a:noFill/>
              <a:miter lim="800000"/>
              <a:headEnd/>
              <a:tailEnd/>
            </a:ln>
            <a:effectLst/>
          </p:spPr>
          <p:txBody>
            <a:bodyPr wrap="none" lIns="90488" tIns="44450" rIns="90488" bIns="44450">
              <a:spAutoFit/>
            </a:bodyPr>
            <a:lstStyle/>
            <a:p>
              <a:pPr algn="l" eaLnBrk="0" hangingPunct="0"/>
              <a:r>
                <a:rPr lang="en-US" dirty="0">
                  <a:latin typeface="Arial" charset="0"/>
                </a:rPr>
                <a:t>Variance:	</a:t>
              </a:r>
              <a:r>
                <a:rPr lang="en-US" i="1" dirty="0">
                  <a:latin typeface="Symbol" pitchFamily="18" charset="2"/>
                </a:rPr>
                <a:t></a:t>
              </a:r>
              <a:r>
                <a:rPr lang="en-US" dirty="0">
                  <a:latin typeface="Symbol" pitchFamily="18" charset="2"/>
                </a:rPr>
                <a:t></a:t>
              </a:r>
              <a:r>
                <a:rPr lang="en-US" baseline="30000" dirty="0">
                  <a:latin typeface="Arial" charset="0"/>
                </a:rPr>
                <a:t>2</a:t>
              </a:r>
              <a:r>
                <a:rPr lang="en-US" dirty="0">
                  <a:latin typeface="Arial" charset="0"/>
                </a:rPr>
                <a:t> =</a:t>
              </a:r>
            </a:p>
          </p:txBody>
        </p:sp>
        <p:sp>
          <p:nvSpPr>
            <p:cNvPr id="475154" name="Rectangle 18"/>
            <p:cNvSpPr>
              <a:spLocks noChangeArrowheads="1"/>
            </p:cNvSpPr>
            <p:nvPr/>
          </p:nvSpPr>
          <p:spPr bwMode="auto">
            <a:xfrm>
              <a:off x="6764962" y="3335338"/>
              <a:ext cx="311150" cy="366713"/>
            </a:xfrm>
            <a:prstGeom prst="rect">
              <a:avLst/>
            </a:prstGeom>
            <a:grpFill/>
            <a:ln w="12700">
              <a:noFill/>
              <a:miter lim="800000"/>
              <a:headEnd/>
              <a:tailEnd/>
            </a:ln>
            <a:effectLst/>
          </p:spPr>
          <p:txBody>
            <a:bodyPr wrap="none" lIns="90488" tIns="44450" rIns="90488" bIns="44450">
              <a:spAutoFit/>
            </a:bodyPr>
            <a:lstStyle/>
            <a:p>
              <a:pPr algn="l" eaLnBrk="0" hangingPunct="0"/>
              <a:r>
                <a:rPr lang="en-US" sz="1800">
                  <a:latin typeface="Arial" charset="0"/>
                </a:rPr>
                <a:t>2</a:t>
              </a:r>
            </a:p>
          </p:txBody>
        </p:sp>
        <p:sp>
          <p:nvSpPr>
            <p:cNvPr id="475155" name="AutoShape 19"/>
            <p:cNvSpPr>
              <a:spLocks noChangeArrowheads="1"/>
            </p:cNvSpPr>
            <p:nvPr/>
          </p:nvSpPr>
          <p:spPr bwMode="auto">
            <a:xfrm>
              <a:off x="5890249" y="3552826"/>
              <a:ext cx="874713" cy="763588"/>
            </a:xfrm>
            <a:prstGeom prst="bracketPair">
              <a:avLst>
                <a:gd name="adj" fmla="val 16667"/>
              </a:avLst>
            </a:prstGeom>
            <a:grpFill/>
            <a:ln w="28575">
              <a:solidFill>
                <a:schemeClr val="tx1"/>
              </a:solidFill>
              <a:round/>
              <a:headEnd/>
              <a:tailEnd/>
            </a:ln>
            <a:effectLst/>
          </p:spPr>
          <p:txBody>
            <a:bodyPr wrap="none" anchor="ctr"/>
            <a:lstStyle/>
            <a:p>
              <a:endParaRPr lang="en-US"/>
            </a:p>
          </p:txBody>
        </p:sp>
        <p:grpSp>
          <p:nvGrpSpPr>
            <p:cNvPr id="475151" name="Group 15"/>
            <p:cNvGrpSpPr>
              <a:grpSpLocks/>
            </p:cNvGrpSpPr>
            <p:nvPr/>
          </p:nvGrpSpPr>
          <p:grpSpPr bwMode="auto">
            <a:xfrm>
              <a:off x="5933112" y="3497263"/>
              <a:ext cx="763588" cy="901700"/>
              <a:chOff x="2098" y="2426"/>
              <a:chExt cx="481" cy="568"/>
            </a:xfrm>
            <a:grpFill/>
          </p:grpSpPr>
          <p:sp>
            <p:nvSpPr>
              <p:cNvPr id="475152" name="Rectangle 16"/>
              <p:cNvSpPr>
                <a:spLocks noChangeArrowheads="1"/>
              </p:cNvSpPr>
              <p:nvPr/>
            </p:nvSpPr>
            <p:spPr bwMode="auto">
              <a:xfrm>
                <a:off x="2098" y="2426"/>
                <a:ext cx="481" cy="568"/>
              </a:xfrm>
              <a:prstGeom prst="rect">
                <a:avLst/>
              </a:prstGeom>
              <a:grpFill/>
              <a:ln w="12700">
                <a:noFill/>
                <a:miter lim="800000"/>
                <a:headEnd/>
                <a:tailEnd/>
              </a:ln>
              <a:effectLst/>
            </p:spPr>
            <p:txBody>
              <a:bodyPr wrap="none" lIns="90488" tIns="44450" rIns="90488" bIns="44450">
                <a:spAutoFit/>
              </a:bodyPr>
              <a:lstStyle/>
              <a:p>
                <a:pPr eaLnBrk="0" hangingPunct="0">
                  <a:lnSpc>
                    <a:spcPct val="110000"/>
                  </a:lnSpc>
                </a:pPr>
                <a:r>
                  <a:rPr lang="en-US" i="1"/>
                  <a:t>b</a:t>
                </a:r>
                <a:r>
                  <a:rPr lang="en-US">
                    <a:latin typeface="Arial" charset="0"/>
                  </a:rPr>
                  <a:t> - </a:t>
                </a:r>
                <a:r>
                  <a:rPr lang="en-US" i="1"/>
                  <a:t>a</a:t>
                </a:r>
                <a:endParaRPr lang="en-US">
                  <a:latin typeface="Arial" charset="0"/>
                </a:endParaRPr>
              </a:p>
              <a:p>
                <a:pPr eaLnBrk="0" hangingPunct="0">
                  <a:lnSpc>
                    <a:spcPct val="110000"/>
                  </a:lnSpc>
                </a:pPr>
                <a:r>
                  <a:rPr lang="en-US">
                    <a:latin typeface="Arial" charset="0"/>
                  </a:rPr>
                  <a:t>6</a:t>
                </a:r>
              </a:p>
            </p:txBody>
          </p:sp>
          <p:sp>
            <p:nvSpPr>
              <p:cNvPr id="475153" name="Line 17"/>
              <p:cNvSpPr>
                <a:spLocks noChangeShapeType="1"/>
              </p:cNvSpPr>
              <p:nvPr/>
            </p:nvSpPr>
            <p:spPr bwMode="auto">
              <a:xfrm flipH="1">
                <a:off x="2151" y="2712"/>
                <a:ext cx="394" cy="0"/>
              </a:xfrm>
              <a:prstGeom prst="line">
                <a:avLst/>
              </a:prstGeom>
              <a:grpFill/>
              <a:ln w="28575">
                <a:solidFill>
                  <a:schemeClr val="tx1"/>
                </a:solidFill>
                <a:round/>
                <a:headEnd/>
                <a:tailEnd/>
              </a:ln>
              <a:effectLst/>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p:txBody>
          <a:bodyPr/>
          <a:lstStyle/>
          <a:p>
            <a:r>
              <a:rPr lang="en-US" dirty="0" smtClean="0"/>
              <a:t>Examples of Beta Distributions</a:t>
            </a:r>
            <a:endParaRPr lang="en-US" dirty="0"/>
          </a:p>
        </p:txBody>
      </p:sp>
      <p:sp>
        <p:nvSpPr>
          <p:cNvPr id="34" name="Footer Placeholder 1"/>
          <p:cNvSpPr>
            <a:spLocks noGrp="1"/>
          </p:cNvSpPr>
          <p:nvPr>
            <p:ph type="ftr" sz="quarter" idx="11"/>
          </p:nvPr>
        </p:nvSpPr>
        <p:spPr/>
        <p:txBody>
          <a:bodyPr/>
          <a:lstStyle/>
          <a:p>
            <a:r>
              <a:rPr lang="en-US" smtClean="0"/>
              <a:t>Copyright 2011 John Wiley &amp; Sons, Inc.</a:t>
            </a:r>
            <a:endParaRPr lang="en-US"/>
          </a:p>
        </p:txBody>
      </p:sp>
      <p:sp>
        <p:nvSpPr>
          <p:cNvPr id="35" name="Slide Number Placeholder 2"/>
          <p:cNvSpPr>
            <a:spLocks noGrp="1"/>
          </p:cNvSpPr>
          <p:nvPr>
            <p:ph type="sldNum" sz="quarter" idx="12"/>
          </p:nvPr>
        </p:nvSpPr>
        <p:spPr/>
        <p:txBody>
          <a:bodyPr/>
          <a:lstStyle/>
          <a:p>
            <a:r>
              <a:rPr lang="en-US"/>
              <a:t>9-</a:t>
            </a:r>
            <a:fld id="{69A715E2-860B-466A-967F-FC688354B4AD}" type="slidenum">
              <a:rPr lang="en-US"/>
              <a:pPr/>
              <a:t>4</a:t>
            </a:fld>
            <a:endParaRPr lang="en-US"/>
          </a:p>
        </p:txBody>
      </p:sp>
      <p:grpSp>
        <p:nvGrpSpPr>
          <p:cNvPr id="38" name="Group 37"/>
          <p:cNvGrpSpPr/>
          <p:nvPr/>
        </p:nvGrpSpPr>
        <p:grpSpPr>
          <a:xfrm>
            <a:off x="457200" y="1066800"/>
            <a:ext cx="8534400" cy="5105400"/>
            <a:chOff x="457200" y="1066800"/>
            <a:chExt cx="8534400" cy="5105400"/>
          </a:xfrm>
        </p:grpSpPr>
        <p:sp>
          <p:nvSpPr>
            <p:cNvPr id="476194" name="Rectangle 34"/>
            <p:cNvSpPr>
              <a:spLocks noChangeArrowheads="1"/>
            </p:cNvSpPr>
            <p:nvPr/>
          </p:nvSpPr>
          <p:spPr bwMode="auto">
            <a:xfrm>
              <a:off x="457200" y="1066800"/>
              <a:ext cx="8534400" cy="5105400"/>
            </a:xfrm>
            <a:prstGeom prst="rect">
              <a:avLst/>
            </a:prstGeom>
            <a:solidFill>
              <a:srgbClr val="FFCC99"/>
            </a:solidFill>
            <a:ln w="19050">
              <a:solidFill>
                <a:schemeClr val="tx1"/>
              </a:solidFill>
              <a:miter lim="800000"/>
              <a:headEnd/>
              <a:tailEnd/>
            </a:ln>
            <a:effectLst/>
          </p:spPr>
          <p:txBody>
            <a:bodyPr wrap="none" anchor="ctr"/>
            <a:lstStyle/>
            <a:p>
              <a:endParaRPr lang="en-US"/>
            </a:p>
          </p:txBody>
        </p:sp>
        <p:sp>
          <p:nvSpPr>
            <p:cNvPr id="476166" name="Freeform 6"/>
            <p:cNvSpPr>
              <a:spLocks/>
            </p:cNvSpPr>
            <p:nvPr/>
          </p:nvSpPr>
          <p:spPr bwMode="auto">
            <a:xfrm>
              <a:off x="1047750" y="1212850"/>
              <a:ext cx="3611563" cy="1751013"/>
            </a:xfrm>
            <a:custGeom>
              <a:avLst/>
              <a:gdLst/>
              <a:ahLst/>
              <a:cxnLst>
                <a:cxn ang="0">
                  <a:pos x="0" y="0"/>
                </a:cxn>
                <a:cxn ang="0">
                  <a:pos x="0" y="1103"/>
                </a:cxn>
                <a:cxn ang="0">
                  <a:pos x="2275" y="1103"/>
                </a:cxn>
              </a:cxnLst>
              <a:rect l="0" t="0" r="r" b="b"/>
              <a:pathLst>
                <a:path w="2275" h="1103">
                  <a:moveTo>
                    <a:pt x="0" y="0"/>
                  </a:moveTo>
                  <a:lnTo>
                    <a:pt x="0" y="1103"/>
                  </a:lnTo>
                  <a:lnTo>
                    <a:pt x="2275" y="1103"/>
                  </a:lnTo>
                </a:path>
              </a:pathLst>
            </a:custGeom>
            <a:noFill/>
            <a:ln w="28575" cap="flat" cmpd="sng">
              <a:solidFill>
                <a:schemeClr val="tx1"/>
              </a:solidFill>
              <a:prstDash val="solid"/>
              <a:round/>
              <a:headEnd/>
              <a:tailEnd/>
            </a:ln>
            <a:effectLst/>
          </p:spPr>
          <p:txBody>
            <a:bodyPr wrap="none" anchor="ctr"/>
            <a:lstStyle/>
            <a:p>
              <a:endParaRPr lang="en-US"/>
            </a:p>
          </p:txBody>
        </p:sp>
        <p:sp>
          <p:nvSpPr>
            <p:cNvPr id="476167" name="Freeform 7"/>
            <p:cNvSpPr>
              <a:spLocks/>
            </p:cNvSpPr>
            <p:nvPr/>
          </p:nvSpPr>
          <p:spPr bwMode="auto">
            <a:xfrm>
              <a:off x="5065713" y="1209675"/>
              <a:ext cx="3611563" cy="1751013"/>
            </a:xfrm>
            <a:custGeom>
              <a:avLst/>
              <a:gdLst/>
              <a:ahLst/>
              <a:cxnLst>
                <a:cxn ang="0">
                  <a:pos x="0" y="0"/>
                </a:cxn>
                <a:cxn ang="0">
                  <a:pos x="0" y="1103"/>
                </a:cxn>
                <a:cxn ang="0">
                  <a:pos x="2275" y="1103"/>
                </a:cxn>
              </a:cxnLst>
              <a:rect l="0" t="0" r="r" b="b"/>
              <a:pathLst>
                <a:path w="2275" h="1103">
                  <a:moveTo>
                    <a:pt x="0" y="0"/>
                  </a:moveTo>
                  <a:lnTo>
                    <a:pt x="0" y="1103"/>
                  </a:lnTo>
                  <a:lnTo>
                    <a:pt x="2275" y="1103"/>
                  </a:lnTo>
                </a:path>
              </a:pathLst>
            </a:custGeom>
            <a:noFill/>
            <a:ln w="28575" cap="flat" cmpd="sng">
              <a:solidFill>
                <a:schemeClr val="tx1"/>
              </a:solidFill>
              <a:prstDash val="solid"/>
              <a:round/>
              <a:headEnd/>
              <a:tailEnd/>
            </a:ln>
            <a:effectLst/>
          </p:spPr>
          <p:txBody>
            <a:bodyPr wrap="none" anchor="ctr"/>
            <a:lstStyle/>
            <a:p>
              <a:endParaRPr lang="en-US"/>
            </a:p>
          </p:txBody>
        </p:sp>
        <p:sp>
          <p:nvSpPr>
            <p:cNvPr id="476168" name="Freeform 8"/>
            <p:cNvSpPr>
              <a:spLocks/>
            </p:cNvSpPr>
            <p:nvPr/>
          </p:nvSpPr>
          <p:spPr bwMode="auto">
            <a:xfrm>
              <a:off x="2992438" y="3751263"/>
              <a:ext cx="3709988" cy="1792288"/>
            </a:xfrm>
            <a:custGeom>
              <a:avLst/>
              <a:gdLst/>
              <a:ahLst/>
              <a:cxnLst>
                <a:cxn ang="0">
                  <a:pos x="0" y="0"/>
                </a:cxn>
                <a:cxn ang="0">
                  <a:pos x="0" y="1103"/>
                </a:cxn>
                <a:cxn ang="0">
                  <a:pos x="2275" y="1103"/>
                </a:cxn>
              </a:cxnLst>
              <a:rect l="0" t="0" r="r" b="b"/>
              <a:pathLst>
                <a:path w="2275" h="1103">
                  <a:moveTo>
                    <a:pt x="0" y="0"/>
                  </a:moveTo>
                  <a:lnTo>
                    <a:pt x="0" y="1103"/>
                  </a:lnTo>
                  <a:lnTo>
                    <a:pt x="2275" y="1103"/>
                  </a:lnTo>
                </a:path>
              </a:pathLst>
            </a:custGeom>
            <a:noFill/>
            <a:ln w="28575" cap="flat" cmpd="sng">
              <a:solidFill>
                <a:schemeClr val="tx1"/>
              </a:solidFill>
              <a:prstDash val="solid"/>
              <a:round/>
              <a:headEnd/>
              <a:tailEnd/>
            </a:ln>
            <a:effectLst/>
          </p:spPr>
          <p:txBody>
            <a:bodyPr wrap="none" anchor="ctr"/>
            <a:lstStyle/>
            <a:p>
              <a:endParaRPr lang="en-US"/>
            </a:p>
          </p:txBody>
        </p:sp>
        <p:sp>
          <p:nvSpPr>
            <p:cNvPr id="476169" name="Line 9"/>
            <p:cNvSpPr>
              <a:spLocks noChangeShapeType="1"/>
            </p:cNvSpPr>
            <p:nvPr/>
          </p:nvSpPr>
          <p:spPr bwMode="auto">
            <a:xfrm>
              <a:off x="4927600" y="4152900"/>
              <a:ext cx="0" cy="1384300"/>
            </a:xfrm>
            <a:prstGeom prst="line">
              <a:avLst/>
            </a:prstGeom>
            <a:noFill/>
            <a:ln w="28575">
              <a:solidFill>
                <a:schemeClr val="folHlink"/>
              </a:solidFill>
              <a:prstDash val="dash"/>
              <a:round/>
              <a:headEnd/>
              <a:tailEnd/>
            </a:ln>
            <a:effectLst/>
          </p:spPr>
          <p:txBody>
            <a:bodyPr wrap="none" anchor="ctr"/>
            <a:lstStyle/>
            <a:p>
              <a:endParaRPr lang="en-US"/>
            </a:p>
          </p:txBody>
        </p:sp>
        <p:sp>
          <p:nvSpPr>
            <p:cNvPr id="476170" name="Line 10"/>
            <p:cNvSpPr>
              <a:spLocks noChangeShapeType="1"/>
            </p:cNvSpPr>
            <p:nvPr/>
          </p:nvSpPr>
          <p:spPr bwMode="auto">
            <a:xfrm>
              <a:off x="7150100" y="2006600"/>
              <a:ext cx="0" cy="952500"/>
            </a:xfrm>
            <a:prstGeom prst="line">
              <a:avLst/>
            </a:prstGeom>
            <a:noFill/>
            <a:ln w="28575">
              <a:solidFill>
                <a:schemeClr val="folHlink"/>
              </a:solidFill>
              <a:prstDash val="dash"/>
              <a:round/>
              <a:headEnd/>
              <a:tailEnd/>
            </a:ln>
            <a:effectLst/>
          </p:spPr>
          <p:txBody>
            <a:bodyPr wrap="none" anchor="ctr"/>
            <a:lstStyle/>
            <a:p>
              <a:endParaRPr lang="en-US"/>
            </a:p>
          </p:txBody>
        </p:sp>
        <p:sp>
          <p:nvSpPr>
            <p:cNvPr id="476171" name="Line 11"/>
            <p:cNvSpPr>
              <a:spLocks noChangeShapeType="1"/>
            </p:cNvSpPr>
            <p:nvPr/>
          </p:nvSpPr>
          <p:spPr bwMode="auto">
            <a:xfrm>
              <a:off x="7664450" y="1727200"/>
              <a:ext cx="0" cy="1231900"/>
            </a:xfrm>
            <a:prstGeom prst="line">
              <a:avLst/>
            </a:prstGeom>
            <a:noFill/>
            <a:ln w="28575">
              <a:solidFill>
                <a:schemeClr val="folHlink"/>
              </a:solidFill>
              <a:prstDash val="dash"/>
              <a:round/>
              <a:headEnd/>
              <a:tailEnd/>
            </a:ln>
            <a:effectLst/>
          </p:spPr>
          <p:txBody>
            <a:bodyPr wrap="none" anchor="ctr"/>
            <a:lstStyle/>
            <a:p>
              <a:endParaRPr lang="en-US"/>
            </a:p>
          </p:txBody>
        </p:sp>
        <p:sp>
          <p:nvSpPr>
            <p:cNvPr id="476172" name="Line 12"/>
            <p:cNvSpPr>
              <a:spLocks noChangeShapeType="1"/>
            </p:cNvSpPr>
            <p:nvPr/>
          </p:nvSpPr>
          <p:spPr bwMode="auto">
            <a:xfrm>
              <a:off x="2305050" y="1720850"/>
              <a:ext cx="0" cy="1244600"/>
            </a:xfrm>
            <a:prstGeom prst="line">
              <a:avLst/>
            </a:prstGeom>
            <a:noFill/>
            <a:ln w="28575">
              <a:solidFill>
                <a:schemeClr val="folHlink"/>
              </a:solidFill>
              <a:prstDash val="dash"/>
              <a:round/>
              <a:headEnd/>
              <a:tailEnd/>
            </a:ln>
            <a:effectLst/>
          </p:spPr>
          <p:txBody>
            <a:bodyPr wrap="none" anchor="ctr"/>
            <a:lstStyle/>
            <a:p>
              <a:endParaRPr lang="en-US"/>
            </a:p>
          </p:txBody>
        </p:sp>
        <p:sp>
          <p:nvSpPr>
            <p:cNvPr id="476173" name="Line 13"/>
            <p:cNvSpPr>
              <a:spLocks noChangeShapeType="1"/>
            </p:cNvSpPr>
            <p:nvPr/>
          </p:nvSpPr>
          <p:spPr bwMode="auto">
            <a:xfrm>
              <a:off x="2819400" y="2025650"/>
              <a:ext cx="0" cy="946150"/>
            </a:xfrm>
            <a:prstGeom prst="line">
              <a:avLst/>
            </a:prstGeom>
            <a:noFill/>
            <a:ln w="28575">
              <a:solidFill>
                <a:schemeClr val="folHlink"/>
              </a:solidFill>
              <a:prstDash val="dash"/>
              <a:round/>
              <a:headEnd/>
              <a:tailEnd/>
            </a:ln>
            <a:effectLst/>
          </p:spPr>
          <p:txBody>
            <a:bodyPr wrap="none" anchor="ctr"/>
            <a:lstStyle/>
            <a:p>
              <a:endParaRPr lang="en-US"/>
            </a:p>
          </p:txBody>
        </p:sp>
        <p:sp>
          <p:nvSpPr>
            <p:cNvPr id="476174" name="Freeform 14"/>
            <p:cNvSpPr>
              <a:spLocks/>
            </p:cNvSpPr>
            <p:nvPr/>
          </p:nvSpPr>
          <p:spPr bwMode="auto">
            <a:xfrm>
              <a:off x="1258888" y="1716088"/>
              <a:ext cx="3400425" cy="1190625"/>
            </a:xfrm>
            <a:custGeom>
              <a:avLst/>
              <a:gdLst/>
              <a:ahLst/>
              <a:cxnLst>
                <a:cxn ang="0">
                  <a:pos x="0" y="750"/>
                </a:cxn>
                <a:cxn ang="0">
                  <a:pos x="59" y="739"/>
                </a:cxn>
                <a:cxn ang="0">
                  <a:pos x="107" y="706"/>
                </a:cxn>
                <a:cxn ang="0">
                  <a:pos x="160" y="652"/>
                </a:cxn>
                <a:cxn ang="0">
                  <a:pos x="319" y="387"/>
                </a:cxn>
                <a:cxn ang="0">
                  <a:pos x="515" y="101"/>
                </a:cxn>
                <a:cxn ang="0">
                  <a:pos x="622" y="21"/>
                </a:cxn>
                <a:cxn ang="0">
                  <a:pos x="702" y="3"/>
                </a:cxn>
                <a:cxn ang="0">
                  <a:pos x="800" y="39"/>
                </a:cxn>
                <a:cxn ang="0">
                  <a:pos x="933" y="146"/>
                </a:cxn>
                <a:cxn ang="0">
                  <a:pos x="1298" y="421"/>
                </a:cxn>
                <a:cxn ang="0">
                  <a:pos x="1582" y="590"/>
                </a:cxn>
                <a:cxn ang="0">
                  <a:pos x="1858" y="688"/>
                </a:cxn>
                <a:cxn ang="0">
                  <a:pos x="2142" y="732"/>
                </a:cxn>
              </a:cxnLst>
              <a:rect l="0" t="0" r="r" b="b"/>
              <a:pathLst>
                <a:path w="2142" h="750">
                  <a:moveTo>
                    <a:pt x="0" y="750"/>
                  </a:moveTo>
                  <a:cubicBezTo>
                    <a:pt x="10" y="748"/>
                    <a:pt x="41" y="746"/>
                    <a:pt x="59" y="739"/>
                  </a:cubicBezTo>
                  <a:cubicBezTo>
                    <a:pt x="77" y="732"/>
                    <a:pt x="90" y="720"/>
                    <a:pt x="107" y="706"/>
                  </a:cubicBezTo>
                  <a:cubicBezTo>
                    <a:pt x="124" y="692"/>
                    <a:pt x="125" y="705"/>
                    <a:pt x="160" y="652"/>
                  </a:cubicBezTo>
                  <a:cubicBezTo>
                    <a:pt x="195" y="599"/>
                    <a:pt x="260" y="479"/>
                    <a:pt x="319" y="387"/>
                  </a:cubicBezTo>
                  <a:cubicBezTo>
                    <a:pt x="378" y="295"/>
                    <a:pt x="465" y="162"/>
                    <a:pt x="515" y="101"/>
                  </a:cubicBezTo>
                  <a:cubicBezTo>
                    <a:pt x="565" y="40"/>
                    <a:pt x="591" y="37"/>
                    <a:pt x="622" y="21"/>
                  </a:cubicBezTo>
                  <a:cubicBezTo>
                    <a:pt x="653" y="5"/>
                    <a:pt x="672" y="0"/>
                    <a:pt x="702" y="3"/>
                  </a:cubicBezTo>
                  <a:cubicBezTo>
                    <a:pt x="732" y="6"/>
                    <a:pt x="762" y="15"/>
                    <a:pt x="800" y="39"/>
                  </a:cubicBezTo>
                  <a:cubicBezTo>
                    <a:pt x="838" y="63"/>
                    <a:pt x="850" y="82"/>
                    <a:pt x="933" y="146"/>
                  </a:cubicBezTo>
                  <a:cubicBezTo>
                    <a:pt x="1016" y="210"/>
                    <a:pt x="1190" y="347"/>
                    <a:pt x="1298" y="421"/>
                  </a:cubicBezTo>
                  <a:cubicBezTo>
                    <a:pt x="1406" y="495"/>
                    <a:pt x="1489" y="546"/>
                    <a:pt x="1582" y="590"/>
                  </a:cubicBezTo>
                  <a:cubicBezTo>
                    <a:pt x="1675" y="634"/>
                    <a:pt x="1765" y="664"/>
                    <a:pt x="1858" y="688"/>
                  </a:cubicBezTo>
                  <a:cubicBezTo>
                    <a:pt x="1951" y="712"/>
                    <a:pt x="2046" y="722"/>
                    <a:pt x="2142" y="732"/>
                  </a:cubicBezTo>
                </a:path>
              </a:pathLst>
            </a:custGeom>
            <a:noFill/>
            <a:ln w="38100" cap="flat" cmpd="sng">
              <a:solidFill>
                <a:schemeClr val="folHlink"/>
              </a:solidFill>
              <a:prstDash val="solid"/>
              <a:round/>
              <a:headEnd/>
              <a:tailEnd/>
            </a:ln>
            <a:effectLst/>
          </p:spPr>
          <p:txBody>
            <a:bodyPr wrap="none" anchor="ctr"/>
            <a:lstStyle/>
            <a:p>
              <a:endParaRPr lang="en-US"/>
            </a:p>
          </p:txBody>
        </p:sp>
        <p:sp>
          <p:nvSpPr>
            <p:cNvPr id="476175" name="Freeform 15"/>
            <p:cNvSpPr>
              <a:spLocks/>
            </p:cNvSpPr>
            <p:nvPr/>
          </p:nvSpPr>
          <p:spPr bwMode="auto">
            <a:xfrm>
              <a:off x="5308600" y="1712913"/>
              <a:ext cx="3359150" cy="1195388"/>
            </a:xfrm>
            <a:custGeom>
              <a:avLst/>
              <a:gdLst/>
              <a:ahLst/>
              <a:cxnLst>
                <a:cxn ang="0">
                  <a:pos x="0" y="725"/>
                </a:cxn>
                <a:cxn ang="0">
                  <a:pos x="268" y="693"/>
                </a:cxn>
                <a:cxn ang="0">
                  <a:pos x="540" y="605"/>
                </a:cxn>
                <a:cxn ang="0">
                  <a:pos x="908" y="373"/>
                </a:cxn>
                <a:cxn ang="0">
                  <a:pos x="1248" y="97"/>
                </a:cxn>
                <a:cxn ang="0">
                  <a:pos x="1380" y="21"/>
                </a:cxn>
                <a:cxn ang="0">
                  <a:pos x="1472" y="5"/>
                </a:cxn>
                <a:cxn ang="0">
                  <a:pos x="1576" y="53"/>
                </a:cxn>
                <a:cxn ang="0">
                  <a:pos x="1652" y="137"/>
                </a:cxn>
                <a:cxn ang="0">
                  <a:pos x="1832" y="405"/>
                </a:cxn>
                <a:cxn ang="0">
                  <a:pos x="1988" y="669"/>
                </a:cxn>
                <a:cxn ang="0">
                  <a:pos x="2044" y="717"/>
                </a:cxn>
                <a:cxn ang="0">
                  <a:pos x="2084" y="741"/>
                </a:cxn>
                <a:cxn ang="0">
                  <a:pos x="2116" y="753"/>
                </a:cxn>
              </a:cxnLst>
              <a:rect l="0" t="0" r="r" b="b"/>
              <a:pathLst>
                <a:path w="2116" h="753">
                  <a:moveTo>
                    <a:pt x="0" y="725"/>
                  </a:moveTo>
                  <a:cubicBezTo>
                    <a:pt x="89" y="719"/>
                    <a:pt x="178" y="713"/>
                    <a:pt x="268" y="693"/>
                  </a:cubicBezTo>
                  <a:cubicBezTo>
                    <a:pt x="358" y="673"/>
                    <a:pt x="433" y="658"/>
                    <a:pt x="540" y="605"/>
                  </a:cubicBezTo>
                  <a:cubicBezTo>
                    <a:pt x="647" y="552"/>
                    <a:pt x="790" y="458"/>
                    <a:pt x="908" y="373"/>
                  </a:cubicBezTo>
                  <a:cubicBezTo>
                    <a:pt x="1026" y="288"/>
                    <a:pt x="1170" y="156"/>
                    <a:pt x="1248" y="97"/>
                  </a:cubicBezTo>
                  <a:cubicBezTo>
                    <a:pt x="1326" y="38"/>
                    <a:pt x="1343" y="36"/>
                    <a:pt x="1380" y="21"/>
                  </a:cubicBezTo>
                  <a:cubicBezTo>
                    <a:pt x="1417" y="6"/>
                    <a:pt x="1439" y="0"/>
                    <a:pt x="1472" y="5"/>
                  </a:cubicBezTo>
                  <a:cubicBezTo>
                    <a:pt x="1505" y="10"/>
                    <a:pt x="1546" y="31"/>
                    <a:pt x="1576" y="53"/>
                  </a:cubicBezTo>
                  <a:cubicBezTo>
                    <a:pt x="1606" y="75"/>
                    <a:pt x="1609" y="78"/>
                    <a:pt x="1652" y="137"/>
                  </a:cubicBezTo>
                  <a:cubicBezTo>
                    <a:pt x="1695" y="196"/>
                    <a:pt x="1776" y="316"/>
                    <a:pt x="1832" y="405"/>
                  </a:cubicBezTo>
                  <a:cubicBezTo>
                    <a:pt x="1888" y="494"/>
                    <a:pt x="1953" y="617"/>
                    <a:pt x="1988" y="669"/>
                  </a:cubicBezTo>
                  <a:cubicBezTo>
                    <a:pt x="2023" y="721"/>
                    <a:pt x="2028" y="705"/>
                    <a:pt x="2044" y="717"/>
                  </a:cubicBezTo>
                  <a:cubicBezTo>
                    <a:pt x="2060" y="729"/>
                    <a:pt x="2072" y="735"/>
                    <a:pt x="2084" y="741"/>
                  </a:cubicBezTo>
                  <a:cubicBezTo>
                    <a:pt x="2096" y="747"/>
                    <a:pt x="2106" y="750"/>
                    <a:pt x="2116" y="753"/>
                  </a:cubicBezTo>
                </a:path>
              </a:pathLst>
            </a:custGeom>
            <a:noFill/>
            <a:ln w="38100" cap="flat" cmpd="sng">
              <a:solidFill>
                <a:schemeClr val="folHlink"/>
              </a:solidFill>
              <a:prstDash val="solid"/>
              <a:round/>
              <a:headEnd/>
              <a:tailEnd/>
            </a:ln>
            <a:effectLst/>
          </p:spPr>
          <p:txBody>
            <a:bodyPr wrap="none" anchor="ctr"/>
            <a:lstStyle/>
            <a:p>
              <a:endParaRPr lang="en-US"/>
            </a:p>
          </p:txBody>
        </p:sp>
        <p:sp>
          <p:nvSpPr>
            <p:cNvPr id="476176" name="Freeform 16"/>
            <p:cNvSpPr>
              <a:spLocks/>
            </p:cNvSpPr>
            <p:nvPr/>
          </p:nvSpPr>
          <p:spPr bwMode="auto">
            <a:xfrm>
              <a:off x="3289300" y="4157663"/>
              <a:ext cx="3270250" cy="1277938"/>
            </a:xfrm>
            <a:custGeom>
              <a:avLst/>
              <a:gdLst/>
              <a:ahLst/>
              <a:cxnLst>
                <a:cxn ang="0">
                  <a:pos x="0" y="805"/>
                </a:cxn>
                <a:cxn ang="0">
                  <a:pos x="80" y="793"/>
                </a:cxn>
                <a:cxn ang="0">
                  <a:pos x="168" y="757"/>
                </a:cxn>
                <a:cxn ang="0">
                  <a:pos x="284" y="677"/>
                </a:cxn>
                <a:cxn ang="0">
                  <a:pos x="564" y="385"/>
                </a:cxn>
                <a:cxn ang="0">
                  <a:pos x="856" y="81"/>
                </a:cxn>
                <a:cxn ang="0">
                  <a:pos x="960" y="17"/>
                </a:cxn>
                <a:cxn ang="0">
                  <a:pos x="1036" y="1"/>
                </a:cxn>
                <a:cxn ang="0">
                  <a:pos x="1120" y="21"/>
                </a:cxn>
                <a:cxn ang="0">
                  <a:pos x="1200" y="77"/>
                </a:cxn>
                <a:cxn ang="0">
                  <a:pos x="1520" y="409"/>
                </a:cxn>
                <a:cxn ang="0">
                  <a:pos x="1840" y="717"/>
                </a:cxn>
                <a:cxn ang="0">
                  <a:pos x="1936" y="781"/>
                </a:cxn>
                <a:cxn ang="0">
                  <a:pos x="2000" y="801"/>
                </a:cxn>
                <a:cxn ang="0">
                  <a:pos x="2060" y="801"/>
                </a:cxn>
              </a:cxnLst>
              <a:rect l="0" t="0" r="r" b="b"/>
              <a:pathLst>
                <a:path w="2060" h="805">
                  <a:moveTo>
                    <a:pt x="0" y="805"/>
                  </a:moveTo>
                  <a:cubicBezTo>
                    <a:pt x="26" y="803"/>
                    <a:pt x="52" y="801"/>
                    <a:pt x="80" y="793"/>
                  </a:cubicBezTo>
                  <a:cubicBezTo>
                    <a:pt x="108" y="785"/>
                    <a:pt x="134" y="776"/>
                    <a:pt x="168" y="757"/>
                  </a:cubicBezTo>
                  <a:cubicBezTo>
                    <a:pt x="202" y="738"/>
                    <a:pt x="218" y="739"/>
                    <a:pt x="284" y="677"/>
                  </a:cubicBezTo>
                  <a:cubicBezTo>
                    <a:pt x="350" y="615"/>
                    <a:pt x="469" y="484"/>
                    <a:pt x="564" y="385"/>
                  </a:cubicBezTo>
                  <a:cubicBezTo>
                    <a:pt x="659" y="286"/>
                    <a:pt x="790" y="142"/>
                    <a:pt x="856" y="81"/>
                  </a:cubicBezTo>
                  <a:cubicBezTo>
                    <a:pt x="922" y="20"/>
                    <a:pt x="930" y="30"/>
                    <a:pt x="960" y="17"/>
                  </a:cubicBezTo>
                  <a:cubicBezTo>
                    <a:pt x="990" y="4"/>
                    <a:pt x="1009" y="0"/>
                    <a:pt x="1036" y="1"/>
                  </a:cubicBezTo>
                  <a:cubicBezTo>
                    <a:pt x="1063" y="2"/>
                    <a:pt x="1093" y="8"/>
                    <a:pt x="1120" y="21"/>
                  </a:cubicBezTo>
                  <a:cubicBezTo>
                    <a:pt x="1147" y="34"/>
                    <a:pt x="1133" y="12"/>
                    <a:pt x="1200" y="77"/>
                  </a:cubicBezTo>
                  <a:cubicBezTo>
                    <a:pt x="1267" y="142"/>
                    <a:pt x="1413" y="302"/>
                    <a:pt x="1520" y="409"/>
                  </a:cubicBezTo>
                  <a:cubicBezTo>
                    <a:pt x="1627" y="516"/>
                    <a:pt x="1771" y="655"/>
                    <a:pt x="1840" y="717"/>
                  </a:cubicBezTo>
                  <a:cubicBezTo>
                    <a:pt x="1909" y="779"/>
                    <a:pt x="1909" y="767"/>
                    <a:pt x="1936" y="781"/>
                  </a:cubicBezTo>
                  <a:cubicBezTo>
                    <a:pt x="1963" y="795"/>
                    <a:pt x="1979" y="798"/>
                    <a:pt x="2000" y="801"/>
                  </a:cubicBezTo>
                  <a:cubicBezTo>
                    <a:pt x="2021" y="804"/>
                    <a:pt x="2040" y="804"/>
                    <a:pt x="2060" y="801"/>
                  </a:cubicBezTo>
                </a:path>
              </a:pathLst>
            </a:custGeom>
            <a:noFill/>
            <a:ln w="38100" cap="flat" cmpd="sng">
              <a:solidFill>
                <a:schemeClr val="folHlink"/>
              </a:solidFill>
              <a:prstDash val="solid"/>
              <a:round/>
              <a:headEnd/>
              <a:tailEnd/>
            </a:ln>
            <a:effectLst/>
          </p:spPr>
          <p:txBody>
            <a:bodyPr wrap="none" anchor="ctr"/>
            <a:lstStyle/>
            <a:p>
              <a:endParaRPr lang="en-US"/>
            </a:p>
          </p:txBody>
        </p:sp>
        <p:sp>
          <p:nvSpPr>
            <p:cNvPr id="476177" name="Rectangle 17"/>
            <p:cNvSpPr>
              <a:spLocks noChangeArrowheads="1"/>
            </p:cNvSpPr>
            <p:nvPr/>
          </p:nvSpPr>
          <p:spPr bwMode="auto">
            <a:xfrm rot="16200000">
              <a:off x="4437063" y="1978025"/>
              <a:ext cx="874713" cy="336550"/>
            </a:xfrm>
            <a:prstGeom prst="rect">
              <a:avLst/>
            </a:prstGeom>
            <a:noFill/>
            <a:ln w="9525">
              <a:noFill/>
              <a:miter lim="800000"/>
              <a:headEnd/>
              <a:tailEnd/>
            </a:ln>
            <a:effectLst/>
          </p:spPr>
          <p:txBody>
            <a:bodyPr wrap="none">
              <a:spAutoFit/>
            </a:bodyPr>
            <a:lstStyle/>
            <a:p>
              <a:pPr eaLnBrk="0" hangingPunct="0"/>
              <a:r>
                <a:rPr lang="en-US" sz="1600" i="1">
                  <a:latin typeface="Arial" charset="0"/>
                </a:rPr>
                <a:t>P</a:t>
              </a:r>
              <a:r>
                <a:rPr lang="en-US" sz="1600">
                  <a:latin typeface="Arial" charset="0"/>
                </a:rPr>
                <a:t>(time)</a:t>
              </a:r>
            </a:p>
          </p:txBody>
        </p:sp>
        <p:sp>
          <p:nvSpPr>
            <p:cNvPr id="476178" name="Rectangle 18"/>
            <p:cNvSpPr>
              <a:spLocks noChangeArrowheads="1"/>
            </p:cNvSpPr>
            <p:nvPr/>
          </p:nvSpPr>
          <p:spPr bwMode="auto">
            <a:xfrm rot="16200000">
              <a:off x="2357438" y="4487863"/>
              <a:ext cx="874713" cy="336550"/>
            </a:xfrm>
            <a:prstGeom prst="rect">
              <a:avLst/>
            </a:prstGeom>
            <a:noFill/>
            <a:ln w="9525">
              <a:noFill/>
              <a:miter lim="800000"/>
              <a:headEnd/>
              <a:tailEnd/>
            </a:ln>
            <a:effectLst/>
          </p:spPr>
          <p:txBody>
            <a:bodyPr wrap="none">
              <a:spAutoFit/>
            </a:bodyPr>
            <a:lstStyle/>
            <a:p>
              <a:pPr eaLnBrk="0" hangingPunct="0"/>
              <a:r>
                <a:rPr lang="en-US" sz="1600" i="1">
                  <a:latin typeface="Arial" charset="0"/>
                </a:rPr>
                <a:t>P</a:t>
              </a:r>
              <a:r>
                <a:rPr lang="en-US" sz="1600">
                  <a:latin typeface="Arial" charset="0"/>
                </a:rPr>
                <a:t>(time)</a:t>
              </a:r>
            </a:p>
          </p:txBody>
        </p:sp>
        <p:sp>
          <p:nvSpPr>
            <p:cNvPr id="476179" name="Rectangle 19"/>
            <p:cNvSpPr>
              <a:spLocks noChangeArrowheads="1"/>
            </p:cNvSpPr>
            <p:nvPr/>
          </p:nvSpPr>
          <p:spPr bwMode="auto">
            <a:xfrm rot="16200000">
              <a:off x="425450" y="1978025"/>
              <a:ext cx="874713" cy="336550"/>
            </a:xfrm>
            <a:prstGeom prst="rect">
              <a:avLst/>
            </a:prstGeom>
            <a:noFill/>
            <a:ln w="9525">
              <a:noFill/>
              <a:miter lim="800000"/>
              <a:headEnd/>
              <a:tailEnd/>
            </a:ln>
            <a:effectLst/>
          </p:spPr>
          <p:txBody>
            <a:bodyPr wrap="none">
              <a:spAutoFit/>
            </a:bodyPr>
            <a:lstStyle/>
            <a:p>
              <a:pPr eaLnBrk="0" hangingPunct="0"/>
              <a:r>
                <a:rPr lang="en-US" sz="1600" i="1">
                  <a:latin typeface="Arial" charset="0"/>
                </a:rPr>
                <a:t>P</a:t>
              </a:r>
              <a:r>
                <a:rPr lang="en-US" sz="1600">
                  <a:latin typeface="Arial" charset="0"/>
                </a:rPr>
                <a:t>(time)</a:t>
              </a:r>
            </a:p>
          </p:txBody>
        </p:sp>
        <p:sp>
          <p:nvSpPr>
            <p:cNvPr id="476180" name="Rectangle 20"/>
            <p:cNvSpPr>
              <a:spLocks noChangeArrowheads="1"/>
            </p:cNvSpPr>
            <p:nvPr/>
          </p:nvSpPr>
          <p:spPr bwMode="auto">
            <a:xfrm>
              <a:off x="6515662" y="3170238"/>
              <a:ext cx="632288"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Time</a:t>
              </a:r>
            </a:p>
          </p:txBody>
        </p:sp>
        <p:sp>
          <p:nvSpPr>
            <p:cNvPr id="476181" name="Rectangle 21"/>
            <p:cNvSpPr>
              <a:spLocks noChangeArrowheads="1"/>
            </p:cNvSpPr>
            <p:nvPr/>
          </p:nvSpPr>
          <p:spPr bwMode="auto">
            <a:xfrm>
              <a:off x="5113338" y="2854325"/>
              <a:ext cx="311150" cy="396875"/>
            </a:xfrm>
            <a:prstGeom prst="rect">
              <a:avLst/>
            </a:prstGeom>
            <a:noFill/>
            <a:ln w="9525">
              <a:noFill/>
              <a:miter lim="800000"/>
              <a:headEnd/>
              <a:tailEnd/>
            </a:ln>
            <a:effectLst/>
          </p:spPr>
          <p:txBody>
            <a:bodyPr wrap="none">
              <a:spAutoFit/>
            </a:bodyPr>
            <a:lstStyle/>
            <a:p>
              <a:pPr eaLnBrk="0" hangingPunct="0"/>
              <a:r>
                <a:rPr lang="en-US" sz="2000" i="1"/>
                <a:t>a</a:t>
              </a:r>
            </a:p>
          </p:txBody>
        </p:sp>
        <p:sp>
          <p:nvSpPr>
            <p:cNvPr id="476182" name="Rectangle 22"/>
            <p:cNvSpPr>
              <a:spLocks noChangeArrowheads="1"/>
            </p:cNvSpPr>
            <p:nvPr/>
          </p:nvSpPr>
          <p:spPr bwMode="auto">
            <a:xfrm>
              <a:off x="7473950" y="2854325"/>
              <a:ext cx="381000" cy="396875"/>
            </a:xfrm>
            <a:prstGeom prst="rect">
              <a:avLst/>
            </a:prstGeom>
            <a:noFill/>
            <a:ln w="9525">
              <a:noFill/>
              <a:miter lim="800000"/>
              <a:headEnd/>
              <a:tailEnd/>
            </a:ln>
            <a:effectLst/>
          </p:spPr>
          <p:txBody>
            <a:bodyPr wrap="none">
              <a:spAutoFit/>
            </a:bodyPr>
            <a:lstStyle/>
            <a:p>
              <a:pPr eaLnBrk="0" hangingPunct="0"/>
              <a:r>
                <a:rPr lang="en-US" sz="2000" i="1"/>
                <a:t>m</a:t>
              </a:r>
            </a:p>
          </p:txBody>
        </p:sp>
        <p:sp>
          <p:nvSpPr>
            <p:cNvPr id="476183" name="Rectangle 23"/>
            <p:cNvSpPr>
              <a:spLocks noChangeArrowheads="1"/>
            </p:cNvSpPr>
            <p:nvPr/>
          </p:nvSpPr>
          <p:spPr bwMode="auto">
            <a:xfrm>
              <a:off x="2681288" y="2854325"/>
              <a:ext cx="254000" cy="396875"/>
            </a:xfrm>
            <a:prstGeom prst="rect">
              <a:avLst/>
            </a:prstGeom>
            <a:noFill/>
            <a:ln w="9525">
              <a:noFill/>
              <a:miter lim="800000"/>
              <a:headEnd/>
              <a:tailEnd/>
            </a:ln>
            <a:effectLst/>
          </p:spPr>
          <p:txBody>
            <a:bodyPr wrap="none">
              <a:spAutoFit/>
            </a:bodyPr>
            <a:lstStyle/>
            <a:p>
              <a:pPr eaLnBrk="0" hangingPunct="0"/>
              <a:r>
                <a:rPr lang="en-US" sz="2000" i="1"/>
                <a:t>t</a:t>
              </a:r>
            </a:p>
          </p:txBody>
        </p:sp>
        <p:sp>
          <p:nvSpPr>
            <p:cNvPr id="476184" name="Rectangle 24"/>
            <p:cNvSpPr>
              <a:spLocks noChangeArrowheads="1"/>
            </p:cNvSpPr>
            <p:nvPr/>
          </p:nvSpPr>
          <p:spPr bwMode="auto">
            <a:xfrm>
              <a:off x="4448175" y="2854325"/>
              <a:ext cx="311150" cy="396875"/>
            </a:xfrm>
            <a:prstGeom prst="rect">
              <a:avLst/>
            </a:prstGeom>
            <a:noFill/>
            <a:ln w="9525">
              <a:noFill/>
              <a:miter lim="800000"/>
              <a:headEnd/>
              <a:tailEnd/>
            </a:ln>
            <a:effectLst/>
          </p:spPr>
          <p:txBody>
            <a:bodyPr wrap="none">
              <a:spAutoFit/>
            </a:bodyPr>
            <a:lstStyle/>
            <a:p>
              <a:pPr eaLnBrk="0" hangingPunct="0"/>
              <a:r>
                <a:rPr lang="en-US" sz="2000" i="1"/>
                <a:t>b</a:t>
              </a:r>
            </a:p>
          </p:txBody>
        </p:sp>
        <p:sp>
          <p:nvSpPr>
            <p:cNvPr id="476185" name="Rectangle 25"/>
            <p:cNvSpPr>
              <a:spLocks noChangeArrowheads="1"/>
            </p:cNvSpPr>
            <p:nvPr/>
          </p:nvSpPr>
          <p:spPr bwMode="auto">
            <a:xfrm>
              <a:off x="1074738" y="2854325"/>
              <a:ext cx="311150" cy="396875"/>
            </a:xfrm>
            <a:prstGeom prst="rect">
              <a:avLst/>
            </a:prstGeom>
            <a:noFill/>
            <a:ln w="9525">
              <a:noFill/>
              <a:miter lim="800000"/>
              <a:headEnd/>
              <a:tailEnd/>
            </a:ln>
            <a:effectLst/>
          </p:spPr>
          <p:txBody>
            <a:bodyPr wrap="none">
              <a:spAutoFit/>
            </a:bodyPr>
            <a:lstStyle/>
            <a:p>
              <a:pPr eaLnBrk="0" hangingPunct="0"/>
              <a:r>
                <a:rPr lang="en-US" sz="2000" i="1"/>
                <a:t>a</a:t>
              </a:r>
            </a:p>
          </p:txBody>
        </p:sp>
        <p:sp>
          <p:nvSpPr>
            <p:cNvPr id="476186" name="Rectangle 26"/>
            <p:cNvSpPr>
              <a:spLocks noChangeArrowheads="1"/>
            </p:cNvSpPr>
            <p:nvPr/>
          </p:nvSpPr>
          <p:spPr bwMode="auto">
            <a:xfrm>
              <a:off x="2109788" y="2854325"/>
              <a:ext cx="381000" cy="396875"/>
            </a:xfrm>
            <a:prstGeom prst="rect">
              <a:avLst/>
            </a:prstGeom>
            <a:noFill/>
            <a:ln w="9525">
              <a:noFill/>
              <a:miter lim="800000"/>
              <a:headEnd/>
              <a:tailEnd/>
            </a:ln>
            <a:effectLst/>
          </p:spPr>
          <p:txBody>
            <a:bodyPr wrap="none">
              <a:spAutoFit/>
            </a:bodyPr>
            <a:lstStyle/>
            <a:p>
              <a:pPr eaLnBrk="0" hangingPunct="0"/>
              <a:r>
                <a:rPr lang="en-US" sz="2000" i="1"/>
                <a:t>m</a:t>
              </a:r>
            </a:p>
          </p:txBody>
        </p:sp>
        <p:sp>
          <p:nvSpPr>
            <p:cNvPr id="476187" name="Rectangle 27"/>
            <p:cNvSpPr>
              <a:spLocks noChangeArrowheads="1"/>
            </p:cNvSpPr>
            <p:nvPr/>
          </p:nvSpPr>
          <p:spPr bwMode="auto">
            <a:xfrm>
              <a:off x="6997700" y="2854325"/>
              <a:ext cx="254000" cy="396875"/>
            </a:xfrm>
            <a:prstGeom prst="rect">
              <a:avLst/>
            </a:prstGeom>
            <a:noFill/>
            <a:ln w="9525">
              <a:noFill/>
              <a:miter lim="800000"/>
              <a:headEnd/>
              <a:tailEnd/>
            </a:ln>
            <a:effectLst/>
          </p:spPr>
          <p:txBody>
            <a:bodyPr wrap="none">
              <a:spAutoFit/>
            </a:bodyPr>
            <a:lstStyle/>
            <a:p>
              <a:pPr eaLnBrk="0" hangingPunct="0"/>
              <a:r>
                <a:rPr lang="en-US" sz="2000" i="1"/>
                <a:t>t</a:t>
              </a:r>
            </a:p>
          </p:txBody>
        </p:sp>
        <p:sp>
          <p:nvSpPr>
            <p:cNvPr id="476188" name="Rectangle 28"/>
            <p:cNvSpPr>
              <a:spLocks noChangeArrowheads="1"/>
            </p:cNvSpPr>
            <p:nvPr/>
          </p:nvSpPr>
          <p:spPr bwMode="auto">
            <a:xfrm>
              <a:off x="8466138" y="2854325"/>
              <a:ext cx="311150" cy="396875"/>
            </a:xfrm>
            <a:prstGeom prst="rect">
              <a:avLst/>
            </a:prstGeom>
            <a:noFill/>
            <a:ln w="9525">
              <a:noFill/>
              <a:miter lim="800000"/>
              <a:headEnd/>
              <a:tailEnd/>
            </a:ln>
            <a:effectLst/>
          </p:spPr>
          <p:txBody>
            <a:bodyPr wrap="none">
              <a:spAutoFit/>
            </a:bodyPr>
            <a:lstStyle/>
            <a:p>
              <a:pPr eaLnBrk="0" hangingPunct="0"/>
              <a:r>
                <a:rPr lang="en-US" sz="2000" i="1"/>
                <a:t>b</a:t>
              </a:r>
            </a:p>
          </p:txBody>
        </p:sp>
        <p:sp>
          <p:nvSpPr>
            <p:cNvPr id="476189" name="Rectangle 29"/>
            <p:cNvSpPr>
              <a:spLocks noChangeArrowheads="1"/>
            </p:cNvSpPr>
            <p:nvPr/>
          </p:nvSpPr>
          <p:spPr bwMode="auto">
            <a:xfrm>
              <a:off x="4548188" y="5451475"/>
              <a:ext cx="731838" cy="396875"/>
            </a:xfrm>
            <a:prstGeom prst="rect">
              <a:avLst/>
            </a:prstGeom>
            <a:noFill/>
            <a:ln w="9525">
              <a:noFill/>
              <a:miter lim="800000"/>
              <a:headEnd/>
              <a:tailEnd/>
            </a:ln>
            <a:effectLst/>
          </p:spPr>
          <p:txBody>
            <a:bodyPr wrap="none">
              <a:spAutoFit/>
            </a:bodyPr>
            <a:lstStyle/>
            <a:p>
              <a:pPr eaLnBrk="0" hangingPunct="0"/>
              <a:r>
                <a:rPr lang="en-US" sz="2000" i="1"/>
                <a:t>m </a:t>
              </a:r>
              <a:r>
                <a:rPr lang="en-US" sz="2000">
                  <a:latin typeface="Arial" charset="0"/>
                </a:rPr>
                <a:t>= </a:t>
              </a:r>
              <a:r>
                <a:rPr lang="en-US" sz="2000" i="1"/>
                <a:t>t</a:t>
              </a:r>
            </a:p>
          </p:txBody>
        </p:sp>
        <p:sp>
          <p:nvSpPr>
            <p:cNvPr id="476190" name="Rectangle 30"/>
            <p:cNvSpPr>
              <a:spLocks noChangeArrowheads="1"/>
            </p:cNvSpPr>
            <p:nvPr/>
          </p:nvSpPr>
          <p:spPr bwMode="auto">
            <a:xfrm>
              <a:off x="2350062" y="3167063"/>
              <a:ext cx="632288"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Time</a:t>
              </a:r>
            </a:p>
          </p:txBody>
        </p:sp>
        <p:sp>
          <p:nvSpPr>
            <p:cNvPr id="476191" name="Rectangle 31"/>
            <p:cNvSpPr>
              <a:spLocks noChangeArrowheads="1"/>
            </p:cNvSpPr>
            <p:nvPr/>
          </p:nvSpPr>
          <p:spPr bwMode="auto">
            <a:xfrm>
              <a:off x="4618600" y="5761038"/>
              <a:ext cx="632288" cy="338554"/>
            </a:xfrm>
            <a:prstGeom prst="rect">
              <a:avLst/>
            </a:prstGeom>
            <a:noFill/>
            <a:ln w="9525">
              <a:noFill/>
              <a:miter lim="800000"/>
              <a:headEnd/>
              <a:tailEnd/>
            </a:ln>
            <a:effectLst/>
          </p:spPr>
          <p:txBody>
            <a:bodyPr wrap="none">
              <a:spAutoFit/>
            </a:bodyPr>
            <a:lstStyle/>
            <a:p>
              <a:pPr eaLnBrk="0" hangingPunct="0"/>
              <a:r>
                <a:rPr lang="en-US" sz="1600">
                  <a:latin typeface="Arial" charset="0"/>
                </a:rPr>
                <a:t>Time</a:t>
              </a:r>
            </a:p>
          </p:txBody>
        </p:sp>
        <p:sp>
          <p:nvSpPr>
            <p:cNvPr id="476192" name="Rectangle 32"/>
            <p:cNvSpPr>
              <a:spLocks noChangeArrowheads="1"/>
            </p:cNvSpPr>
            <p:nvPr/>
          </p:nvSpPr>
          <p:spPr bwMode="auto">
            <a:xfrm>
              <a:off x="6364288" y="5451475"/>
              <a:ext cx="311150" cy="396875"/>
            </a:xfrm>
            <a:prstGeom prst="rect">
              <a:avLst/>
            </a:prstGeom>
            <a:noFill/>
            <a:ln w="9525">
              <a:noFill/>
              <a:miter lim="800000"/>
              <a:headEnd/>
              <a:tailEnd/>
            </a:ln>
            <a:effectLst/>
          </p:spPr>
          <p:txBody>
            <a:bodyPr wrap="none">
              <a:spAutoFit/>
            </a:bodyPr>
            <a:lstStyle/>
            <a:p>
              <a:pPr eaLnBrk="0" hangingPunct="0"/>
              <a:r>
                <a:rPr lang="en-US" sz="2000" i="1"/>
                <a:t>b</a:t>
              </a:r>
            </a:p>
          </p:txBody>
        </p:sp>
        <p:sp>
          <p:nvSpPr>
            <p:cNvPr id="476193" name="Rectangle 33"/>
            <p:cNvSpPr>
              <a:spLocks noChangeArrowheads="1"/>
            </p:cNvSpPr>
            <p:nvPr/>
          </p:nvSpPr>
          <p:spPr bwMode="auto">
            <a:xfrm>
              <a:off x="3135313" y="5451475"/>
              <a:ext cx="311150" cy="396875"/>
            </a:xfrm>
            <a:prstGeom prst="rect">
              <a:avLst/>
            </a:prstGeom>
            <a:noFill/>
            <a:ln w="9525">
              <a:noFill/>
              <a:miter lim="800000"/>
              <a:headEnd/>
              <a:tailEnd/>
            </a:ln>
            <a:effectLst/>
          </p:spPr>
          <p:txBody>
            <a:bodyPr wrap="none">
              <a:spAutoFit/>
            </a:bodyPr>
            <a:lstStyle/>
            <a:p>
              <a:pPr eaLnBrk="0" hangingPunct="0"/>
              <a:r>
                <a:rPr lang="en-US" sz="2000" i="1"/>
                <a:t>a</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57200" y="310198"/>
            <a:ext cx="8229600" cy="944562"/>
          </a:xfrm>
        </p:spPr>
        <p:txBody>
          <a:bodyPr>
            <a:normAutofit fontScale="90000"/>
          </a:bodyPr>
          <a:lstStyle/>
          <a:p>
            <a:r>
              <a:rPr lang="en-US" sz="4000" dirty="0">
                <a:effectLst/>
              </a:rPr>
              <a:t>Project </a:t>
            </a:r>
            <a:r>
              <a:rPr lang="en-US" sz="4000" dirty="0" smtClean="0">
                <a:effectLst/>
              </a:rPr>
              <a:t>with </a:t>
            </a:r>
            <a:r>
              <a:rPr lang="en-US" sz="4000" dirty="0">
                <a:effectLst/>
              </a:rPr>
              <a:t>Probabilistic Time </a:t>
            </a:r>
            <a:r>
              <a:rPr lang="en-US" sz="4000" dirty="0" smtClean="0">
                <a:effectLst/>
              </a:rPr>
              <a:t>Estimates</a:t>
            </a:r>
            <a:endParaRPr lang="en-US" sz="4000" dirty="0">
              <a:effectLst/>
            </a:endParaRPr>
          </a:p>
        </p:txBody>
      </p:sp>
      <p:sp>
        <p:nvSpPr>
          <p:cNvPr id="107" name="Footer Placeholder 3"/>
          <p:cNvSpPr>
            <a:spLocks noGrp="1"/>
          </p:cNvSpPr>
          <p:nvPr>
            <p:ph type="ftr" sz="quarter" idx="11"/>
          </p:nvPr>
        </p:nvSpPr>
        <p:spPr/>
        <p:txBody>
          <a:bodyPr/>
          <a:lstStyle/>
          <a:p>
            <a:r>
              <a:rPr lang="en-US" smtClean="0"/>
              <a:t>Copyright 2011 John Wiley &amp; Sons, Inc.</a:t>
            </a:r>
            <a:endParaRPr lang="en-US"/>
          </a:p>
        </p:txBody>
      </p:sp>
      <p:sp>
        <p:nvSpPr>
          <p:cNvPr id="108" name="Slide Number Placeholder 4"/>
          <p:cNvSpPr>
            <a:spLocks noGrp="1"/>
          </p:cNvSpPr>
          <p:nvPr>
            <p:ph type="sldNum" sz="quarter" idx="12"/>
          </p:nvPr>
        </p:nvSpPr>
        <p:spPr/>
        <p:txBody>
          <a:bodyPr/>
          <a:lstStyle/>
          <a:p>
            <a:r>
              <a:rPr lang="en-US"/>
              <a:t>9-</a:t>
            </a:r>
            <a:fld id="{627A16E9-3367-455F-B87C-41F5A700AC28}" type="slidenum">
              <a:rPr lang="en-US"/>
              <a:pPr/>
              <a:t>5</a:t>
            </a:fld>
            <a:endParaRPr lang="en-US"/>
          </a:p>
        </p:txBody>
      </p:sp>
      <p:grpSp>
        <p:nvGrpSpPr>
          <p:cNvPr id="109" name="Group 108"/>
          <p:cNvGrpSpPr/>
          <p:nvPr/>
        </p:nvGrpSpPr>
        <p:grpSpPr>
          <a:xfrm>
            <a:off x="609600" y="1524000"/>
            <a:ext cx="8229600" cy="4876800"/>
            <a:chOff x="609600" y="1524000"/>
            <a:chExt cx="8229600" cy="4876800"/>
          </a:xfrm>
        </p:grpSpPr>
        <p:sp>
          <p:nvSpPr>
            <p:cNvPr id="477376" name="Rectangle 192"/>
            <p:cNvSpPr>
              <a:spLocks noChangeArrowheads="1"/>
            </p:cNvSpPr>
            <p:nvPr/>
          </p:nvSpPr>
          <p:spPr bwMode="auto">
            <a:xfrm>
              <a:off x="609600" y="1524000"/>
              <a:ext cx="8229600" cy="48768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477251" name="Text Box 67"/>
            <p:cNvSpPr txBox="1">
              <a:spLocks noChangeArrowheads="1"/>
            </p:cNvSpPr>
            <p:nvPr/>
          </p:nvSpPr>
          <p:spPr bwMode="auto">
            <a:xfrm>
              <a:off x="7772400" y="3352800"/>
              <a:ext cx="838200" cy="33655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1600" dirty="0">
                  <a:latin typeface="Helvetica" charset="0"/>
                </a:rPr>
                <a:t>Finish</a:t>
              </a:r>
            </a:p>
          </p:txBody>
        </p:sp>
        <p:sp>
          <p:nvSpPr>
            <p:cNvPr id="477252" name="Line 68"/>
            <p:cNvSpPr>
              <a:spLocks noChangeShapeType="1"/>
            </p:cNvSpPr>
            <p:nvPr/>
          </p:nvSpPr>
          <p:spPr bwMode="auto">
            <a:xfrm>
              <a:off x="6629400" y="3048000"/>
              <a:ext cx="1143000" cy="533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262" name="Oval 78"/>
            <p:cNvSpPr>
              <a:spLocks noChangeAspect="1" noChangeArrowheads="1"/>
            </p:cNvSpPr>
            <p:nvPr/>
          </p:nvSpPr>
          <p:spPr bwMode="auto">
            <a:xfrm>
              <a:off x="1905000" y="32766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263" name="Line 79"/>
            <p:cNvSpPr>
              <a:spLocks noChangeShapeType="1"/>
            </p:cNvSpPr>
            <p:nvPr/>
          </p:nvSpPr>
          <p:spPr bwMode="auto">
            <a:xfrm>
              <a:off x="1906588" y="3619500"/>
              <a:ext cx="685800" cy="0"/>
            </a:xfrm>
            <a:prstGeom prst="line">
              <a:avLst/>
            </a:prstGeom>
            <a:noFill/>
            <a:ln w="9525">
              <a:solidFill>
                <a:schemeClr val="tx1"/>
              </a:solidFill>
              <a:miter lim="800000"/>
              <a:headEnd/>
              <a:tailEnd/>
            </a:ln>
            <a:effectLst/>
          </p:spPr>
          <p:txBody>
            <a:bodyPr wrap="none"/>
            <a:lstStyle/>
            <a:p>
              <a:endParaRPr lang="en-US"/>
            </a:p>
          </p:txBody>
        </p:sp>
        <p:sp>
          <p:nvSpPr>
            <p:cNvPr id="477264" name="Text Box 80"/>
            <p:cNvSpPr txBox="1">
              <a:spLocks noChangeArrowheads="1"/>
            </p:cNvSpPr>
            <p:nvPr/>
          </p:nvSpPr>
          <p:spPr bwMode="auto">
            <a:xfrm>
              <a:off x="2057400" y="32766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2</a:t>
              </a:r>
            </a:p>
          </p:txBody>
        </p:sp>
        <p:sp>
          <p:nvSpPr>
            <p:cNvPr id="477265" name="Text Box 81"/>
            <p:cNvSpPr txBox="1">
              <a:spLocks noChangeArrowheads="1"/>
            </p:cNvSpPr>
            <p:nvPr/>
          </p:nvSpPr>
          <p:spPr bwMode="auto">
            <a:xfrm>
              <a:off x="1752600" y="35814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3,6,9</a:t>
              </a:r>
            </a:p>
          </p:txBody>
        </p:sp>
        <p:sp>
          <p:nvSpPr>
            <p:cNvPr id="477268" name="Oval 84"/>
            <p:cNvSpPr>
              <a:spLocks noChangeAspect="1" noChangeArrowheads="1"/>
            </p:cNvSpPr>
            <p:nvPr/>
          </p:nvSpPr>
          <p:spPr bwMode="auto">
            <a:xfrm>
              <a:off x="1905000" y="44958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269" name="Line 85"/>
            <p:cNvSpPr>
              <a:spLocks noChangeShapeType="1"/>
            </p:cNvSpPr>
            <p:nvPr/>
          </p:nvSpPr>
          <p:spPr bwMode="auto">
            <a:xfrm>
              <a:off x="1906588" y="4838700"/>
              <a:ext cx="685800" cy="0"/>
            </a:xfrm>
            <a:prstGeom prst="line">
              <a:avLst/>
            </a:prstGeom>
            <a:noFill/>
            <a:ln w="9525">
              <a:solidFill>
                <a:schemeClr val="tx1"/>
              </a:solidFill>
              <a:miter lim="800000"/>
              <a:headEnd/>
              <a:tailEnd/>
            </a:ln>
            <a:effectLst/>
          </p:spPr>
          <p:txBody>
            <a:bodyPr wrap="none"/>
            <a:lstStyle/>
            <a:p>
              <a:endParaRPr lang="en-US"/>
            </a:p>
          </p:txBody>
        </p:sp>
        <p:sp>
          <p:nvSpPr>
            <p:cNvPr id="477270" name="Text Box 86"/>
            <p:cNvSpPr txBox="1">
              <a:spLocks noChangeArrowheads="1"/>
            </p:cNvSpPr>
            <p:nvPr/>
          </p:nvSpPr>
          <p:spPr bwMode="auto">
            <a:xfrm>
              <a:off x="2057400" y="44958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3</a:t>
              </a:r>
            </a:p>
          </p:txBody>
        </p:sp>
        <p:sp>
          <p:nvSpPr>
            <p:cNvPr id="477271" name="Text Box 87"/>
            <p:cNvSpPr txBox="1">
              <a:spLocks noChangeArrowheads="1"/>
            </p:cNvSpPr>
            <p:nvPr/>
          </p:nvSpPr>
          <p:spPr bwMode="auto">
            <a:xfrm>
              <a:off x="1752600" y="48006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1,3,5</a:t>
              </a:r>
            </a:p>
          </p:txBody>
        </p:sp>
        <p:sp>
          <p:nvSpPr>
            <p:cNvPr id="477274" name="Oval 90"/>
            <p:cNvSpPr>
              <a:spLocks noChangeAspect="1" noChangeArrowheads="1"/>
            </p:cNvSpPr>
            <p:nvPr/>
          </p:nvSpPr>
          <p:spPr bwMode="auto">
            <a:xfrm>
              <a:off x="1905000" y="22098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275" name="Line 91"/>
            <p:cNvSpPr>
              <a:spLocks noChangeShapeType="1"/>
            </p:cNvSpPr>
            <p:nvPr/>
          </p:nvSpPr>
          <p:spPr bwMode="auto">
            <a:xfrm>
              <a:off x="1906588" y="2552700"/>
              <a:ext cx="685800" cy="0"/>
            </a:xfrm>
            <a:prstGeom prst="line">
              <a:avLst/>
            </a:prstGeom>
            <a:noFill/>
            <a:ln w="9525">
              <a:solidFill>
                <a:schemeClr val="tx1"/>
              </a:solidFill>
              <a:miter lim="800000"/>
              <a:headEnd/>
              <a:tailEnd/>
            </a:ln>
            <a:effectLst/>
          </p:spPr>
          <p:txBody>
            <a:bodyPr wrap="none"/>
            <a:lstStyle/>
            <a:p>
              <a:endParaRPr lang="en-US"/>
            </a:p>
          </p:txBody>
        </p:sp>
        <p:sp>
          <p:nvSpPr>
            <p:cNvPr id="477276" name="Text Box 92"/>
            <p:cNvSpPr txBox="1">
              <a:spLocks noChangeArrowheads="1"/>
            </p:cNvSpPr>
            <p:nvPr/>
          </p:nvSpPr>
          <p:spPr bwMode="auto">
            <a:xfrm>
              <a:off x="2057400" y="22098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1</a:t>
              </a:r>
            </a:p>
          </p:txBody>
        </p:sp>
        <p:sp>
          <p:nvSpPr>
            <p:cNvPr id="477277" name="Text Box 93"/>
            <p:cNvSpPr txBox="1">
              <a:spLocks noChangeArrowheads="1"/>
            </p:cNvSpPr>
            <p:nvPr/>
          </p:nvSpPr>
          <p:spPr bwMode="auto">
            <a:xfrm>
              <a:off x="1752600" y="2514600"/>
              <a:ext cx="1066800" cy="30480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6,8,10</a:t>
              </a:r>
            </a:p>
          </p:txBody>
        </p:sp>
        <p:sp>
          <p:nvSpPr>
            <p:cNvPr id="477299" name="Oval 115"/>
            <p:cNvSpPr>
              <a:spLocks noChangeAspect="1" noChangeArrowheads="1"/>
            </p:cNvSpPr>
            <p:nvPr/>
          </p:nvSpPr>
          <p:spPr bwMode="auto">
            <a:xfrm>
              <a:off x="3200400" y="36576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00" name="Line 116"/>
            <p:cNvSpPr>
              <a:spLocks noChangeShapeType="1"/>
            </p:cNvSpPr>
            <p:nvPr/>
          </p:nvSpPr>
          <p:spPr bwMode="auto">
            <a:xfrm>
              <a:off x="3201988" y="4000500"/>
              <a:ext cx="685800" cy="0"/>
            </a:xfrm>
            <a:prstGeom prst="line">
              <a:avLst/>
            </a:prstGeom>
            <a:noFill/>
            <a:ln w="9525">
              <a:solidFill>
                <a:schemeClr val="tx1"/>
              </a:solidFill>
              <a:miter lim="800000"/>
              <a:headEnd/>
              <a:tailEnd/>
            </a:ln>
            <a:effectLst/>
          </p:spPr>
          <p:txBody>
            <a:bodyPr wrap="none"/>
            <a:lstStyle/>
            <a:p>
              <a:endParaRPr lang="en-US"/>
            </a:p>
          </p:txBody>
        </p:sp>
        <p:sp>
          <p:nvSpPr>
            <p:cNvPr id="477301" name="Text Box 117"/>
            <p:cNvSpPr txBox="1">
              <a:spLocks noChangeArrowheads="1"/>
            </p:cNvSpPr>
            <p:nvPr/>
          </p:nvSpPr>
          <p:spPr bwMode="auto">
            <a:xfrm>
              <a:off x="3352800" y="36576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5</a:t>
              </a:r>
            </a:p>
          </p:txBody>
        </p:sp>
        <p:sp>
          <p:nvSpPr>
            <p:cNvPr id="477302" name="Text Box 118"/>
            <p:cNvSpPr txBox="1">
              <a:spLocks noChangeArrowheads="1"/>
            </p:cNvSpPr>
            <p:nvPr/>
          </p:nvSpPr>
          <p:spPr bwMode="auto">
            <a:xfrm>
              <a:off x="3048000" y="39624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2,3,4</a:t>
              </a:r>
            </a:p>
          </p:txBody>
        </p:sp>
        <p:sp>
          <p:nvSpPr>
            <p:cNvPr id="477305" name="Oval 121"/>
            <p:cNvSpPr>
              <a:spLocks noChangeAspect="1" noChangeArrowheads="1"/>
            </p:cNvSpPr>
            <p:nvPr/>
          </p:nvSpPr>
          <p:spPr bwMode="auto">
            <a:xfrm>
              <a:off x="3276600" y="45720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06" name="Line 122"/>
            <p:cNvSpPr>
              <a:spLocks noChangeShapeType="1"/>
            </p:cNvSpPr>
            <p:nvPr/>
          </p:nvSpPr>
          <p:spPr bwMode="auto">
            <a:xfrm>
              <a:off x="3278188" y="4914900"/>
              <a:ext cx="685800" cy="0"/>
            </a:xfrm>
            <a:prstGeom prst="line">
              <a:avLst/>
            </a:prstGeom>
            <a:noFill/>
            <a:ln w="9525">
              <a:solidFill>
                <a:schemeClr val="tx1"/>
              </a:solidFill>
              <a:miter lim="800000"/>
              <a:headEnd/>
              <a:tailEnd/>
            </a:ln>
            <a:effectLst/>
          </p:spPr>
          <p:txBody>
            <a:bodyPr wrap="none"/>
            <a:lstStyle/>
            <a:p>
              <a:endParaRPr lang="en-US"/>
            </a:p>
          </p:txBody>
        </p:sp>
        <p:sp>
          <p:nvSpPr>
            <p:cNvPr id="477307" name="Text Box 123"/>
            <p:cNvSpPr txBox="1">
              <a:spLocks noChangeArrowheads="1"/>
            </p:cNvSpPr>
            <p:nvPr/>
          </p:nvSpPr>
          <p:spPr bwMode="auto">
            <a:xfrm>
              <a:off x="3429000" y="45720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6</a:t>
              </a:r>
            </a:p>
          </p:txBody>
        </p:sp>
        <p:sp>
          <p:nvSpPr>
            <p:cNvPr id="477308" name="Text Box 124"/>
            <p:cNvSpPr txBox="1">
              <a:spLocks noChangeArrowheads="1"/>
            </p:cNvSpPr>
            <p:nvPr/>
          </p:nvSpPr>
          <p:spPr bwMode="auto">
            <a:xfrm>
              <a:off x="3124200" y="48768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3,4,5</a:t>
              </a:r>
            </a:p>
          </p:txBody>
        </p:sp>
        <p:sp>
          <p:nvSpPr>
            <p:cNvPr id="477311" name="Oval 127"/>
            <p:cNvSpPr>
              <a:spLocks noChangeAspect="1" noChangeArrowheads="1"/>
            </p:cNvSpPr>
            <p:nvPr/>
          </p:nvSpPr>
          <p:spPr bwMode="auto">
            <a:xfrm>
              <a:off x="3581400" y="22098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12" name="Line 128"/>
            <p:cNvSpPr>
              <a:spLocks noChangeShapeType="1"/>
            </p:cNvSpPr>
            <p:nvPr/>
          </p:nvSpPr>
          <p:spPr bwMode="auto">
            <a:xfrm>
              <a:off x="3582988" y="2552700"/>
              <a:ext cx="685800" cy="0"/>
            </a:xfrm>
            <a:prstGeom prst="line">
              <a:avLst/>
            </a:prstGeom>
            <a:noFill/>
            <a:ln w="9525">
              <a:solidFill>
                <a:schemeClr val="tx1"/>
              </a:solidFill>
              <a:miter lim="800000"/>
              <a:headEnd/>
              <a:tailEnd/>
            </a:ln>
            <a:effectLst/>
          </p:spPr>
          <p:txBody>
            <a:bodyPr wrap="none"/>
            <a:lstStyle/>
            <a:p>
              <a:endParaRPr lang="en-US"/>
            </a:p>
          </p:txBody>
        </p:sp>
        <p:sp>
          <p:nvSpPr>
            <p:cNvPr id="477313" name="Text Box 129"/>
            <p:cNvSpPr txBox="1">
              <a:spLocks noChangeArrowheads="1"/>
            </p:cNvSpPr>
            <p:nvPr/>
          </p:nvSpPr>
          <p:spPr bwMode="auto">
            <a:xfrm>
              <a:off x="3733800" y="22098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4</a:t>
              </a:r>
            </a:p>
          </p:txBody>
        </p:sp>
        <p:sp>
          <p:nvSpPr>
            <p:cNvPr id="477314" name="Text Box 130"/>
            <p:cNvSpPr txBox="1">
              <a:spLocks noChangeArrowheads="1"/>
            </p:cNvSpPr>
            <p:nvPr/>
          </p:nvSpPr>
          <p:spPr bwMode="auto">
            <a:xfrm>
              <a:off x="3429000" y="2514600"/>
              <a:ext cx="1066800" cy="30480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2,4,12</a:t>
              </a:r>
            </a:p>
          </p:txBody>
        </p:sp>
        <p:sp>
          <p:nvSpPr>
            <p:cNvPr id="477317" name="Oval 133"/>
            <p:cNvSpPr>
              <a:spLocks noChangeAspect="1" noChangeArrowheads="1"/>
            </p:cNvSpPr>
            <p:nvPr/>
          </p:nvSpPr>
          <p:spPr bwMode="auto">
            <a:xfrm>
              <a:off x="3276600" y="55626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18" name="Line 134"/>
            <p:cNvSpPr>
              <a:spLocks noChangeShapeType="1"/>
            </p:cNvSpPr>
            <p:nvPr/>
          </p:nvSpPr>
          <p:spPr bwMode="auto">
            <a:xfrm>
              <a:off x="3278188" y="5905500"/>
              <a:ext cx="685800" cy="0"/>
            </a:xfrm>
            <a:prstGeom prst="line">
              <a:avLst/>
            </a:prstGeom>
            <a:noFill/>
            <a:ln w="9525">
              <a:solidFill>
                <a:schemeClr val="tx1"/>
              </a:solidFill>
              <a:miter lim="800000"/>
              <a:headEnd/>
              <a:tailEnd/>
            </a:ln>
            <a:effectLst/>
          </p:spPr>
          <p:txBody>
            <a:bodyPr wrap="none"/>
            <a:lstStyle/>
            <a:p>
              <a:endParaRPr lang="en-US"/>
            </a:p>
          </p:txBody>
        </p:sp>
        <p:sp>
          <p:nvSpPr>
            <p:cNvPr id="477319" name="Text Box 135"/>
            <p:cNvSpPr txBox="1">
              <a:spLocks noChangeArrowheads="1"/>
            </p:cNvSpPr>
            <p:nvPr/>
          </p:nvSpPr>
          <p:spPr bwMode="auto">
            <a:xfrm>
              <a:off x="3429000" y="55626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7</a:t>
              </a:r>
            </a:p>
          </p:txBody>
        </p:sp>
        <p:sp>
          <p:nvSpPr>
            <p:cNvPr id="477320" name="Text Box 136"/>
            <p:cNvSpPr txBox="1">
              <a:spLocks noChangeArrowheads="1"/>
            </p:cNvSpPr>
            <p:nvPr/>
          </p:nvSpPr>
          <p:spPr bwMode="auto">
            <a:xfrm>
              <a:off x="3124200" y="58674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2,2,2</a:t>
              </a:r>
            </a:p>
          </p:txBody>
        </p:sp>
        <p:sp>
          <p:nvSpPr>
            <p:cNvPr id="477323" name="Oval 139"/>
            <p:cNvSpPr>
              <a:spLocks noChangeAspect="1" noChangeArrowheads="1"/>
            </p:cNvSpPr>
            <p:nvPr/>
          </p:nvSpPr>
          <p:spPr bwMode="auto">
            <a:xfrm>
              <a:off x="4876800" y="29718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24" name="Line 140"/>
            <p:cNvSpPr>
              <a:spLocks noChangeShapeType="1"/>
            </p:cNvSpPr>
            <p:nvPr/>
          </p:nvSpPr>
          <p:spPr bwMode="auto">
            <a:xfrm>
              <a:off x="4878388" y="3314700"/>
              <a:ext cx="685800" cy="0"/>
            </a:xfrm>
            <a:prstGeom prst="line">
              <a:avLst/>
            </a:prstGeom>
            <a:noFill/>
            <a:ln w="9525">
              <a:solidFill>
                <a:schemeClr val="tx1"/>
              </a:solidFill>
              <a:miter lim="800000"/>
              <a:headEnd/>
              <a:tailEnd/>
            </a:ln>
            <a:effectLst/>
          </p:spPr>
          <p:txBody>
            <a:bodyPr wrap="none"/>
            <a:lstStyle/>
            <a:p>
              <a:endParaRPr lang="en-US"/>
            </a:p>
          </p:txBody>
        </p:sp>
        <p:sp>
          <p:nvSpPr>
            <p:cNvPr id="477325" name="Text Box 141"/>
            <p:cNvSpPr txBox="1">
              <a:spLocks noChangeArrowheads="1"/>
            </p:cNvSpPr>
            <p:nvPr/>
          </p:nvSpPr>
          <p:spPr bwMode="auto">
            <a:xfrm>
              <a:off x="5029200" y="29718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8</a:t>
              </a:r>
            </a:p>
          </p:txBody>
        </p:sp>
        <p:sp>
          <p:nvSpPr>
            <p:cNvPr id="477326" name="Text Box 142"/>
            <p:cNvSpPr txBox="1">
              <a:spLocks noChangeArrowheads="1"/>
            </p:cNvSpPr>
            <p:nvPr/>
          </p:nvSpPr>
          <p:spPr bwMode="auto">
            <a:xfrm>
              <a:off x="4724400" y="32766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3,7,11</a:t>
              </a:r>
            </a:p>
          </p:txBody>
        </p:sp>
        <p:sp>
          <p:nvSpPr>
            <p:cNvPr id="477329" name="Oval 145"/>
            <p:cNvSpPr>
              <a:spLocks noChangeAspect="1" noChangeArrowheads="1"/>
            </p:cNvSpPr>
            <p:nvPr/>
          </p:nvSpPr>
          <p:spPr bwMode="auto">
            <a:xfrm>
              <a:off x="4876800" y="39624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30" name="Line 146"/>
            <p:cNvSpPr>
              <a:spLocks noChangeShapeType="1"/>
            </p:cNvSpPr>
            <p:nvPr/>
          </p:nvSpPr>
          <p:spPr bwMode="auto">
            <a:xfrm>
              <a:off x="4878388" y="4305300"/>
              <a:ext cx="685800" cy="0"/>
            </a:xfrm>
            <a:prstGeom prst="line">
              <a:avLst/>
            </a:prstGeom>
            <a:noFill/>
            <a:ln w="9525">
              <a:solidFill>
                <a:schemeClr val="tx1"/>
              </a:solidFill>
              <a:miter lim="800000"/>
              <a:headEnd/>
              <a:tailEnd/>
            </a:ln>
            <a:effectLst/>
          </p:spPr>
          <p:txBody>
            <a:bodyPr wrap="none"/>
            <a:lstStyle/>
            <a:p>
              <a:endParaRPr lang="en-US"/>
            </a:p>
          </p:txBody>
        </p:sp>
        <p:sp>
          <p:nvSpPr>
            <p:cNvPr id="477331" name="Text Box 147"/>
            <p:cNvSpPr txBox="1">
              <a:spLocks noChangeArrowheads="1"/>
            </p:cNvSpPr>
            <p:nvPr/>
          </p:nvSpPr>
          <p:spPr bwMode="auto">
            <a:xfrm>
              <a:off x="5029200" y="3962400"/>
              <a:ext cx="381000" cy="366713"/>
            </a:xfrm>
            <a:prstGeom prst="rect">
              <a:avLst/>
            </a:prstGeom>
            <a:noFill/>
            <a:ln w="9525">
              <a:noFill/>
              <a:miter lim="800000"/>
              <a:headEnd/>
              <a:tailEnd/>
            </a:ln>
            <a:effectLst/>
          </p:spPr>
          <p:txBody>
            <a:bodyPr>
              <a:spAutoFit/>
            </a:bodyPr>
            <a:lstStyle/>
            <a:p>
              <a:pPr>
                <a:spcBef>
                  <a:spcPct val="50000"/>
                </a:spcBef>
              </a:pPr>
              <a:r>
                <a:rPr lang="en-US" sz="1800">
                  <a:solidFill>
                    <a:schemeClr val="folHlink"/>
                  </a:solidFill>
                  <a:latin typeface="Helvetica" charset="0"/>
                </a:rPr>
                <a:t>9</a:t>
              </a:r>
            </a:p>
          </p:txBody>
        </p:sp>
        <p:sp>
          <p:nvSpPr>
            <p:cNvPr id="477332" name="Text Box 148"/>
            <p:cNvSpPr txBox="1">
              <a:spLocks noChangeArrowheads="1"/>
            </p:cNvSpPr>
            <p:nvPr/>
          </p:nvSpPr>
          <p:spPr bwMode="auto">
            <a:xfrm>
              <a:off x="4724400" y="42672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2,4,6</a:t>
              </a:r>
            </a:p>
          </p:txBody>
        </p:sp>
        <p:sp>
          <p:nvSpPr>
            <p:cNvPr id="477335" name="Oval 151"/>
            <p:cNvSpPr>
              <a:spLocks noChangeAspect="1" noChangeArrowheads="1"/>
            </p:cNvSpPr>
            <p:nvPr/>
          </p:nvSpPr>
          <p:spPr bwMode="auto">
            <a:xfrm>
              <a:off x="6324600" y="2895600"/>
              <a:ext cx="685800" cy="685800"/>
            </a:xfrm>
            <a:prstGeom prst="ellipse">
              <a:avLst/>
            </a:prstGeom>
            <a:solidFill>
              <a:srgbClr val="FFCC99"/>
            </a:solidFill>
            <a:ln w="9525">
              <a:solidFill>
                <a:schemeClr val="tx1"/>
              </a:solidFill>
              <a:miter lim="800000"/>
              <a:headEnd/>
              <a:tailEnd/>
            </a:ln>
            <a:effectLst>
              <a:outerShdw dist="35921" dir="2700000" algn="ctr" rotWithShape="0">
                <a:schemeClr val="tx2">
                  <a:alpha val="50000"/>
                </a:schemeClr>
              </a:outerShdw>
            </a:effectLst>
          </p:spPr>
          <p:txBody>
            <a:bodyPr wrap="none" anchor="ctr"/>
            <a:lstStyle/>
            <a:p>
              <a:endParaRPr lang="en-US"/>
            </a:p>
          </p:txBody>
        </p:sp>
        <p:sp>
          <p:nvSpPr>
            <p:cNvPr id="477336" name="Line 152"/>
            <p:cNvSpPr>
              <a:spLocks noChangeShapeType="1"/>
            </p:cNvSpPr>
            <p:nvPr/>
          </p:nvSpPr>
          <p:spPr bwMode="auto">
            <a:xfrm>
              <a:off x="6326188" y="3238500"/>
              <a:ext cx="685800" cy="0"/>
            </a:xfrm>
            <a:prstGeom prst="line">
              <a:avLst/>
            </a:prstGeom>
            <a:noFill/>
            <a:ln w="9525">
              <a:solidFill>
                <a:schemeClr val="tx1"/>
              </a:solidFill>
              <a:miter lim="800000"/>
              <a:headEnd/>
              <a:tailEnd/>
            </a:ln>
            <a:effectLst/>
          </p:spPr>
          <p:txBody>
            <a:bodyPr wrap="none"/>
            <a:lstStyle/>
            <a:p>
              <a:endParaRPr lang="en-US"/>
            </a:p>
          </p:txBody>
        </p:sp>
        <p:sp>
          <p:nvSpPr>
            <p:cNvPr id="477337" name="Text Box 153"/>
            <p:cNvSpPr txBox="1">
              <a:spLocks noChangeArrowheads="1"/>
            </p:cNvSpPr>
            <p:nvPr/>
          </p:nvSpPr>
          <p:spPr bwMode="auto">
            <a:xfrm>
              <a:off x="6477000" y="2895600"/>
              <a:ext cx="381000" cy="304800"/>
            </a:xfrm>
            <a:prstGeom prst="rect">
              <a:avLst/>
            </a:prstGeom>
            <a:noFill/>
            <a:ln w="9525">
              <a:noFill/>
              <a:miter lim="800000"/>
              <a:headEnd/>
              <a:tailEnd/>
            </a:ln>
            <a:effectLst/>
          </p:spPr>
          <p:txBody>
            <a:bodyPr>
              <a:spAutoFit/>
            </a:bodyPr>
            <a:lstStyle/>
            <a:p>
              <a:pPr>
                <a:spcBef>
                  <a:spcPct val="50000"/>
                </a:spcBef>
              </a:pPr>
              <a:r>
                <a:rPr lang="en-US" sz="1400">
                  <a:solidFill>
                    <a:schemeClr val="folHlink"/>
                  </a:solidFill>
                  <a:latin typeface="Helvetica" charset="0"/>
                </a:rPr>
                <a:t>10</a:t>
              </a:r>
            </a:p>
          </p:txBody>
        </p:sp>
        <p:sp>
          <p:nvSpPr>
            <p:cNvPr id="477338" name="Text Box 154"/>
            <p:cNvSpPr txBox="1">
              <a:spLocks noChangeArrowheads="1"/>
            </p:cNvSpPr>
            <p:nvPr/>
          </p:nvSpPr>
          <p:spPr bwMode="auto">
            <a:xfrm>
              <a:off x="6172200" y="3200400"/>
              <a:ext cx="1066800" cy="30480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1,4,7</a:t>
              </a:r>
            </a:p>
          </p:txBody>
        </p:sp>
        <p:sp>
          <p:nvSpPr>
            <p:cNvPr id="477341" name="Oval 157"/>
            <p:cNvSpPr>
              <a:spLocks noChangeAspect="1" noChangeArrowheads="1"/>
            </p:cNvSpPr>
            <p:nvPr/>
          </p:nvSpPr>
          <p:spPr bwMode="auto">
            <a:xfrm>
              <a:off x="6324600" y="3733800"/>
              <a:ext cx="685800" cy="685800"/>
            </a:xfrm>
            <a:prstGeom prst="ellipse">
              <a:avLst/>
            </a:prstGeom>
            <a:solidFill>
              <a:srgbClr val="FFCC99"/>
            </a:solidFill>
            <a:ln w="9525">
              <a:solidFill>
                <a:schemeClr val="tx1"/>
              </a:solidFill>
              <a:miter lim="800000"/>
              <a:headEnd/>
              <a:tailEnd/>
            </a:ln>
            <a:effectLst/>
          </p:spPr>
          <p:txBody>
            <a:bodyPr wrap="none" anchor="ctr"/>
            <a:lstStyle/>
            <a:p>
              <a:endParaRPr lang="en-US"/>
            </a:p>
          </p:txBody>
        </p:sp>
        <p:sp>
          <p:nvSpPr>
            <p:cNvPr id="477342" name="Line 158"/>
            <p:cNvSpPr>
              <a:spLocks noChangeShapeType="1"/>
            </p:cNvSpPr>
            <p:nvPr/>
          </p:nvSpPr>
          <p:spPr bwMode="auto">
            <a:xfrm>
              <a:off x="6326188" y="4076700"/>
              <a:ext cx="685800" cy="0"/>
            </a:xfrm>
            <a:prstGeom prst="line">
              <a:avLst/>
            </a:prstGeom>
            <a:noFill/>
            <a:ln w="9525">
              <a:solidFill>
                <a:schemeClr val="tx1"/>
              </a:solidFill>
              <a:miter lim="800000"/>
              <a:headEnd/>
              <a:tailEnd/>
            </a:ln>
            <a:effectLst/>
          </p:spPr>
          <p:txBody>
            <a:bodyPr wrap="none"/>
            <a:lstStyle/>
            <a:p>
              <a:endParaRPr lang="en-US"/>
            </a:p>
          </p:txBody>
        </p:sp>
        <p:sp>
          <p:nvSpPr>
            <p:cNvPr id="477343" name="Text Box 159"/>
            <p:cNvSpPr txBox="1">
              <a:spLocks noChangeArrowheads="1"/>
            </p:cNvSpPr>
            <p:nvPr/>
          </p:nvSpPr>
          <p:spPr bwMode="auto">
            <a:xfrm>
              <a:off x="6477000" y="3733800"/>
              <a:ext cx="381000" cy="304800"/>
            </a:xfrm>
            <a:prstGeom prst="rect">
              <a:avLst/>
            </a:prstGeom>
            <a:noFill/>
            <a:ln w="9525">
              <a:noFill/>
              <a:miter lim="800000"/>
              <a:headEnd/>
              <a:tailEnd/>
            </a:ln>
            <a:effectLst/>
          </p:spPr>
          <p:txBody>
            <a:bodyPr>
              <a:spAutoFit/>
            </a:bodyPr>
            <a:lstStyle/>
            <a:p>
              <a:pPr>
                <a:spcBef>
                  <a:spcPct val="50000"/>
                </a:spcBef>
              </a:pPr>
              <a:r>
                <a:rPr lang="en-US" sz="1400">
                  <a:solidFill>
                    <a:schemeClr val="folHlink"/>
                  </a:solidFill>
                  <a:latin typeface="Helvetica" charset="0"/>
                </a:rPr>
                <a:t>11</a:t>
              </a:r>
            </a:p>
          </p:txBody>
        </p:sp>
        <p:sp>
          <p:nvSpPr>
            <p:cNvPr id="477344" name="Text Box 160"/>
            <p:cNvSpPr txBox="1">
              <a:spLocks noChangeArrowheads="1"/>
            </p:cNvSpPr>
            <p:nvPr/>
          </p:nvSpPr>
          <p:spPr bwMode="auto">
            <a:xfrm>
              <a:off x="6172200" y="4038600"/>
              <a:ext cx="10668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1,10,13</a:t>
              </a:r>
            </a:p>
          </p:txBody>
        </p:sp>
        <p:sp>
          <p:nvSpPr>
            <p:cNvPr id="477345" name="Line 161"/>
            <p:cNvSpPr>
              <a:spLocks noChangeShapeType="1"/>
            </p:cNvSpPr>
            <p:nvPr/>
          </p:nvSpPr>
          <p:spPr bwMode="auto">
            <a:xfrm flipV="1">
              <a:off x="7010400" y="3657600"/>
              <a:ext cx="762000" cy="3048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46" name="Line 162"/>
            <p:cNvSpPr>
              <a:spLocks noChangeShapeType="1"/>
            </p:cNvSpPr>
            <p:nvPr/>
          </p:nvSpPr>
          <p:spPr bwMode="auto">
            <a:xfrm>
              <a:off x="4267200" y="2590800"/>
              <a:ext cx="2057400" cy="609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47" name="Line 163"/>
            <p:cNvSpPr>
              <a:spLocks noChangeShapeType="1"/>
            </p:cNvSpPr>
            <p:nvPr/>
          </p:nvSpPr>
          <p:spPr bwMode="auto">
            <a:xfrm>
              <a:off x="5562600" y="3429000"/>
              <a:ext cx="762000" cy="533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48" name="Line 164"/>
            <p:cNvSpPr>
              <a:spLocks noChangeShapeType="1"/>
            </p:cNvSpPr>
            <p:nvPr/>
          </p:nvSpPr>
          <p:spPr bwMode="auto">
            <a:xfrm flipV="1">
              <a:off x="5562600" y="4114800"/>
              <a:ext cx="762000" cy="228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49" name="Line 165"/>
            <p:cNvSpPr>
              <a:spLocks noChangeShapeType="1"/>
            </p:cNvSpPr>
            <p:nvPr/>
          </p:nvSpPr>
          <p:spPr bwMode="auto">
            <a:xfrm flipV="1">
              <a:off x="3962400" y="4267200"/>
              <a:ext cx="2438400" cy="1600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0" name="Line 166"/>
            <p:cNvSpPr>
              <a:spLocks noChangeShapeType="1"/>
            </p:cNvSpPr>
            <p:nvPr/>
          </p:nvSpPr>
          <p:spPr bwMode="auto">
            <a:xfrm>
              <a:off x="2590800" y="2514600"/>
              <a:ext cx="22860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1" name="Line 167"/>
            <p:cNvSpPr>
              <a:spLocks noChangeShapeType="1"/>
            </p:cNvSpPr>
            <p:nvPr/>
          </p:nvSpPr>
          <p:spPr bwMode="auto">
            <a:xfrm flipV="1">
              <a:off x="3886200" y="3429000"/>
              <a:ext cx="1066800" cy="533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2" name="Line 168"/>
            <p:cNvSpPr>
              <a:spLocks noChangeShapeType="1"/>
            </p:cNvSpPr>
            <p:nvPr/>
          </p:nvSpPr>
          <p:spPr bwMode="auto">
            <a:xfrm flipV="1">
              <a:off x="3962400" y="3505200"/>
              <a:ext cx="990600" cy="1295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3" name="Line 169"/>
            <p:cNvSpPr>
              <a:spLocks noChangeShapeType="1"/>
            </p:cNvSpPr>
            <p:nvPr/>
          </p:nvSpPr>
          <p:spPr bwMode="auto">
            <a:xfrm flipV="1">
              <a:off x="3962400" y="4419600"/>
              <a:ext cx="990600" cy="457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4" name="Line 170"/>
            <p:cNvSpPr>
              <a:spLocks noChangeShapeType="1"/>
            </p:cNvSpPr>
            <p:nvPr/>
          </p:nvSpPr>
          <p:spPr bwMode="auto">
            <a:xfrm>
              <a:off x="2590800" y="2514600"/>
              <a:ext cx="2286000" cy="1676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5" name="Line 171"/>
            <p:cNvSpPr>
              <a:spLocks noChangeShapeType="1"/>
            </p:cNvSpPr>
            <p:nvPr/>
          </p:nvSpPr>
          <p:spPr bwMode="auto">
            <a:xfrm flipV="1">
              <a:off x="2590800" y="2514600"/>
              <a:ext cx="990600"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6" name="Line 172"/>
            <p:cNvSpPr>
              <a:spLocks noChangeShapeType="1"/>
            </p:cNvSpPr>
            <p:nvPr/>
          </p:nvSpPr>
          <p:spPr bwMode="auto">
            <a:xfrm>
              <a:off x="2590800" y="3581400"/>
              <a:ext cx="685800" cy="3048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7" name="Line 173"/>
            <p:cNvSpPr>
              <a:spLocks noChangeShapeType="1"/>
            </p:cNvSpPr>
            <p:nvPr/>
          </p:nvSpPr>
          <p:spPr bwMode="auto">
            <a:xfrm>
              <a:off x="2590800" y="4876800"/>
              <a:ext cx="685800" cy="76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8" name="Line 174"/>
            <p:cNvSpPr>
              <a:spLocks noChangeShapeType="1"/>
            </p:cNvSpPr>
            <p:nvPr/>
          </p:nvSpPr>
          <p:spPr bwMode="auto">
            <a:xfrm>
              <a:off x="2578608" y="4953000"/>
              <a:ext cx="6858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59" name="Line 175"/>
            <p:cNvSpPr>
              <a:spLocks noChangeShapeType="1"/>
            </p:cNvSpPr>
            <p:nvPr/>
          </p:nvSpPr>
          <p:spPr bwMode="auto">
            <a:xfrm>
              <a:off x="1371600" y="3733800"/>
              <a:ext cx="6858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60" name="Line 176"/>
            <p:cNvSpPr>
              <a:spLocks noChangeShapeType="1"/>
            </p:cNvSpPr>
            <p:nvPr/>
          </p:nvSpPr>
          <p:spPr bwMode="auto">
            <a:xfrm>
              <a:off x="1371600" y="3581400"/>
              <a:ext cx="533400"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61" name="Line 177"/>
            <p:cNvSpPr>
              <a:spLocks noChangeShapeType="1"/>
            </p:cNvSpPr>
            <p:nvPr/>
          </p:nvSpPr>
          <p:spPr bwMode="auto">
            <a:xfrm flipV="1">
              <a:off x="1371600" y="2667000"/>
              <a:ext cx="5334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62" name="Line 178"/>
            <p:cNvSpPr>
              <a:spLocks noChangeShapeType="1"/>
            </p:cNvSpPr>
            <p:nvPr/>
          </p:nvSpPr>
          <p:spPr bwMode="auto">
            <a:xfrm>
              <a:off x="3886200" y="4038600"/>
              <a:ext cx="914400" cy="228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77363" name="Text Box 179"/>
            <p:cNvSpPr txBox="1">
              <a:spLocks noChangeArrowheads="1"/>
            </p:cNvSpPr>
            <p:nvPr/>
          </p:nvSpPr>
          <p:spPr bwMode="auto">
            <a:xfrm>
              <a:off x="1371600" y="1676400"/>
              <a:ext cx="1828800" cy="52322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Equipment installation</a:t>
              </a:r>
            </a:p>
          </p:txBody>
        </p:sp>
        <p:sp>
          <p:nvSpPr>
            <p:cNvPr id="477365" name="Text Box 181"/>
            <p:cNvSpPr txBox="1">
              <a:spLocks noChangeArrowheads="1"/>
            </p:cNvSpPr>
            <p:nvPr/>
          </p:nvSpPr>
          <p:spPr bwMode="auto">
            <a:xfrm>
              <a:off x="1447800" y="2835275"/>
              <a:ext cx="1828800" cy="52322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System development</a:t>
              </a:r>
            </a:p>
          </p:txBody>
        </p:sp>
        <p:sp>
          <p:nvSpPr>
            <p:cNvPr id="477366" name="Text Box 182"/>
            <p:cNvSpPr txBox="1">
              <a:spLocks noChangeArrowheads="1"/>
            </p:cNvSpPr>
            <p:nvPr/>
          </p:nvSpPr>
          <p:spPr bwMode="auto">
            <a:xfrm>
              <a:off x="1828800" y="4038600"/>
              <a:ext cx="1143000" cy="523220"/>
            </a:xfrm>
            <a:prstGeom prst="rect">
              <a:avLst/>
            </a:prstGeom>
            <a:noFill/>
            <a:ln w="9525">
              <a:noFill/>
              <a:miter lim="800000"/>
              <a:headEnd/>
              <a:tailEnd/>
            </a:ln>
            <a:effectLst/>
          </p:spPr>
          <p:txBody>
            <a:bodyPr wrap="square">
              <a:spAutoFit/>
            </a:bodyPr>
            <a:lstStyle/>
            <a:p>
              <a:pPr>
                <a:spcBef>
                  <a:spcPct val="50000"/>
                </a:spcBef>
              </a:pPr>
              <a:r>
                <a:rPr lang="en-US" sz="1400" dirty="0">
                  <a:latin typeface="Helvetica" charset="0"/>
                </a:rPr>
                <a:t>Position recruiting</a:t>
              </a:r>
            </a:p>
          </p:txBody>
        </p:sp>
        <p:sp>
          <p:nvSpPr>
            <p:cNvPr id="477367" name="Text Box 183"/>
            <p:cNvSpPr txBox="1">
              <a:spLocks noChangeArrowheads="1"/>
            </p:cNvSpPr>
            <p:nvPr/>
          </p:nvSpPr>
          <p:spPr bwMode="auto">
            <a:xfrm>
              <a:off x="3048000" y="1676400"/>
              <a:ext cx="1828800" cy="52322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Equipment testing and modification</a:t>
              </a:r>
            </a:p>
          </p:txBody>
        </p:sp>
        <p:sp>
          <p:nvSpPr>
            <p:cNvPr id="477368" name="Text Box 184"/>
            <p:cNvSpPr txBox="1">
              <a:spLocks noChangeArrowheads="1"/>
            </p:cNvSpPr>
            <p:nvPr/>
          </p:nvSpPr>
          <p:spPr bwMode="auto">
            <a:xfrm>
              <a:off x="2743200" y="3200400"/>
              <a:ext cx="1219200" cy="52322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Manual testing</a:t>
              </a:r>
            </a:p>
          </p:txBody>
        </p:sp>
        <p:sp>
          <p:nvSpPr>
            <p:cNvPr id="477369" name="Text Box 185"/>
            <p:cNvSpPr txBox="1">
              <a:spLocks noChangeArrowheads="1"/>
            </p:cNvSpPr>
            <p:nvPr/>
          </p:nvSpPr>
          <p:spPr bwMode="auto">
            <a:xfrm>
              <a:off x="2895600" y="4343400"/>
              <a:ext cx="15240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Job Training</a:t>
              </a:r>
            </a:p>
          </p:txBody>
        </p:sp>
        <p:sp>
          <p:nvSpPr>
            <p:cNvPr id="477370" name="Text Box 186"/>
            <p:cNvSpPr txBox="1">
              <a:spLocks noChangeArrowheads="1"/>
            </p:cNvSpPr>
            <p:nvPr/>
          </p:nvSpPr>
          <p:spPr bwMode="auto">
            <a:xfrm>
              <a:off x="3048000" y="5334000"/>
              <a:ext cx="1219200" cy="30480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Orientation</a:t>
              </a:r>
            </a:p>
          </p:txBody>
        </p:sp>
        <p:sp>
          <p:nvSpPr>
            <p:cNvPr id="477371" name="Text Box 187"/>
            <p:cNvSpPr txBox="1">
              <a:spLocks noChangeArrowheads="1"/>
            </p:cNvSpPr>
            <p:nvPr/>
          </p:nvSpPr>
          <p:spPr bwMode="auto">
            <a:xfrm>
              <a:off x="4724400" y="2341880"/>
              <a:ext cx="1219200" cy="52322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System training</a:t>
              </a:r>
            </a:p>
          </p:txBody>
        </p:sp>
        <p:sp>
          <p:nvSpPr>
            <p:cNvPr id="477372" name="Text Box 188"/>
            <p:cNvSpPr txBox="1">
              <a:spLocks noChangeArrowheads="1"/>
            </p:cNvSpPr>
            <p:nvPr/>
          </p:nvSpPr>
          <p:spPr bwMode="auto">
            <a:xfrm>
              <a:off x="4343400" y="4648200"/>
              <a:ext cx="1143000" cy="523220"/>
            </a:xfrm>
            <a:prstGeom prst="rect">
              <a:avLst/>
            </a:prstGeom>
            <a:noFill/>
            <a:ln w="9525">
              <a:noFill/>
              <a:miter lim="800000"/>
              <a:headEnd/>
              <a:tailEnd/>
            </a:ln>
            <a:effectLst/>
          </p:spPr>
          <p:txBody>
            <a:bodyPr wrap="square">
              <a:spAutoFit/>
            </a:bodyPr>
            <a:lstStyle/>
            <a:p>
              <a:pPr>
                <a:spcBef>
                  <a:spcPct val="50000"/>
                </a:spcBef>
              </a:pPr>
              <a:r>
                <a:rPr lang="en-US" sz="1400" dirty="0">
                  <a:latin typeface="Helvetica" charset="0"/>
                </a:rPr>
                <a:t>System testing</a:t>
              </a:r>
            </a:p>
          </p:txBody>
        </p:sp>
        <p:sp>
          <p:nvSpPr>
            <p:cNvPr id="477373" name="Text Box 189"/>
            <p:cNvSpPr txBox="1">
              <a:spLocks noChangeArrowheads="1"/>
            </p:cNvSpPr>
            <p:nvPr/>
          </p:nvSpPr>
          <p:spPr bwMode="auto">
            <a:xfrm>
              <a:off x="6096000" y="2362200"/>
              <a:ext cx="1219200" cy="523220"/>
            </a:xfrm>
            <a:prstGeom prst="rect">
              <a:avLst/>
            </a:prstGeom>
            <a:noFill/>
            <a:ln w="9525">
              <a:noFill/>
              <a:miter lim="800000"/>
              <a:headEnd/>
              <a:tailEnd/>
            </a:ln>
            <a:effectLst/>
          </p:spPr>
          <p:txBody>
            <a:bodyPr>
              <a:spAutoFit/>
            </a:bodyPr>
            <a:lstStyle/>
            <a:p>
              <a:pPr>
                <a:spcBef>
                  <a:spcPct val="50000"/>
                </a:spcBef>
              </a:pPr>
              <a:r>
                <a:rPr lang="en-US" sz="1400" dirty="0">
                  <a:latin typeface="Helvetica" charset="0"/>
                </a:rPr>
                <a:t>Final debugging</a:t>
              </a:r>
            </a:p>
          </p:txBody>
        </p:sp>
        <p:sp>
          <p:nvSpPr>
            <p:cNvPr id="477374" name="Text Box 190"/>
            <p:cNvSpPr txBox="1">
              <a:spLocks noChangeArrowheads="1"/>
            </p:cNvSpPr>
            <p:nvPr/>
          </p:nvSpPr>
          <p:spPr bwMode="auto">
            <a:xfrm>
              <a:off x="6096000" y="4419600"/>
              <a:ext cx="1219200" cy="523220"/>
            </a:xfrm>
            <a:prstGeom prst="rect">
              <a:avLst/>
            </a:prstGeom>
            <a:noFill/>
            <a:ln w="9525">
              <a:noFill/>
              <a:miter lim="800000"/>
              <a:headEnd/>
              <a:tailEnd/>
            </a:ln>
            <a:effectLst/>
          </p:spPr>
          <p:txBody>
            <a:bodyPr>
              <a:spAutoFit/>
            </a:bodyPr>
            <a:lstStyle/>
            <a:p>
              <a:pPr>
                <a:spcBef>
                  <a:spcPct val="50000"/>
                </a:spcBef>
              </a:pPr>
              <a:r>
                <a:rPr lang="en-US" sz="1400">
                  <a:latin typeface="Helvetica" charset="0"/>
                </a:rPr>
                <a:t>System changeover</a:t>
              </a:r>
            </a:p>
          </p:txBody>
        </p:sp>
        <p:sp>
          <p:nvSpPr>
            <p:cNvPr id="477234" name="Text Box 50"/>
            <p:cNvSpPr txBox="1">
              <a:spLocks noChangeArrowheads="1"/>
            </p:cNvSpPr>
            <p:nvPr/>
          </p:nvSpPr>
          <p:spPr bwMode="auto">
            <a:xfrm>
              <a:off x="609600" y="3392556"/>
              <a:ext cx="838200" cy="33655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1600" dirty="0">
                  <a:latin typeface="Helvetica" charset="0"/>
                </a:rPr>
                <a:t>Start</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Activity Time Estimates</a:t>
            </a:r>
            <a:endParaRPr lang="en-US" dirty="0"/>
          </a:p>
        </p:txBody>
      </p:sp>
      <p:sp>
        <p:nvSpPr>
          <p:cNvPr id="11" name="Footer Placeholder 1"/>
          <p:cNvSpPr>
            <a:spLocks noGrp="1"/>
          </p:cNvSpPr>
          <p:nvPr>
            <p:ph type="ftr" sz="quarter" idx="11"/>
          </p:nvPr>
        </p:nvSpPr>
        <p:spPr/>
        <p:txBody>
          <a:bodyPr/>
          <a:lstStyle/>
          <a:p>
            <a:r>
              <a:rPr lang="en-US" smtClean="0"/>
              <a:t>Copyright 2011 John Wiley &amp; Sons, Inc.</a:t>
            </a:r>
            <a:endParaRPr lang="en-US"/>
          </a:p>
        </p:txBody>
      </p:sp>
      <p:sp>
        <p:nvSpPr>
          <p:cNvPr id="12" name="Slide Number Placeholder 2"/>
          <p:cNvSpPr>
            <a:spLocks noGrp="1"/>
          </p:cNvSpPr>
          <p:nvPr>
            <p:ph type="sldNum" sz="quarter" idx="12"/>
          </p:nvPr>
        </p:nvSpPr>
        <p:spPr/>
        <p:txBody>
          <a:bodyPr/>
          <a:lstStyle/>
          <a:p>
            <a:r>
              <a:rPr lang="en-US"/>
              <a:t>9-</a:t>
            </a:r>
            <a:fld id="{8A17F154-3C10-463E-96EF-E41219DD5FDA}" type="slidenum">
              <a:rPr lang="en-US"/>
              <a:pPr/>
              <a:t>6</a:t>
            </a:fld>
            <a:endParaRPr lang="en-US"/>
          </a:p>
        </p:txBody>
      </p:sp>
      <p:grpSp>
        <p:nvGrpSpPr>
          <p:cNvPr id="15" name="Group 14"/>
          <p:cNvGrpSpPr/>
          <p:nvPr/>
        </p:nvGrpSpPr>
        <p:grpSpPr>
          <a:xfrm>
            <a:off x="623887" y="1113183"/>
            <a:ext cx="8139113" cy="4343400"/>
            <a:chOff x="477078" y="1113183"/>
            <a:chExt cx="8139113" cy="4343400"/>
          </a:xfrm>
        </p:grpSpPr>
        <p:sp>
          <p:nvSpPr>
            <p:cNvPr id="478219" name="Rectangle 11"/>
            <p:cNvSpPr>
              <a:spLocks noChangeArrowheads="1"/>
            </p:cNvSpPr>
            <p:nvPr/>
          </p:nvSpPr>
          <p:spPr bwMode="auto">
            <a:xfrm>
              <a:off x="477078" y="1113183"/>
              <a:ext cx="8133522" cy="43434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478214" name="Rectangle 6"/>
            <p:cNvSpPr>
              <a:spLocks noChangeArrowheads="1"/>
            </p:cNvSpPr>
            <p:nvPr/>
          </p:nvSpPr>
          <p:spPr bwMode="auto">
            <a:xfrm>
              <a:off x="783466" y="1933921"/>
              <a:ext cx="7678738" cy="3384550"/>
            </a:xfrm>
            <a:prstGeom prst="rect">
              <a:avLst/>
            </a:prstGeom>
            <a:noFill/>
            <a:ln w="12700">
              <a:noFill/>
              <a:miter lim="800000"/>
              <a:headEnd/>
              <a:tailEnd/>
            </a:ln>
            <a:effectLst/>
          </p:spPr>
          <p:txBody>
            <a:bodyPr lIns="90488" tIns="44450" rIns="90488" bIns="44450">
              <a:spAutoFit/>
            </a:bodyPr>
            <a:lstStyle/>
            <a:p>
              <a:pPr algn="l" eaLnBrk="0" hangingPunct="0">
                <a:tabLst>
                  <a:tab pos="400050" algn="l"/>
                  <a:tab pos="1339850" algn="ctr"/>
                  <a:tab pos="2568575" algn="r"/>
                  <a:tab pos="3711575" algn="r"/>
                  <a:tab pos="5051425" algn="ctr"/>
                  <a:tab pos="6673850" algn="dec"/>
                </a:tabLst>
              </a:pPr>
              <a:endParaRPr lang="en-US" sz="1800">
                <a:latin typeface="Arial" charset="0"/>
              </a:endParaRPr>
            </a:p>
            <a:p>
              <a:pPr algn="l" eaLnBrk="0" hangingPunct="0">
                <a:tabLst>
                  <a:tab pos="400050" algn="l"/>
                  <a:tab pos="1339850" algn="ctr"/>
                  <a:tab pos="2568575" algn="r"/>
                  <a:tab pos="3711575" algn="r"/>
                  <a:tab pos="5051425" algn="ctr"/>
                  <a:tab pos="6673850" algn="dec"/>
                </a:tabLst>
              </a:pPr>
              <a:r>
                <a:rPr lang="en-US" sz="1800">
                  <a:latin typeface="Arial" charset="0"/>
                </a:rPr>
                <a:t>  1  		6	8	10	8	0.44</a:t>
              </a:r>
            </a:p>
            <a:p>
              <a:pPr algn="l" eaLnBrk="0" hangingPunct="0">
                <a:tabLst>
                  <a:tab pos="400050" algn="l"/>
                  <a:tab pos="1339850" algn="ctr"/>
                  <a:tab pos="2568575" algn="r"/>
                  <a:tab pos="3711575" algn="r"/>
                  <a:tab pos="5051425" algn="ctr"/>
                  <a:tab pos="6673850" algn="dec"/>
                </a:tabLst>
              </a:pPr>
              <a:r>
                <a:rPr lang="en-US" sz="1800">
                  <a:latin typeface="Arial" charset="0"/>
                </a:rPr>
                <a:t>  2		3	6	9	6	1.00</a:t>
              </a:r>
            </a:p>
            <a:p>
              <a:pPr algn="l" eaLnBrk="0" hangingPunct="0">
                <a:tabLst>
                  <a:tab pos="400050" algn="l"/>
                  <a:tab pos="1339850" algn="ctr"/>
                  <a:tab pos="2568575" algn="r"/>
                  <a:tab pos="3711575" algn="r"/>
                  <a:tab pos="5051425" algn="ctr"/>
                  <a:tab pos="6673850" algn="dec"/>
                </a:tabLst>
              </a:pPr>
              <a:r>
                <a:rPr lang="en-US" sz="1800">
                  <a:latin typeface="Arial" charset="0"/>
                </a:rPr>
                <a:t>  3		1	3	5	3	0.44</a:t>
              </a:r>
            </a:p>
            <a:p>
              <a:pPr algn="l" eaLnBrk="0" hangingPunct="0">
                <a:tabLst>
                  <a:tab pos="400050" algn="l"/>
                  <a:tab pos="1339850" algn="ctr"/>
                  <a:tab pos="2568575" algn="r"/>
                  <a:tab pos="3711575" algn="r"/>
                  <a:tab pos="5051425" algn="ctr"/>
                  <a:tab pos="6673850" algn="dec"/>
                </a:tabLst>
              </a:pPr>
              <a:r>
                <a:rPr lang="en-US" sz="1800">
                  <a:latin typeface="Arial" charset="0"/>
                </a:rPr>
                <a:t>  4	 	2	4	12	5	2.78</a:t>
              </a:r>
            </a:p>
            <a:p>
              <a:pPr algn="l" eaLnBrk="0" hangingPunct="0">
                <a:tabLst>
                  <a:tab pos="400050" algn="l"/>
                  <a:tab pos="1339850" algn="ctr"/>
                  <a:tab pos="2568575" algn="r"/>
                  <a:tab pos="3711575" algn="r"/>
                  <a:tab pos="5051425" algn="ctr"/>
                  <a:tab pos="6673850" algn="dec"/>
                </a:tabLst>
              </a:pPr>
              <a:r>
                <a:rPr lang="en-US" sz="1800">
                  <a:latin typeface="Arial" charset="0"/>
                </a:rPr>
                <a:t>  5	 	2	3	4	3	0.11</a:t>
              </a:r>
            </a:p>
            <a:p>
              <a:pPr algn="l" eaLnBrk="0" hangingPunct="0">
                <a:tabLst>
                  <a:tab pos="400050" algn="l"/>
                  <a:tab pos="1339850" algn="ctr"/>
                  <a:tab pos="2568575" algn="r"/>
                  <a:tab pos="3711575" algn="r"/>
                  <a:tab pos="5051425" algn="ctr"/>
                  <a:tab pos="6673850" algn="dec"/>
                </a:tabLst>
              </a:pPr>
              <a:r>
                <a:rPr lang="en-US" sz="1800">
                  <a:latin typeface="Arial" charset="0"/>
                </a:rPr>
                <a:t>  6		3	4	5	4	0.11</a:t>
              </a:r>
            </a:p>
            <a:p>
              <a:pPr algn="l" eaLnBrk="0" hangingPunct="0">
                <a:tabLst>
                  <a:tab pos="400050" algn="l"/>
                  <a:tab pos="1339850" algn="ctr"/>
                  <a:tab pos="2568575" algn="r"/>
                  <a:tab pos="3711575" algn="r"/>
                  <a:tab pos="5051425" algn="ctr"/>
                  <a:tab pos="6673850" algn="dec"/>
                </a:tabLst>
              </a:pPr>
              <a:r>
                <a:rPr lang="en-US" sz="1800">
                  <a:latin typeface="Arial" charset="0"/>
                </a:rPr>
                <a:t>  7		2	2	2	2	0.00</a:t>
              </a:r>
            </a:p>
            <a:p>
              <a:pPr algn="l" eaLnBrk="0" hangingPunct="0">
                <a:tabLst>
                  <a:tab pos="400050" algn="l"/>
                  <a:tab pos="1339850" algn="ctr"/>
                  <a:tab pos="2568575" algn="r"/>
                  <a:tab pos="3711575" algn="r"/>
                  <a:tab pos="5051425" algn="ctr"/>
                  <a:tab pos="6673850" algn="dec"/>
                </a:tabLst>
              </a:pPr>
              <a:r>
                <a:rPr lang="en-US" sz="1800">
                  <a:latin typeface="Arial" charset="0"/>
                </a:rPr>
                <a:t>  8		3	7	11	7	1.78</a:t>
              </a:r>
            </a:p>
            <a:p>
              <a:pPr algn="l" eaLnBrk="0" hangingPunct="0">
                <a:tabLst>
                  <a:tab pos="400050" algn="l"/>
                  <a:tab pos="1339850" algn="ctr"/>
                  <a:tab pos="2568575" algn="r"/>
                  <a:tab pos="3711575" algn="r"/>
                  <a:tab pos="5051425" algn="ctr"/>
                  <a:tab pos="6673850" algn="dec"/>
                </a:tabLst>
              </a:pPr>
              <a:r>
                <a:rPr lang="en-US" sz="1800">
                  <a:latin typeface="Arial" charset="0"/>
                </a:rPr>
                <a:t>  9		2	4	6	4	0.44</a:t>
              </a:r>
            </a:p>
            <a:p>
              <a:pPr algn="l" eaLnBrk="0" hangingPunct="0">
                <a:tabLst>
                  <a:tab pos="400050" algn="l"/>
                  <a:tab pos="1339850" algn="ctr"/>
                  <a:tab pos="2568575" algn="r"/>
                  <a:tab pos="3711575" algn="r"/>
                  <a:tab pos="5051425" algn="ctr"/>
                  <a:tab pos="6673850" algn="dec"/>
                </a:tabLst>
              </a:pPr>
              <a:r>
                <a:rPr lang="en-US" sz="1800">
                  <a:latin typeface="Arial" charset="0"/>
                </a:rPr>
                <a:t>10		1	4	7	4	1.00</a:t>
              </a:r>
            </a:p>
            <a:p>
              <a:pPr algn="l" eaLnBrk="0" hangingPunct="0">
                <a:tabLst>
                  <a:tab pos="400050" algn="l"/>
                  <a:tab pos="1339850" algn="ctr"/>
                  <a:tab pos="2568575" algn="r"/>
                  <a:tab pos="3711575" algn="r"/>
                  <a:tab pos="5051425" algn="ctr"/>
                  <a:tab pos="6673850" algn="dec"/>
                </a:tabLst>
              </a:pPr>
              <a:r>
                <a:rPr lang="en-US" sz="1800">
                  <a:latin typeface="Arial" charset="0"/>
                </a:rPr>
                <a:t>11		1	10	13	9	4.00</a:t>
              </a:r>
            </a:p>
          </p:txBody>
        </p:sp>
        <p:sp>
          <p:nvSpPr>
            <p:cNvPr id="478216" name="Line 8"/>
            <p:cNvSpPr>
              <a:spLocks noChangeShapeType="1"/>
            </p:cNvSpPr>
            <p:nvPr/>
          </p:nvSpPr>
          <p:spPr bwMode="auto">
            <a:xfrm>
              <a:off x="569153" y="2152996"/>
              <a:ext cx="7758113" cy="0"/>
            </a:xfrm>
            <a:prstGeom prst="line">
              <a:avLst/>
            </a:prstGeom>
            <a:noFill/>
            <a:ln w="28575">
              <a:solidFill>
                <a:schemeClr val="accent2"/>
              </a:solidFill>
              <a:round/>
              <a:headEnd/>
              <a:tailEnd/>
            </a:ln>
            <a:effectLst/>
          </p:spPr>
          <p:txBody>
            <a:bodyPr wrap="none" anchor="ctr"/>
            <a:lstStyle/>
            <a:p>
              <a:endParaRPr lang="en-US"/>
            </a:p>
          </p:txBody>
        </p:sp>
        <p:sp>
          <p:nvSpPr>
            <p:cNvPr id="478217" name="Line 9"/>
            <p:cNvSpPr>
              <a:spLocks noChangeShapeType="1"/>
            </p:cNvSpPr>
            <p:nvPr/>
          </p:nvSpPr>
          <p:spPr bwMode="auto">
            <a:xfrm>
              <a:off x="1939166" y="1738658"/>
              <a:ext cx="6388100" cy="0"/>
            </a:xfrm>
            <a:prstGeom prst="line">
              <a:avLst/>
            </a:prstGeom>
            <a:noFill/>
            <a:ln w="28575">
              <a:solidFill>
                <a:schemeClr val="accent2"/>
              </a:solidFill>
              <a:round/>
              <a:headEnd/>
              <a:tailEnd/>
            </a:ln>
            <a:effectLst/>
          </p:spPr>
          <p:txBody>
            <a:bodyPr wrap="none" anchor="ctr"/>
            <a:lstStyle/>
            <a:p>
              <a:endParaRPr lang="en-US"/>
            </a:p>
          </p:txBody>
        </p:sp>
        <p:sp>
          <p:nvSpPr>
            <p:cNvPr id="478218" name="Rectangle 10"/>
            <p:cNvSpPr>
              <a:spLocks noChangeArrowheads="1"/>
            </p:cNvSpPr>
            <p:nvPr/>
          </p:nvSpPr>
          <p:spPr bwMode="auto">
            <a:xfrm>
              <a:off x="581853" y="1334496"/>
              <a:ext cx="8034338" cy="865365"/>
            </a:xfrm>
            <a:prstGeom prst="rect">
              <a:avLst/>
            </a:prstGeom>
            <a:noFill/>
            <a:ln w="12700">
              <a:noFill/>
              <a:miter lim="800000"/>
              <a:headEnd/>
              <a:tailEnd/>
            </a:ln>
            <a:effectLst/>
          </p:spPr>
          <p:txBody>
            <a:bodyPr lIns="90488" tIns="44450" rIns="90488" bIns="44450">
              <a:spAutoFit/>
            </a:bodyPr>
            <a:lstStyle/>
            <a:p>
              <a:pPr algn="l" eaLnBrk="0" hangingPunct="0">
                <a:lnSpc>
                  <a:spcPct val="140000"/>
                </a:lnSpc>
                <a:tabLst>
                  <a:tab pos="1524000" algn="ctr"/>
                  <a:tab pos="2667000" algn="ctr"/>
                  <a:tab pos="3810000" algn="ctr"/>
                  <a:tab pos="5235575" algn="ctr"/>
                  <a:tab pos="6956425" algn="ctr"/>
                </a:tabLst>
              </a:pPr>
              <a:r>
                <a:rPr lang="en-US" sz="1800" dirty="0">
                  <a:latin typeface="Arial" charset="0"/>
                </a:rPr>
                <a:t>		</a:t>
              </a:r>
              <a:r>
                <a:rPr lang="en-US" sz="1600" dirty="0">
                  <a:latin typeface="Arial" charset="0"/>
                </a:rPr>
                <a:t>TIME ESTIMATES (WKS)	MEAN TIME	VARIANCE</a:t>
              </a:r>
              <a:endParaRPr lang="en-US" sz="1800" dirty="0">
                <a:latin typeface="Arial" charset="0"/>
              </a:endParaRPr>
            </a:p>
            <a:p>
              <a:pPr algn="l" eaLnBrk="0" hangingPunct="0">
                <a:lnSpc>
                  <a:spcPct val="140000"/>
                </a:lnSpc>
                <a:tabLst>
                  <a:tab pos="1524000" algn="ctr"/>
                  <a:tab pos="2667000" algn="ctr"/>
                  <a:tab pos="3810000" algn="ctr"/>
                  <a:tab pos="5235575" algn="ctr"/>
                  <a:tab pos="6956425" algn="ctr"/>
                </a:tabLst>
              </a:pPr>
              <a:r>
                <a:rPr lang="en-US" sz="1600" dirty="0">
                  <a:latin typeface="Arial" charset="0"/>
                </a:rPr>
                <a:t>ACTIVITY</a:t>
              </a:r>
              <a:r>
                <a:rPr lang="en-US" sz="1800" dirty="0">
                  <a:latin typeface="Arial" charset="0"/>
                </a:rPr>
                <a:t>	</a:t>
              </a:r>
              <a:r>
                <a:rPr lang="en-US" sz="1800" i="1" dirty="0"/>
                <a:t>a	m	b	t</a:t>
              </a:r>
              <a:r>
                <a:rPr lang="en-US" sz="1800" dirty="0">
                  <a:latin typeface="Arial" charset="0"/>
                </a:rPr>
                <a:t>	</a:t>
              </a:r>
              <a:r>
                <a:rPr lang="ru-RU" sz="1800" dirty="0">
                  <a:latin typeface="Arial" charset="0"/>
                  <a:cs typeface="Arial" charset="0"/>
                </a:rPr>
                <a:t>б</a:t>
              </a:r>
              <a:r>
                <a:rPr lang="en-US" sz="1800" baseline="30000" dirty="0">
                  <a:latin typeface="Arial" charset="0"/>
                </a:rPr>
                <a:t>2</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Activity Early, Late Times &amp; Slack</a:t>
            </a:r>
            <a:endParaRPr lang="en-US" dirty="0"/>
          </a:p>
        </p:txBody>
      </p:sp>
      <p:sp>
        <p:nvSpPr>
          <p:cNvPr id="9" name="Footer Placeholder 1"/>
          <p:cNvSpPr>
            <a:spLocks noGrp="1"/>
          </p:cNvSpPr>
          <p:nvPr>
            <p:ph type="ftr" sz="quarter" idx="11"/>
          </p:nvPr>
        </p:nvSpPr>
        <p:spPr/>
        <p:txBody>
          <a:bodyPr/>
          <a:lstStyle/>
          <a:p>
            <a:r>
              <a:rPr lang="en-US" smtClean="0"/>
              <a:t>Copyright 2011 John Wiley &amp; Sons, Inc.</a:t>
            </a:r>
            <a:endParaRPr lang="en-US"/>
          </a:p>
        </p:txBody>
      </p:sp>
      <p:sp>
        <p:nvSpPr>
          <p:cNvPr id="10" name="Slide Number Placeholder 2"/>
          <p:cNvSpPr>
            <a:spLocks noGrp="1"/>
          </p:cNvSpPr>
          <p:nvPr>
            <p:ph type="sldNum" sz="quarter" idx="12"/>
          </p:nvPr>
        </p:nvSpPr>
        <p:spPr/>
        <p:txBody>
          <a:bodyPr/>
          <a:lstStyle/>
          <a:p>
            <a:r>
              <a:rPr lang="en-US"/>
              <a:t>9-</a:t>
            </a:r>
            <a:fld id="{D6034D7F-9288-42FA-96B1-9AC87F8A0EDA}" type="slidenum">
              <a:rPr lang="en-US"/>
              <a:pPr/>
              <a:t>7</a:t>
            </a:fld>
            <a:endParaRPr lang="en-US"/>
          </a:p>
        </p:txBody>
      </p:sp>
      <p:grpSp>
        <p:nvGrpSpPr>
          <p:cNvPr id="12" name="Group 11"/>
          <p:cNvGrpSpPr/>
          <p:nvPr/>
        </p:nvGrpSpPr>
        <p:grpSpPr>
          <a:xfrm>
            <a:off x="894522" y="1086678"/>
            <a:ext cx="7467600" cy="4191000"/>
            <a:chOff x="894522" y="1086678"/>
            <a:chExt cx="7467600" cy="4191000"/>
          </a:xfrm>
        </p:grpSpPr>
        <p:sp>
          <p:nvSpPr>
            <p:cNvPr id="479241" name="Rectangle 9"/>
            <p:cNvSpPr>
              <a:spLocks noChangeArrowheads="1"/>
            </p:cNvSpPr>
            <p:nvPr/>
          </p:nvSpPr>
          <p:spPr bwMode="auto">
            <a:xfrm>
              <a:off x="894522" y="1086678"/>
              <a:ext cx="7467600" cy="419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479238" name="Rectangle 6"/>
            <p:cNvSpPr>
              <a:spLocks noChangeArrowheads="1"/>
            </p:cNvSpPr>
            <p:nvPr/>
          </p:nvSpPr>
          <p:spPr bwMode="auto">
            <a:xfrm>
              <a:off x="1108835" y="1293053"/>
              <a:ext cx="7059613" cy="393700"/>
            </a:xfrm>
            <a:prstGeom prst="rect">
              <a:avLst/>
            </a:prstGeom>
            <a:noFill/>
            <a:ln w="12700">
              <a:noFill/>
              <a:miter lim="800000"/>
              <a:headEnd/>
              <a:tailEnd/>
            </a:ln>
            <a:effectLst/>
          </p:spPr>
          <p:txBody>
            <a:bodyPr lIns="90488" tIns="44450" rIns="90488" bIns="44450">
              <a:spAutoFit/>
            </a:bodyPr>
            <a:lstStyle/>
            <a:p>
              <a:pPr algn="l" eaLnBrk="0" hangingPunct="0">
                <a:tabLst>
                  <a:tab pos="1524000" algn="ctr"/>
                  <a:tab pos="2384425" algn="ctr"/>
                  <a:tab pos="3244850" algn="ctr"/>
                  <a:tab pos="4092575" algn="ctr"/>
                  <a:tab pos="4953000" algn="ctr"/>
                  <a:tab pos="5813425" algn="ctr"/>
                  <a:tab pos="6673850" algn="ctr"/>
                </a:tabLst>
              </a:pPr>
              <a:r>
                <a:rPr lang="en-US" sz="1800">
                  <a:latin typeface="Arial" charset="0"/>
                </a:rPr>
                <a:t>ACTIVITY</a:t>
              </a:r>
              <a:r>
                <a:rPr lang="en-US" sz="2000">
                  <a:latin typeface="Arial" charset="0"/>
                </a:rPr>
                <a:t>	</a:t>
              </a:r>
              <a:r>
                <a:rPr lang="en-US" sz="2000" i="1"/>
                <a:t>t</a:t>
              </a:r>
              <a:r>
                <a:rPr lang="en-US" sz="2000">
                  <a:latin typeface="Arial" charset="0"/>
                </a:rPr>
                <a:t>	</a:t>
              </a:r>
              <a:r>
                <a:rPr lang="ru-RU" sz="2000">
                  <a:latin typeface="Arial" charset="0"/>
                  <a:cs typeface="Arial" charset="0"/>
                  <a:sym typeface="Symbol" pitchFamily="18" charset="2"/>
                </a:rPr>
                <a:t>б</a:t>
              </a:r>
              <a:r>
                <a:rPr lang="en-US" sz="2000" baseline="30000">
                  <a:latin typeface="Symbol" pitchFamily="18" charset="2"/>
                  <a:sym typeface="Symbol" pitchFamily="18" charset="2"/>
                </a:rPr>
                <a:t></a:t>
              </a:r>
              <a:r>
                <a:rPr lang="en-US" sz="2000" baseline="30000">
                  <a:latin typeface="Arial" charset="0"/>
                </a:rPr>
                <a:t>	</a:t>
              </a:r>
              <a:r>
                <a:rPr lang="en-US" sz="1800">
                  <a:latin typeface="Arial" charset="0"/>
                </a:rPr>
                <a:t>ES	EF	LS	LF	S</a:t>
              </a:r>
            </a:p>
          </p:txBody>
        </p:sp>
        <p:sp>
          <p:nvSpPr>
            <p:cNvPr id="479239" name="Line 7"/>
            <p:cNvSpPr>
              <a:spLocks noChangeShapeType="1"/>
            </p:cNvSpPr>
            <p:nvPr/>
          </p:nvSpPr>
          <p:spPr bwMode="auto">
            <a:xfrm flipV="1">
              <a:off x="1096135" y="1661353"/>
              <a:ext cx="7064375" cy="4763"/>
            </a:xfrm>
            <a:prstGeom prst="line">
              <a:avLst/>
            </a:prstGeom>
            <a:noFill/>
            <a:ln w="28575">
              <a:solidFill>
                <a:schemeClr val="accent2"/>
              </a:solidFill>
              <a:round/>
              <a:headEnd/>
              <a:tailEnd/>
            </a:ln>
            <a:effectLst/>
          </p:spPr>
          <p:txBody>
            <a:bodyPr wrap="none" anchor="ctr"/>
            <a:lstStyle/>
            <a:p>
              <a:endParaRPr lang="en-US"/>
            </a:p>
          </p:txBody>
        </p:sp>
        <p:sp>
          <p:nvSpPr>
            <p:cNvPr id="479240" name="Rectangle 8"/>
            <p:cNvSpPr>
              <a:spLocks noChangeArrowheads="1"/>
            </p:cNvSpPr>
            <p:nvPr/>
          </p:nvSpPr>
          <p:spPr bwMode="auto">
            <a:xfrm>
              <a:off x="1296160" y="1708978"/>
              <a:ext cx="6759575" cy="3444875"/>
            </a:xfrm>
            <a:prstGeom prst="rect">
              <a:avLst/>
            </a:prstGeom>
            <a:noFill/>
            <a:ln w="9525">
              <a:noFill/>
              <a:miter lim="800000"/>
              <a:headEnd/>
              <a:tailEnd/>
            </a:ln>
            <a:effectLst/>
          </p:spPr>
          <p:txBody>
            <a:bodyPr wrap="none">
              <a:spAutoFit/>
            </a:bodyPr>
            <a:lstStyle/>
            <a:p>
              <a:pPr algn="l">
                <a:tabLst>
                  <a:tab pos="1425575" algn="r"/>
                  <a:tab pos="2101850" algn="dec"/>
                  <a:tab pos="3146425" algn="r"/>
                  <a:tab pos="4006850" algn="r"/>
                  <a:tab pos="4854575" algn="r"/>
                  <a:tab pos="5715000" algn="r"/>
                  <a:tab pos="6575425" algn="r"/>
                </a:tabLst>
              </a:pPr>
              <a:r>
                <a:rPr lang="en-US" sz="2000">
                  <a:latin typeface="Arial" charset="0"/>
                </a:rPr>
                <a:t>  1	8	0.44	0	8	1	9	1</a:t>
              </a:r>
            </a:p>
            <a:p>
              <a:pPr algn="l">
                <a:tabLst>
                  <a:tab pos="1425575" algn="r"/>
                  <a:tab pos="2101850" algn="dec"/>
                  <a:tab pos="3146425" algn="r"/>
                  <a:tab pos="4006850" algn="r"/>
                  <a:tab pos="4854575" algn="r"/>
                  <a:tab pos="5715000" algn="r"/>
                  <a:tab pos="6575425" algn="r"/>
                </a:tabLst>
              </a:pPr>
              <a:r>
                <a:rPr lang="en-US" sz="2000">
                  <a:latin typeface="Arial" charset="0"/>
                </a:rPr>
                <a:t>  2	6	1.00	0	6	0	6	0</a:t>
              </a:r>
            </a:p>
            <a:p>
              <a:pPr algn="l">
                <a:tabLst>
                  <a:tab pos="1425575" algn="r"/>
                  <a:tab pos="2101850" algn="dec"/>
                  <a:tab pos="3146425" algn="r"/>
                  <a:tab pos="4006850" algn="r"/>
                  <a:tab pos="4854575" algn="r"/>
                  <a:tab pos="5715000" algn="r"/>
                  <a:tab pos="6575425" algn="r"/>
                </a:tabLst>
              </a:pPr>
              <a:r>
                <a:rPr lang="en-US" sz="2000">
                  <a:latin typeface="Arial" charset="0"/>
                </a:rPr>
                <a:t>  3	3	0.44	0	3	2	5	2</a:t>
              </a:r>
            </a:p>
            <a:p>
              <a:pPr algn="l">
                <a:tabLst>
                  <a:tab pos="1425575" algn="r"/>
                  <a:tab pos="2101850" algn="dec"/>
                  <a:tab pos="3146425" algn="r"/>
                  <a:tab pos="4006850" algn="r"/>
                  <a:tab pos="4854575" algn="r"/>
                  <a:tab pos="5715000" algn="r"/>
                  <a:tab pos="6575425" algn="r"/>
                </a:tabLst>
              </a:pPr>
              <a:r>
                <a:rPr lang="en-US" sz="2000">
                  <a:latin typeface="Arial" charset="0"/>
                </a:rPr>
                <a:t>  4 	5	2.78	8	13	16	21	8</a:t>
              </a:r>
            </a:p>
            <a:p>
              <a:pPr algn="l">
                <a:tabLst>
                  <a:tab pos="1425575" algn="r"/>
                  <a:tab pos="2101850" algn="dec"/>
                  <a:tab pos="3146425" algn="r"/>
                  <a:tab pos="4006850" algn="r"/>
                  <a:tab pos="4854575" algn="r"/>
                  <a:tab pos="5715000" algn="r"/>
                  <a:tab pos="6575425" algn="r"/>
                </a:tabLst>
              </a:pPr>
              <a:r>
                <a:rPr lang="en-US" sz="2000">
                  <a:latin typeface="Arial" charset="0"/>
                </a:rPr>
                <a:t>  5 	3	0.11	6	9	6	9	0</a:t>
              </a:r>
            </a:p>
            <a:p>
              <a:pPr algn="l">
                <a:tabLst>
                  <a:tab pos="1425575" algn="r"/>
                  <a:tab pos="2101850" algn="dec"/>
                  <a:tab pos="3146425" algn="r"/>
                  <a:tab pos="4006850" algn="r"/>
                  <a:tab pos="4854575" algn="r"/>
                  <a:tab pos="5715000" algn="r"/>
                  <a:tab pos="6575425" algn="r"/>
                </a:tabLst>
              </a:pPr>
              <a:r>
                <a:rPr lang="en-US" sz="2000">
                  <a:latin typeface="Arial" charset="0"/>
                </a:rPr>
                <a:t>  6	4	0.11	3	7	5	9	2</a:t>
              </a:r>
            </a:p>
            <a:p>
              <a:pPr algn="l">
                <a:tabLst>
                  <a:tab pos="1425575" algn="r"/>
                  <a:tab pos="2101850" algn="dec"/>
                  <a:tab pos="3146425" algn="r"/>
                  <a:tab pos="4006850" algn="r"/>
                  <a:tab pos="4854575" algn="r"/>
                  <a:tab pos="5715000" algn="r"/>
                  <a:tab pos="6575425" algn="r"/>
                </a:tabLst>
              </a:pPr>
              <a:r>
                <a:rPr lang="en-US" sz="2000">
                  <a:latin typeface="Arial" charset="0"/>
                </a:rPr>
                <a:t>  7	2	0.00	3	5	14	16	11</a:t>
              </a:r>
            </a:p>
            <a:p>
              <a:pPr algn="l">
                <a:tabLst>
                  <a:tab pos="1425575" algn="r"/>
                  <a:tab pos="2101850" algn="dec"/>
                  <a:tab pos="3146425" algn="r"/>
                  <a:tab pos="4006850" algn="r"/>
                  <a:tab pos="4854575" algn="r"/>
                  <a:tab pos="5715000" algn="r"/>
                  <a:tab pos="6575425" algn="r"/>
                </a:tabLst>
              </a:pPr>
              <a:r>
                <a:rPr lang="en-US" sz="2000">
                  <a:latin typeface="Arial" charset="0"/>
                </a:rPr>
                <a:t>  8	7	1.78	9	16	9	16	0</a:t>
              </a:r>
            </a:p>
            <a:p>
              <a:pPr algn="l">
                <a:tabLst>
                  <a:tab pos="1425575" algn="r"/>
                  <a:tab pos="2101850" algn="dec"/>
                  <a:tab pos="3146425" algn="r"/>
                  <a:tab pos="4006850" algn="r"/>
                  <a:tab pos="4854575" algn="r"/>
                  <a:tab pos="5715000" algn="r"/>
                  <a:tab pos="6575425" algn="r"/>
                </a:tabLst>
              </a:pPr>
              <a:r>
                <a:rPr lang="en-US" sz="2000">
                  <a:latin typeface="Arial" charset="0"/>
                </a:rPr>
                <a:t>  9	4	0.44	9	13	12	16	3</a:t>
              </a:r>
            </a:p>
            <a:p>
              <a:pPr algn="l">
                <a:tabLst>
                  <a:tab pos="1425575" algn="r"/>
                  <a:tab pos="2101850" algn="dec"/>
                  <a:tab pos="3146425" algn="r"/>
                  <a:tab pos="4006850" algn="r"/>
                  <a:tab pos="4854575" algn="r"/>
                  <a:tab pos="5715000" algn="r"/>
                  <a:tab pos="6575425" algn="r"/>
                </a:tabLst>
              </a:pPr>
              <a:r>
                <a:rPr lang="en-US" sz="2000">
                  <a:latin typeface="Arial" charset="0"/>
                </a:rPr>
                <a:t>10	4	1.00	13	17	21	25	8</a:t>
              </a:r>
            </a:p>
            <a:p>
              <a:pPr algn="l">
                <a:tabLst>
                  <a:tab pos="1425575" algn="r"/>
                  <a:tab pos="2101850" algn="dec"/>
                  <a:tab pos="3146425" algn="r"/>
                  <a:tab pos="4006850" algn="r"/>
                  <a:tab pos="4854575" algn="r"/>
                  <a:tab pos="5715000" algn="r"/>
                  <a:tab pos="6575425" algn="r"/>
                </a:tabLst>
              </a:pPr>
              <a:r>
                <a:rPr lang="en-US" sz="2000">
                  <a:latin typeface="Arial" charset="0"/>
                </a:rPr>
                <a:t>11	9	4.00	16	25	16	25	0</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681" name="Rectangle 425"/>
          <p:cNvSpPr>
            <a:spLocks noGrp="1" noChangeArrowheads="1"/>
          </p:cNvSpPr>
          <p:nvPr>
            <p:ph type="title"/>
          </p:nvPr>
        </p:nvSpPr>
        <p:spPr>
          <a:xfrm>
            <a:off x="1116495" y="39756"/>
            <a:ext cx="6934200" cy="914400"/>
          </a:xfrm>
        </p:spPr>
        <p:txBody>
          <a:bodyPr/>
          <a:lstStyle/>
          <a:p>
            <a:r>
              <a:rPr lang="en-US" dirty="0"/>
              <a:t>Earliest, Latest, and Slack</a:t>
            </a:r>
          </a:p>
        </p:txBody>
      </p:sp>
      <p:sp>
        <p:nvSpPr>
          <p:cNvPr id="203" name="Footer Placeholder 2"/>
          <p:cNvSpPr>
            <a:spLocks noGrp="1"/>
          </p:cNvSpPr>
          <p:nvPr>
            <p:ph type="ftr" sz="quarter" idx="11"/>
          </p:nvPr>
        </p:nvSpPr>
        <p:spPr/>
        <p:txBody>
          <a:bodyPr/>
          <a:lstStyle/>
          <a:p>
            <a:r>
              <a:rPr lang="en-US" smtClean="0"/>
              <a:t>Copyright 2011 John Wiley &amp; Sons, Inc.</a:t>
            </a:r>
            <a:endParaRPr lang="en-US"/>
          </a:p>
        </p:txBody>
      </p:sp>
      <p:sp>
        <p:nvSpPr>
          <p:cNvPr id="204" name="Slide Number Placeholder 3"/>
          <p:cNvSpPr>
            <a:spLocks noGrp="1"/>
          </p:cNvSpPr>
          <p:nvPr>
            <p:ph type="sldNum" sz="quarter" idx="12"/>
          </p:nvPr>
        </p:nvSpPr>
        <p:spPr/>
        <p:txBody>
          <a:bodyPr/>
          <a:lstStyle/>
          <a:p>
            <a:r>
              <a:rPr lang="en-US"/>
              <a:t>9-</a:t>
            </a:r>
            <a:fld id="{E4E9EFEA-BAD4-4C2A-A499-969620F9041D}" type="slidenum">
              <a:rPr lang="en-US"/>
              <a:pPr/>
              <a:t>8</a:t>
            </a:fld>
            <a:endParaRPr lang="en-US"/>
          </a:p>
        </p:txBody>
      </p:sp>
      <p:grpSp>
        <p:nvGrpSpPr>
          <p:cNvPr id="208" name="Group 207"/>
          <p:cNvGrpSpPr/>
          <p:nvPr/>
        </p:nvGrpSpPr>
        <p:grpSpPr>
          <a:xfrm>
            <a:off x="556593" y="1023732"/>
            <a:ext cx="8305800" cy="4512366"/>
            <a:chOff x="556593" y="1023732"/>
            <a:chExt cx="8305800" cy="4512366"/>
          </a:xfrm>
        </p:grpSpPr>
        <p:sp>
          <p:nvSpPr>
            <p:cNvPr id="480261" name="Rectangle 5"/>
            <p:cNvSpPr>
              <a:spLocks noChangeArrowheads="1"/>
            </p:cNvSpPr>
            <p:nvPr/>
          </p:nvSpPr>
          <p:spPr bwMode="auto">
            <a:xfrm>
              <a:off x="556593" y="1040298"/>
              <a:ext cx="8305800" cy="4495800"/>
            </a:xfrm>
            <a:prstGeom prst="rect">
              <a:avLst/>
            </a:prstGeom>
            <a:solidFill>
              <a:srgbClr val="FFCC99"/>
            </a:solidFill>
            <a:ln w="19050">
              <a:solidFill>
                <a:schemeClr val="tx1"/>
              </a:solidFill>
              <a:miter lim="800000"/>
              <a:headEnd/>
              <a:tailEnd/>
            </a:ln>
            <a:effectLst/>
          </p:spPr>
          <p:txBody>
            <a:bodyPr wrap="none" anchor="ctr"/>
            <a:lstStyle/>
            <a:p>
              <a:endParaRPr lang="en-US"/>
            </a:p>
          </p:txBody>
        </p:sp>
        <p:sp>
          <p:nvSpPr>
            <p:cNvPr id="480268" name="Line 12"/>
            <p:cNvSpPr>
              <a:spLocks noChangeShapeType="1"/>
            </p:cNvSpPr>
            <p:nvPr/>
          </p:nvSpPr>
          <p:spPr bwMode="auto">
            <a:xfrm>
              <a:off x="6761922" y="2242932"/>
              <a:ext cx="1143000" cy="5334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35" name="Line 79"/>
            <p:cNvSpPr>
              <a:spLocks noChangeShapeType="1"/>
            </p:cNvSpPr>
            <p:nvPr/>
          </p:nvSpPr>
          <p:spPr bwMode="auto">
            <a:xfrm flipV="1">
              <a:off x="7142922" y="2852532"/>
              <a:ext cx="762000" cy="3048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36" name="Line 80"/>
            <p:cNvSpPr>
              <a:spLocks noChangeShapeType="1"/>
            </p:cNvSpPr>
            <p:nvPr/>
          </p:nvSpPr>
          <p:spPr bwMode="auto">
            <a:xfrm>
              <a:off x="4399722" y="1480932"/>
              <a:ext cx="2057400" cy="609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37" name="Line 81"/>
            <p:cNvSpPr>
              <a:spLocks noChangeShapeType="1"/>
            </p:cNvSpPr>
            <p:nvPr/>
          </p:nvSpPr>
          <p:spPr bwMode="auto">
            <a:xfrm>
              <a:off x="5695122" y="2623932"/>
              <a:ext cx="914400" cy="609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38" name="Line 82"/>
            <p:cNvSpPr>
              <a:spLocks noChangeShapeType="1"/>
            </p:cNvSpPr>
            <p:nvPr/>
          </p:nvSpPr>
          <p:spPr bwMode="auto">
            <a:xfrm flipV="1">
              <a:off x="5771322" y="3385932"/>
              <a:ext cx="762000" cy="228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39" name="Line 83"/>
            <p:cNvSpPr>
              <a:spLocks noChangeShapeType="1"/>
            </p:cNvSpPr>
            <p:nvPr/>
          </p:nvSpPr>
          <p:spPr bwMode="auto">
            <a:xfrm flipV="1">
              <a:off x="4247322" y="3766932"/>
              <a:ext cx="2438400" cy="1600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0" name="Line 84"/>
            <p:cNvSpPr>
              <a:spLocks noChangeShapeType="1"/>
            </p:cNvSpPr>
            <p:nvPr/>
          </p:nvSpPr>
          <p:spPr bwMode="auto">
            <a:xfrm>
              <a:off x="2723322" y="1709532"/>
              <a:ext cx="23622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1" name="Line 85"/>
            <p:cNvSpPr>
              <a:spLocks noChangeShapeType="1"/>
            </p:cNvSpPr>
            <p:nvPr/>
          </p:nvSpPr>
          <p:spPr bwMode="auto">
            <a:xfrm flipV="1">
              <a:off x="4552122" y="2623932"/>
              <a:ext cx="533400" cy="7620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2" name="Line 86"/>
            <p:cNvSpPr>
              <a:spLocks noChangeShapeType="1"/>
            </p:cNvSpPr>
            <p:nvPr/>
          </p:nvSpPr>
          <p:spPr bwMode="auto">
            <a:xfrm flipV="1">
              <a:off x="4552122" y="2928732"/>
              <a:ext cx="762000" cy="1219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3" name="Line 87"/>
            <p:cNvSpPr>
              <a:spLocks noChangeShapeType="1"/>
            </p:cNvSpPr>
            <p:nvPr/>
          </p:nvSpPr>
          <p:spPr bwMode="auto">
            <a:xfrm flipV="1">
              <a:off x="4247322" y="3843132"/>
              <a:ext cx="990600" cy="457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4" name="Line 88"/>
            <p:cNvSpPr>
              <a:spLocks noChangeShapeType="1"/>
            </p:cNvSpPr>
            <p:nvPr/>
          </p:nvSpPr>
          <p:spPr bwMode="auto">
            <a:xfrm>
              <a:off x="2723322" y="1709532"/>
              <a:ext cx="2514600" cy="1600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5" name="Line 89"/>
            <p:cNvSpPr>
              <a:spLocks noChangeShapeType="1"/>
            </p:cNvSpPr>
            <p:nvPr/>
          </p:nvSpPr>
          <p:spPr bwMode="auto">
            <a:xfrm flipV="1">
              <a:off x="2723322" y="1709532"/>
              <a:ext cx="990600"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6" name="Line 90"/>
            <p:cNvSpPr>
              <a:spLocks noChangeShapeType="1"/>
            </p:cNvSpPr>
            <p:nvPr/>
          </p:nvSpPr>
          <p:spPr bwMode="auto">
            <a:xfrm>
              <a:off x="2723322" y="2776332"/>
              <a:ext cx="685800" cy="3810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7" name="Line 91"/>
            <p:cNvSpPr>
              <a:spLocks noChangeShapeType="1"/>
            </p:cNvSpPr>
            <p:nvPr/>
          </p:nvSpPr>
          <p:spPr bwMode="auto">
            <a:xfrm>
              <a:off x="2723322" y="4071732"/>
              <a:ext cx="685800" cy="76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8" name="Line 92"/>
            <p:cNvSpPr>
              <a:spLocks noChangeShapeType="1"/>
            </p:cNvSpPr>
            <p:nvPr/>
          </p:nvSpPr>
          <p:spPr bwMode="auto">
            <a:xfrm>
              <a:off x="2723322" y="4147932"/>
              <a:ext cx="6858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49" name="Line 93"/>
            <p:cNvSpPr>
              <a:spLocks noChangeShapeType="1"/>
            </p:cNvSpPr>
            <p:nvPr/>
          </p:nvSpPr>
          <p:spPr bwMode="auto">
            <a:xfrm>
              <a:off x="1504122" y="2928732"/>
              <a:ext cx="6858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50" name="Line 94"/>
            <p:cNvSpPr>
              <a:spLocks noChangeShapeType="1"/>
            </p:cNvSpPr>
            <p:nvPr/>
          </p:nvSpPr>
          <p:spPr bwMode="auto">
            <a:xfrm>
              <a:off x="1504122" y="2776332"/>
              <a:ext cx="533400" cy="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51" name="Line 95"/>
            <p:cNvSpPr>
              <a:spLocks noChangeShapeType="1"/>
            </p:cNvSpPr>
            <p:nvPr/>
          </p:nvSpPr>
          <p:spPr bwMode="auto">
            <a:xfrm flipV="1">
              <a:off x="1504122" y="1861932"/>
              <a:ext cx="533400" cy="8382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52" name="Line 96"/>
            <p:cNvSpPr>
              <a:spLocks noChangeShapeType="1"/>
            </p:cNvSpPr>
            <p:nvPr/>
          </p:nvSpPr>
          <p:spPr bwMode="auto">
            <a:xfrm>
              <a:off x="4018722" y="3233532"/>
              <a:ext cx="1066800" cy="228600"/>
            </a:xfrm>
            <a:prstGeom prst="line">
              <a:avLst/>
            </a:prstGeom>
            <a:noFill/>
            <a:ln w="25400">
              <a:solidFill>
                <a:schemeClr val="folHlink"/>
              </a:solidFill>
              <a:miter lim="800000"/>
              <a:headEnd/>
              <a:tailEnd type="triangle" w="med" len="med"/>
            </a:ln>
            <a:effectLst/>
          </p:spPr>
          <p:txBody>
            <a:bodyPr wrap="none"/>
            <a:lstStyle/>
            <a:p>
              <a:endParaRPr lang="en-US"/>
            </a:p>
          </p:txBody>
        </p:sp>
        <p:sp>
          <p:nvSpPr>
            <p:cNvPr id="480367" name="PubChord"/>
            <p:cNvSpPr>
              <a:spLocks noChangeAspect="1" noEditPoints="1" noChangeArrowheads="1"/>
            </p:cNvSpPr>
            <p:nvPr/>
          </p:nvSpPr>
          <p:spPr bwMode="auto">
            <a:xfrm rot="2679578">
              <a:off x="1973228" y="12523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368" name="Line 112"/>
            <p:cNvSpPr>
              <a:spLocks noChangeShapeType="1"/>
            </p:cNvSpPr>
            <p:nvPr/>
          </p:nvSpPr>
          <p:spPr bwMode="auto">
            <a:xfrm flipH="1">
              <a:off x="1961322" y="1638624"/>
              <a:ext cx="381000" cy="0"/>
            </a:xfrm>
            <a:prstGeom prst="line">
              <a:avLst/>
            </a:prstGeom>
            <a:noFill/>
            <a:ln w="9525">
              <a:solidFill>
                <a:schemeClr val="tx1"/>
              </a:solidFill>
              <a:miter lim="800000"/>
              <a:headEnd/>
              <a:tailEnd/>
            </a:ln>
            <a:effectLst/>
          </p:spPr>
          <p:txBody>
            <a:bodyPr wrap="none"/>
            <a:lstStyle/>
            <a:p>
              <a:endParaRPr lang="en-US"/>
            </a:p>
          </p:txBody>
        </p:sp>
        <p:sp>
          <p:nvSpPr>
            <p:cNvPr id="480370" name="Rectangle 114"/>
            <p:cNvSpPr>
              <a:spLocks noChangeArrowheads="1"/>
            </p:cNvSpPr>
            <p:nvPr/>
          </p:nvSpPr>
          <p:spPr bwMode="auto">
            <a:xfrm>
              <a:off x="2342322" y="12523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371" name="Rectangle 115"/>
            <p:cNvSpPr>
              <a:spLocks noChangeArrowheads="1"/>
            </p:cNvSpPr>
            <p:nvPr/>
          </p:nvSpPr>
          <p:spPr bwMode="auto">
            <a:xfrm>
              <a:off x="2723322" y="12523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372" name="Rectangle 116"/>
            <p:cNvSpPr>
              <a:spLocks noChangeArrowheads="1"/>
            </p:cNvSpPr>
            <p:nvPr/>
          </p:nvSpPr>
          <p:spPr bwMode="auto">
            <a:xfrm>
              <a:off x="2342322" y="16333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373" name="Rectangle 117"/>
            <p:cNvSpPr>
              <a:spLocks noChangeArrowheads="1"/>
            </p:cNvSpPr>
            <p:nvPr/>
          </p:nvSpPr>
          <p:spPr bwMode="auto">
            <a:xfrm>
              <a:off x="2723322" y="16333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374" name="Text Box 118"/>
            <p:cNvSpPr txBox="1">
              <a:spLocks noChangeArrowheads="1"/>
            </p:cNvSpPr>
            <p:nvPr/>
          </p:nvSpPr>
          <p:spPr bwMode="auto">
            <a:xfrm>
              <a:off x="2024822" y="13158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a:t>
              </a:r>
            </a:p>
          </p:txBody>
        </p:sp>
        <p:sp>
          <p:nvSpPr>
            <p:cNvPr id="480375" name="Text Box 119"/>
            <p:cNvSpPr txBox="1">
              <a:spLocks noChangeArrowheads="1"/>
            </p:cNvSpPr>
            <p:nvPr/>
          </p:nvSpPr>
          <p:spPr bwMode="auto">
            <a:xfrm>
              <a:off x="2342322" y="13158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0</a:t>
              </a:r>
            </a:p>
          </p:txBody>
        </p:sp>
        <p:sp>
          <p:nvSpPr>
            <p:cNvPr id="480376" name="Text Box 120"/>
            <p:cNvSpPr txBox="1">
              <a:spLocks noChangeArrowheads="1"/>
            </p:cNvSpPr>
            <p:nvPr/>
          </p:nvSpPr>
          <p:spPr bwMode="auto">
            <a:xfrm>
              <a:off x="2723322" y="1315832"/>
              <a:ext cx="317500" cy="336021"/>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8</a:t>
              </a:r>
            </a:p>
          </p:txBody>
        </p:sp>
        <p:sp>
          <p:nvSpPr>
            <p:cNvPr id="480377" name="Text Box 121"/>
            <p:cNvSpPr txBox="1">
              <a:spLocks noChangeArrowheads="1"/>
            </p:cNvSpPr>
            <p:nvPr/>
          </p:nvSpPr>
          <p:spPr bwMode="auto">
            <a:xfrm>
              <a:off x="2024822" y="1646561"/>
              <a:ext cx="317500" cy="366448"/>
            </a:xfrm>
            <a:prstGeom prst="rect">
              <a:avLst/>
            </a:prstGeom>
            <a:noFill/>
            <a:ln w="9525">
              <a:noFill/>
              <a:miter lim="800000"/>
              <a:headEnd/>
              <a:tailEnd/>
            </a:ln>
            <a:effectLst/>
          </p:spPr>
          <p:txBody>
            <a:bodyPr>
              <a:spAutoFit/>
            </a:bodyPr>
            <a:lstStyle/>
            <a:p>
              <a:pPr>
                <a:spcBef>
                  <a:spcPct val="50000"/>
                </a:spcBef>
              </a:pPr>
              <a:r>
                <a:rPr lang="en-US" sz="1800" dirty="0">
                  <a:latin typeface="Helvetica" charset="0"/>
                </a:rPr>
                <a:t>8</a:t>
              </a:r>
            </a:p>
          </p:txBody>
        </p:sp>
        <p:sp>
          <p:nvSpPr>
            <p:cNvPr id="480378" name="Text Box 122"/>
            <p:cNvSpPr txBox="1">
              <a:spLocks noChangeArrowheads="1"/>
            </p:cNvSpPr>
            <p:nvPr/>
          </p:nvSpPr>
          <p:spPr bwMode="auto">
            <a:xfrm>
              <a:off x="2342322" y="16465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a:t>
              </a:r>
            </a:p>
          </p:txBody>
        </p:sp>
        <p:sp>
          <p:nvSpPr>
            <p:cNvPr id="480379" name="Text Box 123"/>
            <p:cNvSpPr txBox="1">
              <a:spLocks noChangeArrowheads="1"/>
            </p:cNvSpPr>
            <p:nvPr/>
          </p:nvSpPr>
          <p:spPr bwMode="auto">
            <a:xfrm>
              <a:off x="2723322" y="16465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399" name="PubChord"/>
            <p:cNvSpPr>
              <a:spLocks noChangeAspect="1" noEditPoints="1" noChangeArrowheads="1"/>
            </p:cNvSpPr>
            <p:nvPr/>
          </p:nvSpPr>
          <p:spPr bwMode="auto">
            <a:xfrm rot="2679578">
              <a:off x="1973228" y="37669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400" name="Line 144"/>
            <p:cNvSpPr>
              <a:spLocks noChangeShapeType="1"/>
            </p:cNvSpPr>
            <p:nvPr/>
          </p:nvSpPr>
          <p:spPr bwMode="auto">
            <a:xfrm flipH="1">
              <a:off x="1961322" y="4153224"/>
              <a:ext cx="381000" cy="0"/>
            </a:xfrm>
            <a:prstGeom prst="line">
              <a:avLst/>
            </a:prstGeom>
            <a:noFill/>
            <a:ln w="9525">
              <a:solidFill>
                <a:schemeClr val="tx1"/>
              </a:solidFill>
              <a:miter lim="800000"/>
              <a:headEnd/>
              <a:tailEnd/>
            </a:ln>
            <a:effectLst/>
          </p:spPr>
          <p:txBody>
            <a:bodyPr wrap="none"/>
            <a:lstStyle/>
            <a:p>
              <a:endParaRPr lang="en-US"/>
            </a:p>
          </p:txBody>
        </p:sp>
        <p:sp>
          <p:nvSpPr>
            <p:cNvPr id="480402" name="Rectangle 146"/>
            <p:cNvSpPr>
              <a:spLocks noChangeArrowheads="1"/>
            </p:cNvSpPr>
            <p:nvPr/>
          </p:nvSpPr>
          <p:spPr bwMode="auto">
            <a:xfrm>
              <a:off x="2342322" y="37669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403" name="Rectangle 147"/>
            <p:cNvSpPr>
              <a:spLocks noChangeArrowheads="1"/>
            </p:cNvSpPr>
            <p:nvPr/>
          </p:nvSpPr>
          <p:spPr bwMode="auto">
            <a:xfrm>
              <a:off x="2723322" y="37669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404" name="Rectangle 148"/>
            <p:cNvSpPr>
              <a:spLocks noChangeArrowheads="1"/>
            </p:cNvSpPr>
            <p:nvPr/>
          </p:nvSpPr>
          <p:spPr bwMode="auto">
            <a:xfrm>
              <a:off x="2342322" y="41479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405" name="Rectangle 149"/>
            <p:cNvSpPr>
              <a:spLocks noChangeArrowheads="1"/>
            </p:cNvSpPr>
            <p:nvPr/>
          </p:nvSpPr>
          <p:spPr bwMode="auto">
            <a:xfrm>
              <a:off x="2723322" y="41479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406" name="Text Box 150"/>
            <p:cNvSpPr txBox="1">
              <a:spLocks noChangeArrowheads="1"/>
            </p:cNvSpPr>
            <p:nvPr/>
          </p:nvSpPr>
          <p:spPr bwMode="auto">
            <a:xfrm>
              <a:off x="2024822" y="38304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407" name="Text Box 151"/>
            <p:cNvSpPr txBox="1">
              <a:spLocks noChangeArrowheads="1"/>
            </p:cNvSpPr>
            <p:nvPr/>
          </p:nvSpPr>
          <p:spPr bwMode="auto">
            <a:xfrm>
              <a:off x="2342322" y="38304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0</a:t>
              </a:r>
            </a:p>
          </p:txBody>
        </p:sp>
        <p:sp>
          <p:nvSpPr>
            <p:cNvPr id="480408" name="Text Box 152"/>
            <p:cNvSpPr txBox="1">
              <a:spLocks noChangeArrowheads="1"/>
            </p:cNvSpPr>
            <p:nvPr/>
          </p:nvSpPr>
          <p:spPr bwMode="auto">
            <a:xfrm>
              <a:off x="2723322" y="3830432"/>
              <a:ext cx="317500" cy="336021"/>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3</a:t>
              </a:r>
            </a:p>
          </p:txBody>
        </p:sp>
        <p:sp>
          <p:nvSpPr>
            <p:cNvPr id="480409" name="Text Box 153"/>
            <p:cNvSpPr txBox="1">
              <a:spLocks noChangeArrowheads="1"/>
            </p:cNvSpPr>
            <p:nvPr/>
          </p:nvSpPr>
          <p:spPr bwMode="auto">
            <a:xfrm>
              <a:off x="20248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410" name="Text Box 154"/>
            <p:cNvSpPr txBox="1">
              <a:spLocks noChangeArrowheads="1"/>
            </p:cNvSpPr>
            <p:nvPr/>
          </p:nvSpPr>
          <p:spPr bwMode="auto">
            <a:xfrm>
              <a:off x="23423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2</a:t>
              </a:r>
            </a:p>
          </p:txBody>
        </p:sp>
        <p:sp>
          <p:nvSpPr>
            <p:cNvPr id="480411" name="Text Box 155"/>
            <p:cNvSpPr txBox="1">
              <a:spLocks noChangeArrowheads="1"/>
            </p:cNvSpPr>
            <p:nvPr/>
          </p:nvSpPr>
          <p:spPr bwMode="auto">
            <a:xfrm>
              <a:off x="27233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5</a:t>
              </a:r>
            </a:p>
          </p:txBody>
        </p:sp>
        <p:sp>
          <p:nvSpPr>
            <p:cNvPr id="480415" name="PubChord"/>
            <p:cNvSpPr>
              <a:spLocks noChangeAspect="1" noEditPoints="1" noChangeArrowheads="1"/>
            </p:cNvSpPr>
            <p:nvPr/>
          </p:nvSpPr>
          <p:spPr bwMode="auto">
            <a:xfrm rot="2679578">
              <a:off x="3725828" y="12523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416" name="Line 160"/>
            <p:cNvSpPr>
              <a:spLocks noChangeShapeType="1"/>
            </p:cNvSpPr>
            <p:nvPr/>
          </p:nvSpPr>
          <p:spPr bwMode="auto">
            <a:xfrm flipH="1">
              <a:off x="3713922" y="1638624"/>
              <a:ext cx="381000" cy="0"/>
            </a:xfrm>
            <a:prstGeom prst="line">
              <a:avLst/>
            </a:prstGeom>
            <a:noFill/>
            <a:ln w="9525">
              <a:solidFill>
                <a:schemeClr val="tx1"/>
              </a:solidFill>
              <a:miter lim="800000"/>
              <a:headEnd/>
              <a:tailEnd/>
            </a:ln>
            <a:effectLst/>
          </p:spPr>
          <p:txBody>
            <a:bodyPr wrap="none"/>
            <a:lstStyle/>
            <a:p>
              <a:endParaRPr lang="en-US"/>
            </a:p>
          </p:txBody>
        </p:sp>
        <p:sp>
          <p:nvSpPr>
            <p:cNvPr id="480418" name="Rectangle 162"/>
            <p:cNvSpPr>
              <a:spLocks noChangeArrowheads="1"/>
            </p:cNvSpPr>
            <p:nvPr/>
          </p:nvSpPr>
          <p:spPr bwMode="auto">
            <a:xfrm>
              <a:off x="4094922" y="12523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419" name="Rectangle 163"/>
            <p:cNvSpPr>
              <a:spLocks noChangeArrowheads="1"/>
            </p:cNvSpPr>
            <p:nvPr/>
          </p:nvSpPr>
          <p:spPr bwMode="auto">
            <a:xfrm>
              <a:off x="4475922" y="12523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420" name="Rectangle 164"/>
            <p:cNvSpPr>
              <a:spLocks noChangeArrowheads="1"/>
            </p:cNvSpPr>
            <p:nvPr/>
          </p:nvSpPr>
          <p:spPr bwMode="auto">
            <a:xfrm>
              <a:off x="4094922" y="16333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421" name="Rectangle 165"/>
            <p:cNvSpPr>
              <a:spLocks noChangeArrowheads="1"/>
            </p:cNvSpPr>
            <p:nvPr/>
          </p:nvSpPr>
          <p:spPr bwMode="auto">
            <a:xfrm>
              <a:off x="4475922" y="16333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422" name="Text Box 166"/>
            <p:cNvSpPr txBox="1">
              <a:spLocks noChangeArrowheads="1"/>
            </p:cNvSpPr>
            <p:nvPr/>
          </p:nvSpPr>
          <p:spPr bwMode="auto">
            <a:xfrm>
              <a:off x="3777422" y="13158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4</a:t>
              </a:r>
            </a:p>
          </p:txBody>
        </p:sp>
        <p:sp>
          <p:nvSpPr>
            <p:cNvPr id="480423" name="Text Box 167"/>
            <p:cNvSpPr txBox="1">
              <a:spLocks noChangeArrowheads="1"/>
            </p:cNvSpPr>
            <p:nvPr/>
          </p:nvSpPr>
          <p:spPr bwMode="auto">
            <a:xfrm>
              <a:off x="4094922" y="13158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8</a:t>
              </a:r>
            </a:p>
          </p:txBody>
        </p:sp>
        <p:sp>
          <p:nvSpPr>
            <p:cNvPr id="480424" name="Text Box 168"/>
            <p:cNvSpPr txBox="1">
              <a:spLocks noChangeArrowheads="1"/>
            </p:cNvSpPr>
            <p:nvPr/>
          </p:nvSpPr>
          <p:spPr bwMode="auto">
            <a:xfrm>
              <a:off x="4475922" y="1315832"/>
              <a:ext cx="4572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13</a:t>
              </a:r>
            </a:p>
          </p:txBody>
        </p:sp>
        <p:sp>
          <p:nvSpPr>
            <p:cNvPr id="480425" name="Text Box 169"/>
            <p:cNvSpPr txBox="1">
              <a:spLocks noChangeArrowheads="1"/>
            </p:cNvSpPr>
            <p:nvPr/>
          </p:nvSpPr>
          <p:spPr bwMode="auto">
            <a:xfrm>
              <a:off x="3777422" y="16460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5</a:t>
              </a:r>
            </a:p>
          </p:txBody>
        </p:sp>
        <p:sp>
          <p:nvSpPr>
            <p:cNvPr id="480426" name="Text Box 170"/>
            <p:cNvSpPr txBox="1">
              <a:spLocks noChangeArrowheads="1"/>
            </p:cNvSpPr>
            <p:nvPr/>
          </p:nvSpPr>
          <p:spPr bwMode="auto">
            <a:xfrm>
              <a:off x="4018722" y="16460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427" name="Text Box 171"/>
            <p:cNvSpPr txBox="1">
              <a:spLocks noChangeArrowheads="1"/>
            </p:cNvSpPr>
            <p:nvPr/>
          </p:nvSpPr>
          <p:spPr bwMode="auto">
            <a:xfrm>
              <a:off x="4475922" y="16460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21</a:t>
              </a:r>
            </a:p>
          </p:txBody>
        </p:sp>
        <p:sp>
          <p:nvSpPr>
            <p:cNvPr id="480447" name="PubChord"/>
            <p:cNvSpPr>
              <a:spLocks noChangeAspect="1" noEditPoints="1" noChangeArrowheads="1"/>
            </p:cNvSpPr>
            <p:nvPr/>
          </p:nvSpPr>
          <p:spPr bwMode="auto">
            <a:xfrm rot="2679578">
              <a:off x="3421028" y="37669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448" name="Line 192"/>
            <p:cNvSpPr>
              <a:spLocks noChangeShapeType="1"/>
            </p:cNvSpPr>
            <p:nvPr/>
          </p:nvSpPr>
          <p:spPr bwMode="auto">
            <a:xfrm flipH="1">
              <a:off x="3409122" y="4153224"/>
              <a:ext cx="381000" cy="0"/>
            </a:xfrm>
            <a:prstGeom prst="line">
              <a:avLst/>
            </a:prstGeom>
            <a:noFill/>
            <a:ln w="9525">
              <a:solidFill>
                <a:schemeClr val="tx1"/>
              </a:solidFill>
              <a:miter lim="800000"/>
              <a:headEnd/>
              <a:tailEnd/>
            </a:ln>
            <a:effectLst/>
          </p:spPr>
          <p:txBody>
            <a:bodyPr wrap="none"/>
            <a:lstStyle/>
            <a:p>
              <a:endParaRPr lang="en-US"/>
            </a:p>
          </p:txBody>
        </p:sp>
        <p:sp>
          <p:nvSpPr>
            <p:cNvPr id="480450" name="Rectangle 194"/>
            <p:cNvSpPr>
              <a:spLocks noChangeArrowheads="1"/>
            </p:cNvSpPr>
            <p:nvPr/>
          </p:nvSpPr>
          <p:spPr bwMode="auto">
            <a:xfrm>
              <a:off x="3790122" y="37669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451" name="Rectangle 195"/>
            <p:cNvSpPr>
              <a:spLocks noChangeArrowheads="1"/>
            </p:cNvSpPr>
            <p:nvPr/>
          </p:nvSpPr>
          <p:spPr bwMode="auto">
            <a:xfrm>
              <a:off x="4171122" y="37669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452" name="Rectangle 196"/>
            <p:cNvSpPr>
              <a:spLocks noChangeArrowheads="1"/>
            </p:cNvSpPr>
            <p:nvPr/>
          </p:nvSpPr>
          <p:spPr bwMode="auto">
            <a:xfrm>
              <a:off x="3790122" y="41479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453" name="Rectangle 197"/>
            <p:cNvSpPr>
              <a:spLocks noChangeArrowheads="1"/>
            </p:cNvSpPr>
            <p:nvPr/>
          </p:nvSpPr>
          <p:spPr bwMode="auto">
            <a:xfrm>
              <a:off x="4171122" y="41479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454" name="Text Box 198"/>
            <p:cNvSpPr txBox="1">
              <a:spLocks noChangeArrowheads="1"/>
            </p:cNvSpPr>
            <p:nvPr/>
          </p:nvSpPr>
          <p:spPr bwMode="auto">
            <a:xfrm>
              <a:off x="3472622" y="38304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6</a:t>
              </a:r>
            </a:p>
          </p:txBody>
        </p:sp>
        <p:sp>
          <p:nvSpPr>
            <p:cNvPr id="480455" name="Text Box 199"/>
            <p:cNvSpPr txBox="1">
              <a:spLocks noChangeArrowheads="1"/>
            </p:cNvSpPr>
            <p:nvPr/>
          </p:nvSpPr>
          <p:spPr bwMode="auto">
            <a:xfrm>
              <a:off x="3790122" y="38304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456" name="Text Box 200"/>
            <p:cNvSpPr txBox="1">
              <a:spLocks noChangeArrowheads="1"/>
            </p:cNvSpPr>
            <p:nvPr/>
          </p:nvSpPr>
          <p:spPr bwMode="auto">
            <a:xfrm>
              <a:off x="4171122" y="3830432"/>
              <a:ext cx="317500" cy="336021"/>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7</a:t>
              </a:r>
            </a:p>
          </p:txBody>
        </p:sp>
        <p:sp>
          <p:nvSpPr>
            <p:cNvPr id="480457" name="Text Box 201"/>
            <p:cNvSpPr txBox="1">
              <a:spLocks noChangeArrowheads="1"/>
            </p:cNvSpPr>
            <p:nvPr/>
          </p:nvSpPr>
          <p:spPr bwMode="auto">
            <a:xfrm>
              <a:off x="34726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4</a:t>
              </a:r>
            </a:p>
          </p:txBody>
        </p:sp>
        <p:sp>
          <p:nvSpPr>
            <p:cNvPr id="480458" name="Text Box 202"/>
            <p:cNvSpPr txBox="1">
              <a:spLocks noChangeArrowheads="1"/>
            </p:cNvSpPr>
            <p:nvPr/>
          </p:nvSpPr>
          <p:spPr bwMode="auto">
            <a:xfrm>
              <a:off x="37901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5</a:t>
              </a:r>
            </a:p>
          </p:txBody>
        </p:sp>
        <p:sp>
          <p:nvSpPr>
            <p:cNvPr id="480459" name="Text Box 203"/>
            <p:cNvSpPr txBox="1">
              <a:spLocks noChangeArrowheads="1"/>
            </p:cNvSpPr>
            <p:nvPr/>
          </p:nvSpPr>
          <p:spPr bwMode="auto">
            <a:xfrm>
              <a:off x="4171122" y="41611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463" name="PubChord"/>
            <p:cNvSpPr>
              <a:spLocks noChangeAspect="1" noEditPoints="1" noChangeArrowheads="1"/>
            </p:cNvSpPr>
            <p:nvPr/>
          </p:nvSpPr>
          <p:spPr bwMode="auto">
            <a:xfrm rot="2679578">
              <a:off x="3421028" y="46051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464" name="Line 208"/>
            <p:cNvSpPr>
              <a:spLocks noChangeShapeType="1"/>
            </p:cNvSpPr>
            <p:nvPr/>
          </p:nvSpPr>
          <p:spPr bwMode="auto">
            <a:xfrm flipH="1">
              <a:off x="3409122" y="4991424"/>
              <a:ext cx="381000" cy="0"/>
            </a:xfrm>
            <a:prstGeom prst="line">
              <a:avLst/>
            </a:prstGeom>
            <a:noFill/>
            <a:ln w="9525">
              <a:solidFill>
                <a:schemeClr val="tx1"/>
              </a:solidFill>
              <a:miter lim="800000"/>
              <a:headEnd/>
              <a:tailEnd/>
            </a:ln>
            <a:effectLst/>
          </p:spPr>
          <p:txBody>
            <a:bodyPr wrap="none"/>
            <a:lstStyle/>
            <a:p>
              <a:endParaRPr lang="en-US"/>
            </a:p>
          </p:txBody>
        </p:sp>
        <p:sp>
          <p:nvSpPr>
            <p:cNvPr id="480466" name="Rectangle 210"/>
            <p:cNvSpPr>
              <a:spLocks noChangeArrowheads="1"/>
            </p:cNvSpPr>
            <p:nvPr/>
          </p:nvSpPr>
          <p:spPr bwMode="auto">
            <a:xfrm>
              <a:off x="3790122" y="46051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467" name="Rectangle 211"/>
            <p:cNvSpPr>
              <a:spLocks noChangeArrowheads="1"/>
            </p:cNvSpPr>
            <p:nvPr/>
          </p:nvSpPr>
          <p:spPr bwMode="auto">
            <a:xfrm>
              <a:off x="4171122" y="46051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468" name="Rectangle 212"/>
            <p:cNvSpPr>
              <a:spLocks noChangeArrowheads="1"/>
            </p:cNvSpPr>
            <p:nvPr/>
          </p:nvSpPr>
          <p:spPr bwMode="auto">
            <a:xfrm>
              <a:off x="3790122" y="49861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469" name="Rectangle 213"/>
            <p:cNvSpPr>
              <a:spLocks noChangeArrowheads="1"/>
            </p:cNvSpPr>
            <p:nvPr/>
          </p:nvSpPr>
          <p:spPr bwMode="auto">
            <a:xfrm>
              <a:off x="4171122" y="49861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470" name="Text Box 214"/>
            <p:cNvSpPr txBox="1">
              <a:spLocks noChangeArrowheads="1"/>
            </p:cNvSpPr>
            <p:nvPr/>
          </p:nvSpPr>
          <p:spPr bwMode="auto">
            <a:xfrm>
              <a:off x="3472622" y="46686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7</a:t>
              </a:r>
            </a:p>
          </p:txBody>
        </p:sp>
        <p:sp>
          <p:nvSpPr>
            <p:cNvPr id="480471" name="Text Box 215"/>
            <p:cNvSpPr txBox="1">
              <a:spLocks noChangeArrowheads="1"/>
            </p:cNvSpPr>
            <p:nvPr/>
          </p:nvSpPr>
          <p:spPr bwMode="auto">
            <a:xfrm>
              <a:off x="3790122" y="46686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472" name="Text Box 216"/>
            <p:cNvSpPr txBox="1">
              <a:spLocks noChangeArrowheads="1"/>
            </p:cNvSpPr>
            <p:nvPr/>
          </p:nvSpPr>
          <p:spPr bwMode="auto">
            <a:xfrm>
              <a:off x="4171122" y="4668632"/>
              <a:ext cx="3175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5</a:t>
              </a:r>
            </a:p>
          </p:txBody>
        </p:sp>
        <p:sp>
          <p:nvSpPr>
            <p:cNvPr id="480473" name="Text Box 217"/>
            <p:cNvSpPr txBox="1">
              <a:spLocks noChangeArrowheads="1"/>
            </p:cNvSpPr>
            <p:nvPr/>
          </p:nvSpPr>
          <p:spPr bwMode="auto">
            <a:xfrm>
              <a:off x="3472622" y="49988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2</a:t>
              </a:r>
            </a:p>
          </p:txBody>
        </p:sp>
        <p:sp>
          <p:nvSpPr>
            <p:cNvPr id="480474" name="Text Box 218"/>
            <p:cNvSpPr txBox="1">
              <a:spLocks noChangeArrowheads="1"/>
            </p:cNvSpPr>
            <p:nvPr/>
          </p:nvSpPr>
          <p:spPr bwMode="auto">
            <a:xfrm>
              <a:off x="3790122" y="49988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14</a:t>
              </a:r>
            </a:p>
          </p:txBody>
        </p:sp>
        <p:sp>
          <p:nvSpPr>
            <p:cNvPr id="480475" name="Text Box 219"/>
            <p:cNvSpPr txBox="1">
              <a:spLocks noChangeArrowheads="1"/>
            </p:cNvSpPr>
            <p:nvPr/>
          </p:nvSpPr>
          <p:spPr bwMode="auto">
            <a:xfrm>
              <a:off x="4171122" y="49988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495" name="PubChord"/>
            <p:cNvSpPr>
              <a:spLocks noChangeAspect="1" noEditPoints="1" noChangeArrowheads="1"/>
            </p:cNvSpPr>
            <p:nvPr/>
          </p:nvSpPr>
          <p:spPr bwMode="auto">
            <a:xfrm rot="2679578">
              <a:off x="5097428" y="32335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496" name="Line 240"/>
            <p:cNvSpPr>
              <a:spLocks noChangeShapeType="1"/>
            </p:cNvSpPr>
            <p:nvPr/>
          </p:nvSpPr>
          <p:spPr bwMode="auto">
            <a:xfrm flipH="1">
              <a:off x="5085522" y="3619824"/>
              <a:ext cx="381000" cy="0"/>
            </a:xfrm>
            <a:prstGeom prst="line">
              <a:avLst/>
            </a:prstGeom>
            <a:noFill/>
            <a:ln w="9525">
              <a:solidFill>
                <a:schemeClr val="tx1"/>
              </a:solidFill>
              <a:miter lim="800000"/>
              <a:headEnd/>
              <a:tailEnd/>
            </a:ln>
            <a:effectLst/>
          </p:spPr>
          <p:txBody>
            <a:bodyPr wrap="none"/>
            <a:lstStyle/>
            <a:p>
              <a:endParaRPr lang="en-US"/>
            </a:p>
          </p:txBody>
        </p:sp>
        <p:sp>
          <p:nvSpPr>
            <p:cNvPr id="480498" name="Rectangle 242"/>
            <p:cNvSpPr>
              <a:spLocks noChangeArrowheads="1"/>
            </p:cNvSpPr>
            <p:nvPr/>
          </p:nvSpPr>
          <p:spPr bwMode="auto">
            <a:xfrm>
              <a:off x="5466522" y="32335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499" name="Rectangle 243"/>
            <p:cNvSpPr>
              <a:spLocks noChangeArrowheads="1"/>
            </p:cNvSpPr>
            <p:nvPr/>
          </p:nvSpPr>
          <p:spPr bwMode="auto">
            <a:xfrm>
              <a:off x="5847522" y="32335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500" name="Rectangle 244"/>
            <p:cNvSpPr>
              <a:spLocks noChangeArrowheads="1"/>
            </p:cNvSpPr>
            <p:nvPr/>
          </p:nvSpPr>
          <p:spPr bwMode="auto">
            <a:xfrm>
              <a:off x="5466522" y="36145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501" name="Rectangle 245"/>
            <p:cNvSpPr>
              <a:spLocks noChangeArrowheads="1"/>
            </p:cNvSpPr>
            <p:nvPr/>
          </p:nvSpPr>
          <p:spPr bwMode="auto">
            <a:xfrm>
              <a:off x="5847522" y="36145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502" name="Text Box 246"/>
            <p:cNvSpPr txBox="1">
              <a:spLocks noChangeArrowheads="1"/>
            </p:cNvSpPr>
            <p:nvPr/>
          </p:nvSpPr>
          <p:spPr bwMode="auto">
            <a:xfrm>
              <a:off x="5149022" y="32970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503" name="Text Box 247"/>
            <p:cNvSpPr txBox="1">
              <a:spLocks noChangeArrowheads="1"/>
            </p:cNvSpPr>
            <p:nvPr/>
          </p:nvSpPr>
          <p:spPr bwMode="auto">
            <a:xfrm>
              <a:off x="5466522" y="32970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504" name="Text Box 248"/>
            <p:cNvSpPr txBox="1">
              <a:spLocks noChangeArrowheads="1"/>
            </p:cNvSpPr>
            <p:nvPr/>
          </p:nvSpPr>
          <p:spPr bwMode="auto">
            <a:xfrm>
              <a:off x="5847522" y="3297032"/>
              <a:ext cx="4572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13</a:t>
              </a:r>
            </a:p>
          </p:txBody>
        </p:sp>
        <p:sp>
          <p:nvSpPr>
            <p:cNvPr id="480505" name="Text Box 249"/>
            <p:cNvSpPr txBox="1">
              <a:spLocks noChangeArrowheads="1"/>
            </p:cNvSpPr>
            <p:nvPr/>
          </p:nvSpPr>
          <p:spPr bwMode="auto">
            <a:xfrm>
              <a:off x="5149022" y="36272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4</a:t>
              </a:r>
            </a:p>
          </p:txBody>
        </p:sp>
        <p:sp>
          <p:nvSpPr>
            <p:cNvPr id="480506" name="Text Box 250"/>
            <p:cNvSpPr txBox="1">
              <a:spLocks noChangeArrowheads="1"/>
            </p:cNvSpPr>
            <p:nvPr/>
          </p:nvSpPr>
          <p:spPr bwMode="auto">
            <a:xfrm>
              <a:off x="5390322" y="3627232"/>
              <a:ext cx="5334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12</a:t>
              </a:r>
            </a:p>
          </p:txBody>
        </p:sp>
        <p:sp>
          <p:nvSpPr>
            <p:cNvPr id="480507" name="Text Box 251"/>
            <p:cNvSpPr txBox="1">
              <a:spLocks noChangeArrowheads="1"/>
            </p:cNvSpPr>
            <p:nvPr/>
          </p:nvSpPr>
          <p:spPr bwMode="auto">
            <a:xfrm>
              <a:off x="5847522" y="36272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511" name="PubChord"/>
            <p:cNvSpPr>
              <a:spLocks noChangeAspect="1" noEditPoints="1" noChangeArrowheads="1"/>
            </p:cNvSpPr>
            <p:nvPr/>
          </p:nvSpPr>
          <p:spPr bwMode="auto">
            <a:xfrm rot="2679578">
              <a:off x="6469040" y="1785732"/>
              <a:ext cx="762782"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512" name="Line 256"/>
            <p:cNvSpPr>
              <a:spLocks noChangeShapeType="1"/>
            </p:cNvSpPr>
            <p:nvPr/>
          </p:nvSpPr>
          <p:spPr bwMode="auto">
            <a:xfrm flipH="1">
              <a:off x="6457122" y="2172024"/>
              <a:ext cx="381391" cy="0"/>
            </a:xfrm>
            <a:prstGeom prst="line">
              <a:avLst/>
            </a:prstGeom>
            <a:noFill/>
            <a:ln w="9525">
              <a:solidFill>
                <a:schemeClr val="tx1"/>
              </a:solidFill>
              <a:miter lim="800000"/>
              <a:headEnd/>
              <a:tailEnd/>
            </a:ln>
            <a:effectLst/>
          </p:spPr>
          <p:txBody>
            <a:bodyPr wrap="none"/>
            <a:lstStyle/>
            <a:p>
              <a:endParaRPr lang="en-US"/>
            </a:p>
          </p:txBody>
        </p:sp>
        <p:sp>
          <p:nvSpPr>
            <p:cNvPr id="480514" name="Rectangle 258"/>
            <p:cNvSpPr>
              <a:spLocks noChangeArrowheads="1"/>
            </p:cNvSpPr>
            <p:nvPr/>
          </p:nvSpPr>
          <p:spPr bwMode="auto">
            <a:xfrm>
              <a:off x="6838122" y="17857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515" name="Rectangle 259"/>
            <p:cNvSpPr>
              <a:spLocks noChangeArrowheads="1"/>
            </p:cNvSpPr>
            <p:nvPr/>
          </p:nvSpPr>
          <p:spPr bwMode="auto">
            <a:xfrm>
              <a:off x="7219122" y="17857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516" name="Rectangle 260"/>
            <p:cNvSpPr>
              <a:spLocks noChangeArrowheads="1"/>
            </p:cNvSpPr>
            <p:nvPr/>
          </p:nvSpPr>
          <p:spPr bwMode="auto">
            <a:xfrm>
              <a:off x="6838122" y="21667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517" name="Rectangle 261"/>
            <p:cNvSpPr>
              <a:spLocks noChangeArrowheads="1"/>
            </p:cNvSpPr>
            <p:nvPr/>
          </p:nvSpPr>
          <p:spPr bwMode="auto">
            <a:xfrm>
              <a:off x="7219122" y="21667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518" name="Text Box 262"/>
            <p:cNvSpPr txBox="1">
              <a:spLocks noChangeArrowheads="1"/>
            </p:cNvSpPr>
            <p:nvPr/>
          </p:nvSpPr>
          <p:spPr bwMode="auto">
            <a:xfrm>
              <a:off x="6380922" y="1861932"/>
              <a:ext cx="5334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10</a:t>
              </a:r>
            </a:p>
          </p:txBody>
        </p:sp>
        <p:sp>
          <p:nvSpPr>
            <p:cNvPr id="480519" name="Text Box 263"/>
            <p:cNvSpPr txBox="1">
              <a:spLocks noChangeArrowheads="1"/>
            </p:cNvSpPr>
            <p:nvPr/>
          </p:nvSpPr>
          <p:spPr bwMode="auto">
            <a:xfrm>
              <a:off x="6761922" y="1849232"/>
              <a:ext cx="5334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13</a:t>
              </a:r>
            </a:p>
          </p:txBody>
        </p:sp>
        <p:sp>
          <p:nvSpPr>
            <p:cNvPr id="480520" name="Text Box 264"/>
            <p:cNvSpPr txBox="1">
              <a:spLocks noChangeArrowheads="1"/>
            </p:cNvSpPr>
            <p:nvPr/>
          </p:nvSpPr>
          <p:spPr bwMode="auto">
            <a:xfrm>
              <a:off x="7142922" y="1849232"/>
              <a:ext cx="4572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17</a:t>
              </a:r>
            </a:p>
          </p:txBody>
        </p:sp>
        <p:sp>
          <p:nvSpPr>
            <p:cNvPr id="480521" name="Text Box 265"/>
            <p:cNvSpPr txBox="1">
              <a:spLocks noChangeArrowheads="1"/>
            </p:cNvSpPr>
            <p:nvPr/>
          </p:nvSpPr>
          <p:spPr bwMode="auto">
            <a:xfrm>
              <a:off x="6520622" y="21794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a:t>
              </a:r>
            </a:p>
          </p:txBody>
        </p:sp>
        <p:sp>
          <p:nvSpPr>
            <p:cNvPr id="480522" name="Text Box 266"/>
            <p:cNvSpPr txBox="1">
              <a:spLocks noChangeArrowheads="1"/>
            </p:cNvSpPr>
            <p:nvPr/>
          </p:nvSpPr>
          <p:spPr bwMode="auto">
            <a:xfrm>
              <a:off x="6838122" y="21794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0</a:t>
              </a:r>
            </a:p>
          </p:txBody>
        </p:sp>
        <p:sp>
          <p:nvSpPr>
            <p:cNvPr id="480523" name="Text Box 267"/>
            <p:cNvSpPr txBox="1">
              <a:spLocks noChangeArrowheads="1"/>
            </p:cNvSpPr>
            <p:nvPr/>
          </p:nvSpPr>
          <p:spPr bwMode="auto">
            <a:xfrm>
              <a:off x="7219122" y="21794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619" name="PubChord"/>
            <p:cNvSpPr>
              <a:spLocks noChangeAspect="1" noEditPoints="1" noChangeArrowheads="1"/>
            </p:cNvSpPr>
            <p:nvPr/>
          </p:nvSpPr>
          <p:spPr bwMode="auto">
            <a:xfrm rot="2679578">
              <a:off x="2049428" y="24715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620" name="Line 364"/>
            <p:cNvSpPr>
              <a:spLocks noChangeShapeType="1"/>
            </p:cNvSpPr>
            <p:nvPr/>
          </p:nvSpPr>
          <p:spPr bwMode="auto">
            <a:xfrm flipH="1">
              <a:off x="2037522" y="2857824"/>
              <a:ext cx="381000" cy="0"/>
            </a:xfrm>
            <a:prstGeom prst="line">
              <a:avLst/>
            </a:prstGeom>
            <a:noFill/>
            <a:ln w="9525">
              <a:solidFill>
                <a:schemeClr val="tx1"/>
              </a:solidFill>
              <a:miter lim="800000"/>
              <a:headEnd/>
              <a:tailEnd/>
            </a:ln>
            <a:effectLst/>
          </p:spPr>
          <p:txBody>
            <a:bodyPr wrap="none"/>
            <a:lstStyle/>
            <a:p>
              <a:endParaRPr lang="en-US"/>
            </a:p>
          </p:txBody>
        </p:sp>
        <p:sp>
          <p:nvSpPr>
            <p:cNvPr id="480622" name="Rectangle 366"/>
            <p:cNvSpPr>
              <a:spLocks noChangeArrowheads="1"/>
            </p:cNvSpPr>
            <p:nvPr/>
          </p:nvSpPr>
          <p:spPr bwMode="auto">
            <a:xfrm>
              <a:off x="2418522" y="24715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623" name="Rectangle 367"/>
            <p:cNvSpPr>
              <a:spLocks noChangeArrowheads="1"/>
            </p:cNvSpPr>
            <p:nvPr/>
          </p:nvSpPr>
          <p:spPr bwMode="auto">
            <a:xfrm>
              <a:off x="2799522" y="24715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624" name="Rectangle 368"/>
            <p:cNvSpPr>
              <a:spLocks noChangeArrowheads="1"/>
            </p:cNvSpPr>
            <p:nvPr/>
          </p:nvSpPr>
          <p:spPr bwMode="auto">
            <a:xfrm>
              <a:off x="2418522" y="28525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625" name="Rectangle 369"/>
            <p:cNvSpPr>
              <a:spLocks noChangeArrowheads="1"/>
            </p:cNvSpPr>
            <p:nvPr/>
          </p:nvSpPr>
          <p:spPr bwMode="auto">
            <a:xfrm>
              <a:off x="2799522" y="28525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626" name="Text Box 370"/>
            <p:cNvSpPr txBox="1">
              <a:spLocks noChangeArrowheads="1"/>
            </p:cNvSpPr>
            <p:nvPr/>
          </p:nvSpPr>
          <p:spPr bwMode="auto">
            <a:xfrm>
              <a:off x="2101022" y="2535032"/>
              <a:ext cx="317500" cy="366448"/>
            </a:xfrm>
            <a:prstGeom prst="rect">
              <a:avLst/>
            </a:prstGeom>
            <a:noFill/>
            <a:ln w="9525">
              <a:noFill/>
              <a:miter lim="800000"/>
              <a:headEnd/>
              <a:tailEnd/>
            </a:ln>
            <a:effectLst/>
          </p:spPr>
          <p:txBody>
            <a:bodyPr>
              <a:spAutoFit/>
            </a:bodyPr>
            <a:lstStyle/>
            <a:p>
              <a:pPr>
                <a:spcBef>
                  <a:spcPct val="50000"/>
                </a:spcBef>
              </a:pPr>
              <a:r>
                <a:rPr lang="en-US" sz="1800" dirty="0" smtClean="0">
                  <a:latin typeface="Helvetica" charset="0"/>
                </a:rPr>
                <a:t>2</a:t>
              </a:r>
              <a:endParaRPr lang="en-US" sz="1800" dirty="0">
                <a:latin typeface="Helvetica" charset="0"/>
              </a:endParaRPr>
            </a:p>
          </p:txBody>
        </p:sp>
        <p:sp>
          <p:nvSpPr>
            <p:cNvPr id="480627" name="Text Box 371"/>
            <p:cNvSpPr txBox="1">
              <a:spLocks noChangeArrowheads="1"/>
            </p:cNvSpPr>
            <p:nvPr/>
          </p:nvSpPr>
          <p:spPr bwMode="auto">
            <a:xfrm>
              <a:off x="2418522" y="25350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0</a:t>
              </a:r>
            </a:p>
          </p:txBody>
        </p:sp>
        <p:sp>
          <p:nvSpPr>
            <p:cNvPr id="480628" name="Text Box 372"/>
            <p:cNvSpPr txBox="1">
              <a:spLocks noChangeArrowheads="1"/>
            </p:cNvSpPr>
            <p:nvPr/>
          </p:nvSpPr>
          <p:spPr bwMode="auto">
            <a:xfrm>
              <a:off x="2799522" y="2535032"/>
              <a:ext cx="317500" cy="336021"/>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6</a:t>
              </a:r>
            </a:p>
          </p:txBody>
        </p:sp>
        <p:sp>
          <p:nvSpPr>
            <p:cNvPr id="480629" name="Text Box 373"/>
            <p:cNvSpPr txBox="1">
              <a:spLocks noChangeArrowheads="1"/>
            </p:cNvSpPr>
            <p:nvPr/>
          </p:nvSpPr>
          <p:spPr bwMode="auto">
            <a:xfrm>
              <a:off x="2101022" y="28657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6</a:t>
              </a:r>
            </a:p>
          </p:txBody>
        </p:sp>
        <p:sp>
          <p:nvSpPr>
            <p:cNvPr id="480630" name="Text Box 374"/>
            <p:cNvSpPr txBox="1">
              <a:spLocks noChangeArrowheads="1"/>
            </p:cNvSpPr>
            <p:nvPr/>
          </p:nvSpPr>
          <p:spPr bwMode="auto">
            <a:xfrm>
              <a:off x="2418522" y="28657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0</a:t>
              </a:r>
            </a:p>
          </p:txBody>
        </p:sp>
        <p:sp>
          <p:nvSpPr>
            <p:cNvPr id="480631" name="Text Box 375"/>
            <p:cNvSpPr txBox="1">
              <a:spLocks noChangeArrowheads="1"/>
            </p:cNvSpPr>
            <p:nvPr/>
          </p:nvSpPr>
          <p:spPr bwMode="auto">
            <a:xfrm>
              <a:off x="2799522" y="28657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6</a:t>
              </a:r>
            </a:p>
          </p:txBody>
        </p:sp>
        <p:sp>
          <p:nvSpPr>
            <p:cNvPr id="480635" name="PubChord"/>
            <p:cNvSpPr>
              <a:spLocks noChangeAspect="1" noEditPoints="1" noChangeArrowheads="1"/>
            </p:cNvSpPr>
            <p:nvPr/>
          </p:nvSpPr>
          <p:spPr bwMode="auto">
            <a:xfrm rot="2679578">
              <a:off x="3421028" y="29287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636" name="Line 380"/>
            <p:cNvSpPr>
              <a:spLocks noChangeShapeType="1"/>
            </p:cNvSpPr>
            <p:nvPr/>
          </p:nvSpPr>
          <p:spPr bwMode="auto">
            <a:xfrm flipH="1">
              <a:off x="3409122" y="3315024"/>
              <a:ext cx="381000" cy="0"/>
            </a:xfrm>
            <a:prstGeom prst="line">
              <a:avLst/>
            </a:prstGeom>
            <a:noFill/>
            <a:ln w="9525">
              <a:solidFill>
                <a:schemeClr val="tx1"/>
              </a:solidFill>
              <a:miter lim="800000"/>
              <a:headEnd/>
              <a:tailEnd/>
            </a:ln>
            <a:effectLst/>
          </p:spPr>
          <p:txBody>
            <a:bodyPr wrap="none"/>
            <a:lstStyle/>
            <a:p>
              <a:endParaRPr lang="en-US"/>
            </a:p>
          </p:txBody>
        </p:sp>
        <p:sp>
          <p:nvSpPr>
            <p:cNvPr id="480638" name="Rectangle 382"/>
            <p:cNvSpPr>
              <a:spLocks noChangeArrowheads="1"/>
            </p:cNvSpPr>
            <p:nvPr/>
          </p:nvSpPr>
          <p:spPr bwMode="auto">
            <a:xfrm>
              <a:off x="3790122" y="29287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639" name="Rectangle 383"/>
            <p:cNvSpPr>
              <a:spLocks noChangeArrowheads="1"/>
            </p:cNvSpPr>
            <p:nvPr/>
          </p:nvSpPr>
          <p:spPr bwMode="auto">
            <a:xfrm>
              <a:off x="4171122" y="29287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640" name="Rectangle 384"/>
            <p:cNvSpPr>
              <a:spLocks noChangeArrowheads="1"/>
            </p:cNvSpPr>
            <p:nvPr/>
          </p:nvSpPr>
          <p:spPr bwMode="auto">
            <a:xfrm>
              <a:off x="3790122" y="33097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641" name="Rectangle 385"/>
            <p:cNvSpPr>
              <a:spLocks noChangeArrowheads="1"/>
            </p:cNvSpPr>
            <p:nvPr/>
          </p:nvSpPr>
          <p:spPr bwMode="auto">
            <a:xfrm>
              <a:off x="4171122" y="33097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642" name="Text Box 386"/>
            <p:cNvSpPr txBox="1">
              <a:spLocks noChangeArrowheads="1"/>
            </p:cNvSpPr>
            <p:nvPr/>
          </p:nvSpPr>
          <p:spPr bwMode="auto">
            <a:xfrm>
              <a:off x="3472622" y="2992232"/>
              <a:ext cx="317500" cy="366448"/>
            </a:xfrm>
            <a:prstGeom prst="rect">
              <a:avLst/>
            </a:prstGeom>
            <a:noFill/>
            <a:ln w="9525">
              <a:noFill/>
              <a:miter lim="800000"/>
              <a:headEnd/>
              <a:tailEnd/>
            </a:ln>
            <a:effectLst/>
          </p:spPr>
          <p:txBody>
            <a:bodyPr>
              <a:spAutoFit/>
            </a:bodyPr>
            <a:lstStyle/>
            <a:p>
              <a:pPr>
                <a:spcBef>
                  <a:spcPct val="50000"/>
                </a:spcBef>
              </a:pPr>
              <a:r>
                <a:rPr lang="en-US" sz="1800" dirty="0" smtClean="0">
                  <a:latin typeface="Helvetica" charset="0"/>
                </a:rPr>
                <a:t>5</a:t>
              </a:r>
              <a:endParaRPr lang="en-US" sz="1800" dirty="0">
                <a:latin typeface="Helvetica" charset="0"/>
              </a:endParaRPr>
            </a:p>
          </p:txBody>
        </p:sp>
        <p:sp>
          <p:nvSpPr>
            <p:cNvPr id="480643" name="Text Box 387"/>
            <p:cNvSpPr txBox="1">
              <a:spLocks noChangeArrowheads="1"/>
            </p:cNvSpPr>
            <p:nvPr/>
          </p:nvSpPr>
          <p:spPr bwMode="auto">
            <a:xfrm>
              <a:off x="3790122" y="2992232"/>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6</a:t>
              </a:r>
            </a:p>
          </p:txBody>
        </p:sp>
        <p:sp>
          <p:nvSpPr>
            <p:cNvPr id="480644" name="Text Box 388"/>
            <p:cNvSpPr txBox="1">
              <a:spLocks noChangeArrowheads="1"/>
            </p:cNvSpPr>
            <p:nvPr/>
          </p:nvSpPr>
          <p:spPr bwMode="auto">
            <a:xfrm>
              <a:off x="4171122" y="2992232"/>
              <a:ext cx="317500" cy="336021"/>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9</a:t>
              </a:r>
            </a:p>
          </p:txBody>
        </p:sp>
        <p:sp>
          <p:nvSpPr>
            <p:cNvPr id="480645" name="Text Box 389"/>
            <p:cNvSpPr txBox="1">
              <a:spLocks noChangeArrowheads="1"/>
            </p:cNvSpPr>
            <p:nvPr/>
          </p:nvSpPr>
          <p:spPr bwMode="auto">
            <a:xfrm>
              <a:off x="3472622" y="33229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3</a:t>
              </a:r>
            </a:p>
          </p:txBody>
        </p:sp>
        <p:sp>
          <p:nvSpPr>
            <p:cNvPr id="480646" name="Text Box 390"/>
            <p:cNvSpPr txBox="1">
              <a:spLocks noChangeArrowheads="1"/>
            </p:cNvSpPr>
            <p:nvPr/>
          </p:nvSpPr>
          <p:spPr bwMode="auto">
            <a:xfrm>
              <a:off x="3790122" y="33229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6</a:t>
              </a:r>
            </a:p>
          </p:txBody>
        </p:sp>
        <p:sp>
          <p:nvSpPr>
            <p:cNvPr id="480647" name="Text Box 391"/>
            <p:cNvSpPr txBox="1">
              <a:spLocks noChangeArrowheads="1"/>
            </p:cNvSpPr>
            <p:nvPr/>
          </p:nvSpPr>
          <p:spPr bwMode="auto">
            <a:xfrm>
              <a:off x="4171122" y="3322961"/>
              <a:ext cx="317500" cy="366448"/>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651" name="PubChord"/>
            <p:cNvSpPr>
              <a:spLocks noChangeAspect="1" noEditPoints="1" noChangeArrowheads="1"/>
            </p:cNvSpPr>
            <p:nvPr/>
          </p:nvSpPr>
          <p:spPr bwMode="auto">
            <a:xfrm rot="2679578">
              <a:off x="5097428" y="2242932"/>
              <a:ext cx="762000"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652" name="Line 396"/>
            <p:cNvSpPr>
              <a:spLocks noChangeShapeType="1"/>
            </p:cNvSpPr>
            <p:nvPr/>
          </p:nvSpPr>
          <p:spPr bwMode="auto">
            <a:xfrm flipH="1">
              <a:off x="5085522" y="2629224"/>
              <a:ext cx="381000" cy="0"/>
            </a:xfrm>
            <a:prstGeom prst="line">
              <a:avLst/>
            </a:prstGeom>
            <a:noFill/>
            <a:ln w="9525">
              <a:solidFill>
                <a:schemeClr val="tx1"/>
              </a:solidFill>
              <a:miter lim="800000"/>
              <a:headEnd/>
              <a:tailEnd/>
            </a:ln>
            <a:effectLst/>
          </p:spPr>
          <p:txBody>
            <a:bodyPr wrap="none"/>
            <a:lstStyle/>
            <a:p>
              <a:endParaRPr lang="en-US"/>
            </a:p>
          </p:txBody>
        </p:sp>
        <p:sp>
          <p:nvSpPr>
            <p:cNvPr id="480654" name="Rectangle 398"/>
            <p:cNvSpPr>
              <a:spLocks noChangeArrowheads="1"/>
            </p:cNvSpPr>
            <p:nvPr/>
          </p:nvSpPr>
          <p:spPr bwMode="auto">
            <a:xfrm>
              <a:off x="5466522" y="22429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655" name="Rectangle 399"/>
            <p:cNvSpPr>
              <a:spLocks noChangeArrowheads="1"/>
            </p:cNvSpPr>
            <p:nvPr/>
          </p:nvSpPr>
          <p:spPr bwMode="auto">
            <a:xfrm>
              <a:off x="5847522" y="22429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656" name="Rectangle 400"/>
            <p:cNvSpPr>
              <a:spLocks noChangeArrowheads="1"/>
            </p:cNvSpPr>
            <p:nvPr/>
          </p:nvSpPr>
          <p:spPr bwMode="auto">
            <a:xfrm>
              <a:off x="5466522" y="26239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657" name="Rectangle 401"/>
            <p:cNvSpPr>
              <a:spLocks noChangeArrowheads="1"/>
            </p:cNvSpPr>
            <p:nvPr/>
          </p:nvSpPr>
          <p:spPr bwMode="auto">
            <a:xfrm>
              <a:off x="5847522" y="26239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658" name="Text Box 402"/>
            <p:cNvSpPr txBox="1">
              <a:spLocks noChangeArrowheads="1"/>
            </p:cNvSpPr>
            <p:nvPr/>
          </p:nvSpPr>
          <p:spPr bwMode="auto">
            <a:xfrm>
              <a:off x="5149022" y="23064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8</a:t>
              </a:r>
            </a:p>
          </p:txBody>
        </p:sp>
        <p:sp>
          <p:nvSpPr>
            <p:cNvPr id="480659" name="Text Box 403"/>
            <p:cNvSpPr txBox="1">
              <a:spLocks noChangeArrowheads="1"/>
            </p:cNvSpPr>
            <p:nvPr/>
          </p:nvSpPr>
          <p:spPr bwMode="auto">
            <a:xfrm>
              <a:off x="5466522" y="23064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660" name="Text Box 404"/>
            <p:cNvSpPr txBox="1">
              <a:spLocks noChangeArrowheads="1"/>
            </p:cNvSpPr>
            <p:nvPr/>
          </p:nvSpPr>
          <p:spPr bwMode="auto">
            <a:xfrm>
              <a:off x="5847522" y="2306432"/>
              <a:ext cx="4572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16</a:t>
              </a:r>
            </a:p>
          </p:txBody>
        </p:sp>
        <p:sp>
          <p:nvSpPr>
            <p:cNvPr id="480661" name="Text Box 405"/>
            <p:cNvSpPr txBox="1">
              <a:spLocks noChangeArrowheads="1"/>
            </p:cNvSpPr>
            <p:nvPr/>
          </p:nvSpPr>
          <p:spPr bwMode="auto">
            <a:xfrm>
              <a:off x="5149022" y="26366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7</a:t>
              </a:r>
            </a:p>
          </p:txBody>
        </p:sp>
        <p:sp>
          <p:nvSpPr>
            <p:cNvPr id="480662" name="Text Box 406"/>
            <p:cNvSpPr txBox="1">
              <a:spLocks noChangeArrowheads="1"/>
            </p:cNvSpPr>
            <p:nvPr/>
          </p:nvSpPr>
          <p:spPr bwMode="auto">
            <a:xfrm>
              <a:off x="5466522" y="26366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663" name="Text Box 407"/>
            <p:cNvSpPr txBox="1">
              <a:spLocks noChangeArrowheads="1"/>
            </p:cNvSpPr>
            <p:nvPr/>
          </p:nvSpPr>
          <p:spPr bwMode="auto">
            <a:xfrm>
              <a:off x="5847522" y="26366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666" name="PubChord"/>
            <p:cNvSpPr>
              <a:spLocks noChangeAspect="1" noEditPoints="1" noChangeArrowheads="1"/>
            </p:cNvSpPr>
            <p:nvPr/>
          </p:nvSpPr>
          <p:spPr bwMode="auto">
            <a:xfrm rot="2679578">
              <a:off x="6545240" y="3081132"/>
              <a:ext cx="762782" cy="762000"/>
            </a:xfrm>
            <a:custGeom>
              <a:avLst/>
              <a:gdLst>
                <a:gd name="G0" fmla="+- 0 0 0"/>
                <a:gd name="G1" fmla="sin 10800 14745600"/>
                <a:gd name="G2" fmla="cos 10800 14745600"/>
                <a:gd name="G3" fmla="sin 10800 2949120"/>
                <a:gd name="G4" fmla="cos 10800 2949120"/>
                <a:gd name="G5" fmla="+- G1 10800 0"/>
                <a:gd name="G6" fmla="+- G2 10800 0"/>
                <a:gd name="G7" fmla="+- G3 10800 0"/>
                <a:gd name="G8" fmla="+- G4 10800 0"/>
                <a:gd name="G9" fmla="+- 10800 0 0"/>
                <a:gd name="G10" fmla="+/ G5 G7 2"/>
                <a:gd name="G11" fmla="+/ G6 G8 2"/>
                <a:gd name="T0" fmla="*/ 3163 w 21600"/>
                <a:gd name="T1" fmla="*/ 3163 h 21600"/>
                <a:gd name="T2" fmla="*/ 10799 w 21600"/>
                <a:gd name="T3" fmla="*/ 10799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163" y="3163"/>
                  </a:moveTo>
                  <a:cubicBezTo>
                    <a:pt x="1137" y="5188"/>
                    <a:pt x="0" y="7935"/>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p:spPr>
          <p:txBody>
            <a:bodyPr/>
            <a:lstStyle/>
            <a:p>
              <a:endParaRPr lang="en-US"/>
            </a:p>
          </p:txBody>
        </p:sp>
        <p:sp>
          <p:nvSpPr>
            <p:cNvPr id="480667" name="Line 411"/>
            <p:cNvSpPr>
              <a:spLocks noChangeShapeType="1"/>
            </p:cNvSpPr>
            <p:nvPr/>
          </p:nvSpPr>
          <p:spPr bwMode="auto">
            <a:xfrm flipH="1">
              <a:off x="6533322" y="3467424"/>
              <a:ext cx="381391" cy="0"/>
            </a:xfrm>
            <a:prstGeom prst="line">
              <a:avLst/>
            </a:prstGeom>
            <a:noFill/>
            <a:ln w="9525">
              <a:solidFill>
                <a:schemeClr val="tx1"/>
              </a:solidFill>
              <a:miter lim="800000"/>
              <a:headEnd/>
              <a:tailEnd/>
            </a:ln>
            <a:effectLst/>
          </p:spPr>
          <p:txBody>
            <a:bodyPr wrap="none"/>
            <a:lstStyle/>
            <a:p>
              <a:endParaRPr lang="en-US"/>
            </a:p>
          </p:txBody>
        </p:sp>
        <p:sp>
          <p:nvSpPr>
            <p:cNvPr id="480670" name="Rectangle 414"/>
            <p:cNvSpPr>
              <a:spLocks noChangeArrowheads="1"/>
            </p:cNvSpPr>
            <p:nvPr/>
          </p:nvSpPr>
          <p:spPr bwMode="auto">
            <a:xfrm>
              <a:off x="6914322" y="3081132"/>
              <a:ext cx="381000" cy="381000"/>
            </a:xfrm>
            <a:prstGeom prst="rect">
              <a:avLst/>
            </a:prstGeom>
            <a:solidFill>
              <a:schemeClr val="bg2"/>
            </a:solidFill>
            <a:ln w="9525">
              <a:solidFill>
                <a:srgbClr val="000000"/>
              </a:solidFill>
              <a:miter lim="800000"/>
              <a:headEnd/>
              <a:tailEnd/>
            </a:ln>
            <a:effectLst>
              <a:outerShdw dist="74053" dir="3542175" algn="ctr" rotWithShape="0">
                <a:schemeClr val="tx2">
                  <a:alpha val="50000"/>
                </a:schemeClr>
              </a:outerShdw>
            </a:effectLst>
          </p:spPr>
          <p:txBody>
            <a:bodyPr wrap="none" anchor="ctr"/>
            <a:lstStyle/>
            <a:p>
              <a:endParaRPr lang="en-US"/>
            </a:p>
          </p:txBody>
        </p:sp>
        <p:sp>
          <p:nvSpPr>
            <p:cNvPr id="480671" name="Rectangle 415"/>
            <p:cNvSpPr>
              <a:spLocks noChangeArrowheads="1"/>
            </p:cNvSpPr>
            <p:nvPr/>
          </p:nvSpPr>
          <p:spPr bwMode="auto">
            <a:xfrm>
              <a:off x="7295322" y="3081132"/>
              <a:ext cx="381000" cy="381000"/>
            </a:xfrm>
            <a:prstGeom prst="rect">
              <a:avLst/>
            </a:prstGeom>
            <a:solidFill>
              <a:srgbClr val="FFCC99"/>
            </a:solidFill>
            <a:ln w="9525">
              <a:solidFill>
                <a:srgbClr val="000000"/>
              </a:solidFill>
              <a:miter lim="800000"/>
              <a:headEnd/>
              <a:tailEnd/>
            </a:ln>
            <a:effectLst/>
          </p:spPr>
          <p:txBody>
            <a:bodyPr wrap="none" anchor="ctr"/>
            <a:lstStyle/>
            <a:p>
              <a:endParaRPr lang="en-US" sz="1800"/>
            </a:p>
          </p:txBody>
        </p:sp>
        <p:sp>
          <p:nvSpPr>
            <p:cNvPr id="480672" name="Rectangle 416"/>
            <p:cNvSpPr>
              <a:spLocks noChangeArrowheads="1"/>
            </p:cNvSpPr>
            <p:nvPr/>
          </p:nvSpPr>
          <p:spPr bwMode="auto">
            <a:xfrm>
              <a:off x="6914322" y="3462132"/>
              <a:ext cx="381000" cy="381000"/>
            </a:xfrm>
            <a:prstGeom prst="rect">
              <a:avLst/>
            </a:prstGeom>
            <a:solidFill>
              <a:srgbClr val="FFCCFF"/>
            </a:solidFill>
            <a:ln w="9525">
              <a:solidFill>
                <a:srgbClr val="000000"/>
              </a:solidFill>
              <a:miter lim="800000"/>
              <a:headEnd/>
              <a:tailEnd/>
            </a:ln>
            <a:effectLst/>
          </p:spPr>
          <p:txBody>
            <a:bodyPr wrap="none" anchor="ctr"/>
            <a:lstStyle/>
            <a:p>
              <a:endParaRPr lang="en-US"/>
            </a:p>
          </p:txBody>
        </p:sp>
        <p:sp>
          <p:nvSpPr>
            <p:cNvPr id="480673" name="Rectangle 417"/>
            <p:cNvSpPr>
              <a:spLocks noChangeArrowheads="1"/>
            </p:cNvSpPr>
            <p:nvPr/>
          </p:nvSpPr>
          <p:spPr bwMode="auto">
            <a:xfrm>
              <a:off x="7295322" y="3462132"/>
              <a:ext cx="381000" cy="381000"/>
            </a:xfrm>
            <a:prstGeom prst="rect">
              <a:avLst/>
            </a:prstGeom>
            <a:solidFill>
              <a:schemeClr val="accent1"/>
            </a:solidFill>
            <a:ln w="9525">
              <a:solidFill>
                <a:srgbClr val="000000"/>
              </a:solidFill>
              <a:miter lim="800000"/>
              <a:headEnd/>
              <a:tailEnd/>
            </a:ln>
            <a:effectLst/>
          </p:spPr>
          <p:txBody>
            <a:bodyPr wrap="none" anchor="ctr"/>
            <a:lstStyle/>
            <a:p>
              <a:endParaRPr lang="en-US"/>
            </a:p>
          </p:txBody>
        </p:sp>
        <p:sp>
          <p:nvSpPr>
            <p:cNvPr id="480674" name="Text Box 418"/>
            <p:cNvSpPr txBox="1">
              <a:spLocks noChangeArrowheads="1"/>
            </p:cNvSpPr>
            <p:nvPr/>
          </p:nvSpPr>
          <p:spPr bwMode="auto">
            <a:xfrm>
              <a:off x="6533322" y="3125582"/>
              <a:ext cx="4699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11</a:t>
              </a:r>
            </a:p>
          </p:txBody>
        </p:sp>
        <p:sp>
          <p:nvSpPr>
            <p:cNvPr id="480675" name="Text Box 419"/>
            <p:cNvSpPr txBox="1">
              <a:spLocks noChangeArrowheads="1"/>
            </p:cNvSpPr>
            <p:nvPr/>
          </p:nvSpPr>
          <p:spPr bwMode="auto">
            <a:xfrm>
              <a:off x="6838122" y="3081132"/>
              <a:ext cx="5334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676" name="Text Box 420"/>
            <p:cNvSpPr txBox="1">
              <a:spLocks noChangeArrowheads="1"/>
            </p:cNvSpPr>
            <p:nvPr/>
          </p:nvSpPr>
          <p:spPr bwMode="auto">
            <a:xfrm>
              <a:off x="7295322" y="3144632"/>
              <a:ext cx="457200" cy="336550"/>
            </a:xfrm>
            <a:prstGeom prst="rect">
              <a:avLst/>
            </a:prstGeom>
            <a:noFill/>
            <a:ln w="9525">
              <a:noFill/>
              <a:miter lim="800000"/>
              <a:headEnd/>
              <a:tailEnd/>
            </a:ln>
            <a:effectLst/>
          </p:spPr>
          <p:txBody>
            <a:bodyPr>
              <a:spAutoFit/>
            </a:bodyPr>
            <a:lstStyle/>
            <a:p>
              <a:pPr>
                <a:spcBef>
                  <a:spcPct val="50000"/>
                </a:spcBef>
              </a:pPr>
              <a:r>
                <a:rPr lang="en-US" sz="1600">
                  <a:latin typeface="Helvetica" charset="0"/>
                </a:rPr>
                <a:t>25</a:t>
              </a:r>
            </a:p>
          </p:txBody>
        </p:sp>
        <p:sp>
          <p:nvSpPr>
            <p:cNvPr id="480677" name="Text Box 421"/>
            <p:cNvSpPr txBox="1">
              <a:spLocks noChangeArrowheads="1"/>
            </p:cNvSpPr>
            <p:nvPr/>
          </p:nvSpPr>
          <p:spPr bwMode="auto">
            <a:xfrm>
              <a:off x="6596822" y="3474832"/>
              <a:ext cx="3175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9</a:t>
              </a:r>
            </a:p>
          </p:txBody>
        </p:sp>
        <p:sp>
          <p:nvSpPr>
            <p:cNvPr id="480678" name="Text Box 422"/>
            <p:cNvSpPr txBox="1">
              <a:spLocks noChangeArrowheads="1"/>
            </p:cNvSpPr>
            <p:nvPr/>
          </p:nvSpPr>
          <p:spPr bwMode="auto">
            <a:xfrm>
              <a:off x="6838122" y="3474832"/>
              <a:ext cx="5334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16</a:t>
              </a:r>
            </a:p>
          </p:txBody>
        </p:sp>
        <p:sp>
          <p:nvSpPr>
            <p:cNvPr id="480679" name="Text Box 423"/>
            <p:cNvSpPr txBox="1">
              <a:spLocks noChangeArrowheads="1"/>
            </p:cNvSpPr>
            <p:nvPr/>
          </p:nvSpPr>
          <p:spPr bwMode="auto">
            <a:xfrm>
              <a:off x="7295322" y="3474832"/>
              <a:ext cx="457200" cy="366713"/>
            </a:xfrm>
            <a:prstGeom prst="rect">
              <a:avLst/>
            </a:prstGeom>
            <a:noFill/>
            <a:ln w="9525">
              <a:noFill/>
              <a:miter lim="800000"/>
              <a:headEnd/>
              <a:tailEnd/>
            </a:ln>
            <a:effectLst/>
          </p:spPr>
          <p:txBody>
            <a:bodyPr>
              <a:spAutoFit/>
            </a:bodyPr>
            <a:lstStyle/>
            <a:p>
              <a:pPr>
                <a:spcBef>
                  <a:spcPct val="50000"/>
                </a:spcBef>
              </a:pPr>
              <a:r>
                <a:rPr lang="en-US" sz="1800">
                  <a:latin typeface="Helvetica" charset="0"/>
                </a:rPr>
                <a:t>25</a:t>
              </a:r>
            </a:p>
          </p:txBody>
        </p:sp>
        <p:sp>
          <p:nvSpPr>
            <p:cNvPr id="480680" name="Rectangle 424"/>
            <p:cNvSpPr>
              <a:spLocks noChangeArrowheads="1"/>
            </p:cNvSpPr>
            <p:nvPr/>
          </p:nvSpPr>
          <p:spPr bwMode="auto">
            <a:xfrm>
              <a:off x="6228522" y="1023732"/>
              <a:ext cx="2362200" cy="609600"/>
            </a:xfrm>
            <a:prstGeom prst="rect">
              <a:avLst/>
            </a:prstGeom>
            <a:noFill/>
            <a:ln w="9525">
              <a:noFill/>
              <a:miter lim="800000"/>
              <a:headEnd/>
              <a:tailEnd/>
            </a:ln>
            <a:effectLst/>
          </p:spPr>
          <p:txBody>
            <a:bodyPr wrap="none" anchor="ctr"/>
            <a:lstStyle/>
            <a:p>
              <a:r>
                <a:rPr lang="en-US" sz="2000" dirty="0" smtClean="0">
                  <a:latin typeface="Helvetica" charset="0"/>
                </a:rPr>
                <a:t>Critical Path 2-5-8-11</a:t>
              </a:r>
              <a:endParaRPr lang="en-US" sz="2000" dirty="0">
                <a:latin typeface="Helvetica" charset="0"/>
              </a:endParaRPr>
            </a:p>
          </p:txBody>
        </p:sp>
        <p:sp>
          <p:nvSpPr>
            <p:cNvPr id="205" name="Text Box 67"/>
            <p:cNvSpPr txBox="1">
              <a:spLocks noChangeArrowheads="1"/>
            </p:cNvSpPr>
            <p:nvPr/>
          </p:nvSpPr>
          <p:spPr bwMode="auto">
            <a:xfrm>
              <a:off x="7752522" y="2631552"/>
              <a:ext cx="838200" cy="33655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1600" dirty="0">
                  <a:latin typeface="Helvetica" charset="0"/>
                </a:rPr>
                <a:t>Finish</a:t>
              </a:r>
            </a:p>
          </p:txBody>
        </p:sp>
        <p:sp>
          <p:nvSpPr>
            <p:cNvPr id="206" name="Text Box 50"/>
            <p:cNvSpPr txBox="1">
              <a:spLocks noChangeArrowheads="1"/>
            </p:cNvSpPr>
            <p:nvPr/>
          </p:nvSpPr>
          <p:spPr bwMode="auto">
            <a:xfrm>
              <a:off x="726882" y="2663688"/>
              <a:ext cx="838200" cy="33655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1600" dirty="0">
                  <a:latin typeface="Helvetica" charset="0"/>
                </a:rPr>
                <a:t>Start</a:t>
              </a: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Total Project Variance</a:t>
            </a:r>
            <a:endParaRPr lang="en-US" dirty="0"/>
          </a:p>
        </p:txBody>
      </p:sp>
      <p:sp>
        <p:nvSpPr>
          <p:cNvPr id="6" name="Footer Placeholder 1"/>
          <p:cNvSpPr>
            <a:spLocks noGrp="1"/>
          </p:cNvSpPr>
          <p:nvPr>
            <p:ph type="ftr" sz="quarter" idx="11"/>
          </p:nvPr>
        </p:nvSpPr>
        <p:spPr/>
        <p:txBody>
          <a:bodyPr/>
          <a:lstStyle/>
          <a:p>
            <a:r>
              <a:rPr lang="en-US" smtClean="0"/>
              <a:t>Copyright 2011 John Wiley &amp; Sons, Inc.</a:t>
            </a:r>
            <a:endParaRPr lang="en-US"/>
          </a:p>
        </p:txBody>
      </p:sp>
      <p:sp>
        <p:nvSpPr>
          <p:cNvPr id="7" name="Slide Number Placeholder 2"/>
          <p:cNvSpPr>
            <a:spLocks noGrp="1"/>
          </p:cNvSpPr>
          <p:nvPr>
            <p:ph type="sldNum" sz="quarter" idx="12"/>
          </p:nvPr>
        </p:nvSpPr>
        <p:spPr/>
        <p:txBody>
          <a:bodyPr/>
          <a:lstStyle/>
          <a:p>
            <a:r>
              <a:rPr lang="en-US"/>
              <a:t>9-</a:t>
            </a:r>
            <a:fld id="{55E570FB-EE3B-49CB-ACA2-4698E2875DDA}" type="slidenum">
              <a:rPr lang="en-US"/>
              <a:pPr/>
              <a:t>9</a:t>
            </a:fld>
            <a:endParaRPr lang="en-US"/>
          </a:p>
        </p:txBody>
      </p:sp>
      <p:sp>
        <p:nvSpPr>
          <p:cNvPr id="481285" name="Rectangle 5"/>
          <p:cNvSpPr>
            <a:spLocks noChangeArrowheads="1"/>
          </p:cNvSpPr>
          <p:nvPr/>
        </p:nvSpPr>
        <p:spPr bwMode="auto">
          <a:xfrm>
            <a:off x="1798637" y="1447800"/>
            <a:ext cx="5516563" cy="1981200"/>
          </a:xfrm>
          <a:prstGeom prst="rect">
            <a:avLst/>
          </a:prstGeom>
          <a:solidFill>
            <a:srgbClr val="FFCC99"/>
          </a:solidFill>
          <a:ln w="12700">
            <a:solidFill>
              <a:schemeClr val="tx1"/>
            </a:solidFill>
            <a:miter lim="800000"/>
            <a:headEnd/>
            <a:tailEnd/>
          </a:ln>
          <a:effectLst/>
        </p:spPr>
        <p:txBody>
          <a:bodyPr wrap="none" anchor="ctr"/>
          <a:lstStyle/>
          <a:p>
            <a:endParaRPr lang="en-US"/>
          </a:p>
        </p:txBody>
      </p:sp>
      <p:sp>
        <p:nvSpPr>
          <p:cNvPr id="481287" name="Rectangle 7"/>
          <p:cNvSpPr>
            <a:spLocks noChangeArrowheads="1"/>
          </p:cNvSpPr>
          <p:nvPr/>
        </p:nvSpPr>
        <p:spPr bwMode="auto">
          <a:xfrm>
            <a:off x="2560637" y="1447800"/>
            <a:ext cx="4338638" cy="1735138"/>
          </a:xfrm>
          <a:prstGeom prst="rect">
            <a:avLst/>
          </a:prstGeom>
          <a:noFill/>
          <a:ln w="9525">
            <a:noFill/>
            <a:miter lim="800000"/>
            <a:headEnd/>
            <a:tailEnd/>
          </a:ln>
          <a:effectLst/>
        </p:spPr>
        <p:txBody>
          <a:bodyPr wrap="none">
            <a:spAutoFit/>
          </a:bodyPr>
          <a:lstStyle/>
          <a:p>
            <a:pPr algn="l" eaLnBrk="0" hangingPunct="0">
              <a:lnSpc>
                <a:spcPct val="150000"/>
              </a:lnSpc>
              <a:buFont typeface="Symbol" pitchFamily="18" charset="2"/>
              <a:buChar char="s"/>
              <a:tabLst>
                <a:tab pos="479425" algn="l"/>
              </a:tabLst>
            </a:pPr>
            <a:r>
              <a:rPr lang="en-US" baseline="30000">
                <a:latin typeface="Arial" charset="0"/>
                <a:sym typeface="Symbol" pitchFamily="18" charset="2"/>
              </a:rPr>
              <a:t>2</a:t>
            </a:r>
            <a:r>
              <a:rPr lang="en-US">
                <a:latin typeface="Arial" charset="0"/>
                <a:sym typeface="Symbol" pitchFamily="18" charset="2"/>
              </a:rPr>
              <a:t>	= </a:t>
            </a:r>
            <a:r>
              <a:rPr lang="ru-RU">
                <a:latin typeface="Arial" charset="0"/>
                <a:cs typeface="Arial" charset="0"/>
                <a:sym typeface="Symbol" pitchFamily="18" charset="2"/>
              </a:rPr>
              <a:t>б</a:t>
            </a:r>
            <a:r>
              <a:rPr lang="en-US" baseline="-25000">
                <a:latin typeface="Arial" charset="0"/>
                <a:cs typeface="Arial" charset="0"/>
                <a:sym typeface="Symbol" pitchFamily="18" charset="2"/>
              </a:rPr>
              <a:t>2</a:t>
            </a:r>
            <a:r>
              <a:rPr lang="en-US" baseline="30000">
                <a:latin typeface="Arial" charset="0"/>
                <a:cs typeface="Arial" charset="0"/>
                <a:sym typeface="Symbol" pitchFamily="18" charset="2"/>
              </a:rPr>
              <a:t>2 + </a:t>
            </a:r>
            <a:r>
              <a:rPr lang="ru-RU">
                <a:sym typeface="Symbol" pitchFamily="18" charset="2"/>
              </a:rPr>
              <a:t>б</a:t>
            </a:r>
            <a:r>
              <a:rPr lang="en-US" baseline="-25000">
                <a:sym typeface="Symbol" pitchFamily="18" charset="2"/>
              </a:rPr>
              <a:t>5</a:t>
            </a:r>
            <a:r>
              <a:rPr lang="en-US" baseline="30000">
                <a:sym typeface="Symbol" pitchFamily="18" charset="2"/>
              </a:rPr>
              <a:t>2</a:t>
            </a:r>
            <a:r>
              <a:rPr lang="en-US">
                <a:sym typeface="Symbol" pitchFamily="18" charset="2"/>
              </a:rPr>
              <a:t> + </a:t>
            </a:r>
            <a:r>
              <a:rPr lang="ru-RU">
                <a:sym typeface="Symbol" pitchFamily="18" charset="2"/>
              </a:rPr>
              <a:t>б</a:t>
            </a:r>
            <a:r>
              <a:rPr lang="en-US" baseline="-25000">
                <a:sym typeface="Symbol" pitchFamily="18" charset="2"/>
              </a:rPr>
              <a:t>8</a:t>
            </a:r>
            <a:r>
              <a:rPr lang="en-US" baseline="30000">
                <a:sym typeface="Symbol" pitchFamily="18" charset="2"/>
              </a:rPr>
              <a:t>2</a:t>
            </a:r>
            <a:r>
              <a:rPr lang="en-US">
                <a:sym typeface="Symbol" pitchFamily="18" charset="2"/>
              </a:rPr>
              <a:t> + </a:t>
            </a:r>
            <a:r>
              <a:rPr lang="ru-RU">
                <a:sym typeface="Symbol" pitchFamily="18" charset="2"/>
              </a:rPr>
              <a:t>б</a:t>
            </a:r>
            <a:r>
              <a:rPr lang="en-US" baseline="-25000">
                <a:sym typeface="Symbol" pitchFamily="18" charset="2"/>
              </a:rPr>
              <a:t>11</a:t>
            </a:r>
            <a:r>
              <a:rPr lang="en-US" baseline="30000">
                <a:sym typeface="Symbol" pitchFamily="18" charset="2"/>
              </a:rPr>
              <a:t>2</a:t>
            </a:r>
            <a:endParaRPr lang="ru-RU" baseline="-25000">
              <a:latin typeface="Arial" charset="0"/>
              <a:cs typeface="Arial" charset="0"/>
              <a:sym typeface="Symbol" pitchFamily="18" charset="2"/>
            </a:endParaRPr>
          </a:p>
          <a:p>
            <a:pPr algn="l" eaLnBrk="0" hangingPunct="0">
              <a:lnSpc>
                <a:spcPct val="150000"/>
              </a:lnSpc>
              <a:buFont typeface="Symbol" pitchFamily="18" charset="2"/>
              <a:buChar char="s"/>
              <a:tabLst>
                <a:tab pos="479425" algn="l"/>
              </a:tabLst>
            </a:pPr>
            <a:r>
              <a:rPr lang="en-US">
                <a:latin typeface="Arial" charset="0"/>
              </a:rPr>
              <a:t>	= 1.00 + 0.11 + 1.78 + 4.00</a:t>
            </a:r>
          </a:p>
          <a:p>
            <a:pPr algn="l" eaLnBrk="0" hangingPunct="0">
              <a:lnSpc>
                <a:spcPct val="150000"/>
              </a:lnSpc>
              <a:tabLst>
                <a:tab pos="479425" algn="l"/>
              </a:tabLst>
            </a:pPr>
            <a:r>
              <a:rPr lang="en-US">
                <a:latin typeface="Arial" charset="0"/>
              </a:rPr>
              <a:t>	= 6.89 weeks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eige_green_May_2010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Beige_green_May_2010_theme</Template>
  <TotalTime>3347</TotalTime>
  <Words>855</Words>
  <Application>Microsoft Office PowerPoint</Application>
  <PresentationFormat>On-screen Show (4:3)</PresentationFormat>
  <Paragraphs>399</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Beige_green_May_2010_theme</vt:lpstr>
      <vt:lpstr>Chapter 9</vt:lpstr>
      <vt:lpstr>Lecture Outline</vt:lpstr>
      <vt:lpstr>Probabilistic Time Estimates</vt:lpstr>
      <vt:lpstr>Examples of Beta Distributions</vt:lpstr>
      <vt:lpstr>Project with Probabilistic Time Estimates</vt:lpstr>
      <vt:lpstr>Activity Time Estimates</vt:lpstr>
      <vt:lpstr>Activity Early, Late Times &amp; Slack</vt:lpstr>
      <vt:lpstr>Earliest, Latest, and Slack</vt:lpstr>
      <vt:lpstr>Total Project Variance</vt:lpstr>
      <vt:lpstr>Probabilistic Network Analysis</vt:lpstr>
      <vt:lpstr>Normal Distribution of Project Time</vt:lpstr>
      <vt:lpstr>Southern Textile</vt:lpstr>
      <vt:lpstr>Southern Textile</vt:lpstr>
      <vt:lpstr>Project Crashing</vt:lpstr>
      <vt:lpstr>Project Network – Building a House</vt:lpstr>
      <vt:lpstr>Normal Time and Cost vs. Crash Time and Cost</vt:lpstr>
      <vt:lpstr>Project Crashing</vt:lpstr>
      <vt:lpstr>PowerPoint Presentation</vt:lpstr>
      <vt:lpstr>Time-Cost Relationship </vt:lpstr>
      <vt:lpstr>Time-Cost Tradeoff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Lance Matheson</dc:creator>
  <cp:lastModifiedBy>Roesfi Elsa</cp:lastModifiedBy>
  <cp:revision>121</cp:revision>
  <dcterms:created xsi:type="dcterms:W3CDTF">2004-12-04T04:02:51Z</dcterms:created>
  <dcterms:modified xsi:type="dcterms:W3CDTF">2018-01-02T15:52:11Z</dcterms:modified>
</cp:coreProperties>
</file>