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6"/>
  </p:notesMasterIdLst>
  <p:sldIdLst>
    <p:sldId id="256" r:id="rId3"/>
    <p:sldId id="257" r:id="rId4"/>
    <p:sldId id="271" r:id="rId5"/>
    <p:sldId id="258" r:id="rId6"/>
    <p:sldId id="259" r:id="rId7"/>
    <p:sldId id="260" r:id="rId8"/>
    <p:sldId id="269" r:id="rId9"/>
    <p:sldId id="261" r:id="rId10"/>
    <p:sldId id="272" r:id="rId11"/>
    <p:sldId id="262" r:id="rId12"/>
    <p:sldId id="273" r:id="rId13"/>
    <p:sldId id="276" r:id="rId14"/>
    <p:sldId id="263" r:id="rId15"/>
    <p:sldId id="277" r:id="rId16"/>
    <p:sldId id="274" r:id="rId17"/>
    <p:sldId id="264" r:id="rId18"/>
    <p:sldId id="278" r:id="rId19"/>
    <p:sldId id="279" r:id="rId20"/>
    <p:sldId id="280" r:id="rId21"/>
    <p:sldId id="281" r:id="rId22"/>
    <p:sldId id="282" r:id="rId23"/>
    <p:sldId id="283" r:id="rId24"/>
    <p:sldId id="26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D13B9-437D-4DC0-9F3A-3DD348131260}" type="datetimeFigureOut">
              <a:rPr lang="en-AU" smtClean="0"/>
              <a:t>1/01/2014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1A81F-E65F-43DF-B3F0-EACF33C749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9161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A81F-E65F-43DF-B3F0-EACF33C749F3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939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4CBCDA6-12A7-491E-A875-6538E3C0A6B0}" type="datetimeFigureOut">
              <a:rPr lang="en-AU" smtClean="0"/>
              <a:t>1/01/2014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5CA31B-FF07-4F18-B648-D34E4C548B0B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BCDA6-12A7-491E-A875-6538E3C0A6B0}" type="datetimeFigureOut">
              <a:rPr lang="en-AU" smtClean="0"/>
              <a:t>1/01/2014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5CA31B-FF07-4F18-B648-D34E4C548B0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BCDA6-12A7-491E-A875-6538E3C0A6B0}" type="datetimeFigureOut">
              <a:rPr lang="en-AU" smtClean="0"/>
              <a:t>1/01/2014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5CA31B-FF07-4F18-B648-D34E4C548B0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2400" b="1" smtClean="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2291" name="Arc 3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2400" b="1" smtClean="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752600"/>
            <a:ext cx="4572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A6E969-F883-4CE8-BB9A-3DC1FC044211}" type="slidenum">
              <a:rPr lang="en-US" altLang="en-US">
                <a:solidFill>
                  <a:srgbClr val="FF9966"/>
                </a:solidFill>
              </a:rPr>
              <a:pPr/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561826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DF99F-FE8C-4560-8B2B-E3D68070191D}" type="slidenum">
              <a:rPr lang="en-US" altLang="en-US">
                <a:solidFill>
                  <a:srgbClr val="FF9966"/>
                </a:solidFill>
              </a:rPr>
              <a:pPr/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291023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0937A-5D06-4743-B65C-14DD66005E91}" type="slidenum">
              <a:rPr lang="en-US" altLang="en-US">
                <a:solidFill>
                  <a:srgbClr val="FF9966"/>
                </a:solidFill>
              </a:rPr>
              <a:pPr/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91553"/>
      </p:ext>
    </p:extLst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828800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4B750-21F7-48BB-B705-60411D9C8DF1}" type="slidenum">
              <a:rPr lang="en-US" altLang="en-US">
                <a:solidFill>
                  <a:srgbClr val="FF9966"/>
                </a:solidFill>
              </a:rPr>
              <a:pPr/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307093"/>
      </p:ext>
    </p:extLst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BC193-D229-4F11-BECE-1940FAF925D3}" type="slidenum">
              <a:rPr lang="en-US" altLang="en-US">
                <a:solidFill>
                  <a:srgbClr val="FF9966"/>
                </a:solidFill>
              </a:rPr>
              <a:pPr/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07608"/>
      </p:ext>
    </p:extLst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A8AB3-2E4D-470C-86F7-E97F64D96F07}" type="slidenum">
              <a:rPr lang="en-US" altLang="en-US">
                <a:solidFill>
                  <a:srgbClr val="FF9966"/>
                </a:solidFill>
              </a:rPr>
              <a:pPr/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496860"/>
      </p:ext>
    </p:extLst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ADF9D-CDC1-4D6A-8E44-643F863DF625}" type="slidenum">
              <a:rPr lang="en-US" altLang="en-US">
                <a:solidFill>
                  <a:srgbClr val="FF9966"/>
                </a:solidFill>
              </a:rPr>
              <a:pPr/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79098"/>
      </p:ext>
    </p:extLst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41535-2E87-4B94-80F6-FF7C128FAAB5}" type="slidenum">
              <a:rPr lang="en-US" altLang="en-US">
                <a:solidFill>
                  <a:srgbClr val="FF9966"/>
                </a:solidFill>
              </a:rPr>
              <a:pPr/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30606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BCDA6-12A7-491E-A875-6538E3C0A6B0}" type="datetimeFigureOut">
              <a:rPr lang="en-AU" smtClean="0"/>
              <a:t>1/01/2014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5CA31B-FF07-4F18-B648-D34E4C548B0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6DCF9-A76C-4183-999A-F563BBC56941}" type="slidenum">
              <a:rPr lang="en-US" altLang="en-US">
                <a:solidFill>
                  <a:srgbClr val="FF9966"/>
                </a:solidFill>
              </a:rPr>
              <a:pPr/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09315"/>
      </p:ext>
    </p:extLst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71C98-002C-4CCB-8886-05723FFC33D1}" type="slidenum">
              <a:rPr lang="en-US" altLang="en-US">
                <a:solidFill>
                  <a:srgbClr val="FF9966"/>
                </a:solidFill>
              </a:rPr>
              <a:pPr/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544999"/>
      </p:ext>
    </p:extLst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609600"/>
            <a:ext cx="19812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7912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CBE62-59CF-4933-85A9-082604591590}" type="slidenum">
              <a:rPr lang="en-US" altLang="en-US">
                <a:solidFill>
                  <a:srgbClr val="FF9966"/>
                </a:solidFill>
              </a:rPr>
              <a:pPr/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349062"/>
      </p:ext>
    </p:extLst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7924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3962400"/>
            <a:ext cx="7924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99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30250C-1A4F-4266-8754-7F140FB5C75C}" type="slidenum">
              <a:rPr lang="en-US" altLang="en-US">
                <a:solidFill>
                  <a:srgbClr val="FF9966"/>
                </a:solidFill>
              </a:rPr>
              <a:pPr/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154741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4CBCDA6-12A7-491E-A875-6538E3C0A6B0}" type="datetimeFigureOut">
              <a:rPr lang="en-AU" smtClean="0"/>
              <a:t>1/01/2014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5CA31B-FF07-4F18-B648-D34E4C548B0B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BCDA6-12A7-491E-A875-6538E3C0A6B0}" type="datetimeFigureOut">
              <a:rPr lang="en-AU" smtClean="0"/>
              <a:t>1/01/2014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35CA31B-FF07-4F18-B648-D34E4C548B0B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BCDA6-12A7-491E-A875-6538E3C0A6B0}" type="datetimeFigureOut">
              <a:rPr lang="en-AU" smtClean="0"/>
              <a:t>1/01/2014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35CA31B-FF07-4F18-B648-D34E4C548B0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BCDA6-12A7-491E-A875-6538E3C0A6B0}" type="datetimeFigureOut">
              <a:rPr lang="en-AU" smtClean="0"/>
              <a:t>1/01/2014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5CA31B-FF07-4F18-B648-D34E4C548B0B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BCDA6-12A7-491E-A875-6538E3C0A6B0}" type="datetimeFigureOut">
              <a:rPr lang="en-AU" smtClean="0"/>
              <a:t>1/01/2014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5CA31B-FF07-4F18-B648-D34E4C548B0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4CBCDA6-12A7-491E-A875-6538E3C0A6B0}" type="datetimeFigureOut">
              <a:rPr lang="en-AU" smtClean="0"/>
              <a:t>1/01/2014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5CA31B-FF07-4F18-B648-D34E4C548B0B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4CBCDA6-12A7-491E-A875-6538E3C0A6B0}" type="datetimeFigureOut">
              <a:rPr lang="en-AU" smtClean="0"/>
              <a:t>1/01/2014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5CA31B-FF07-4F18-B648-D34E4C548B0B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4CBCDA6-12A7-491E-A875-6538E3C0A6B0}" type="datetimeFigureOut">
              <a:rPr lang="en-AU" smtClean="0"/>
              <a:t>1/01/2014</a:t>
            </a:fld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35CA31B-FF07-4F18-B648-D34E4C548B0B}" type="slidenum">
              <a:rPr lang="en-AU" smtClean="0"/>
              <a:t>‹#›</a:t>
            </a:fld>
            <a:endParaRPr lang="en-AU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2400" b="1" smtClean="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92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hlink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9966"/>
              </a:solidFill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hlink"/>
                </a:solidFill>
                <a:latin typeface="+mn-lt"/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9966"/>
              </a:solidFill>
            </a:endParaRP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hlink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8E569F5-6EA7-4851-9B6C-2FA1099E6865}" type="slidenum">
              <a:rPr lang="en-US" altLang="en-US" smtClean="0">
                <a:solidFill>
                  <a:srgbClr val="FF9966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80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 spd="med">
    <p:wipe dir="r"/>
  </p:transition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9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5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smtClean="0"/>
              <a:t>Lot </a:t>
            </a:r>
            <a:r>
              <a:rPr lang="en-AU" dirty="0" smtClean="0"/>
              <a:t>Sizing </a:t>
            </a:r>
            <a:r>
              <a:rPr lang="en-AU" smtClean="0"/>
              <a:t>(Lotting)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548608"/>
            <a:ext cx="6560234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AU" dirty="0" err="1" smtClean="0"/>
              <a:t>Roesfiansjah</a:t>
            </a:r>
            <a:r>
              <a:rPr lang="en-AU" dirty="0" smtClean="0"/>
              <a:t> </a:t>
            </a:r>
            <a:r>
              <a:rPr lang="en-AU" dirty="0" err="1" smtClean="0"/>
              <a:t>Rasjidin</a:t>
            </a:r>
            <a:endParaRPr lang="en-AU" dirty="0" smtClean="0"/>
          </a:p>
          <a:p>
            <a:pPr algn="ctr"/>
            <a:endParaRPr lang="en-AU" dirty="0"/>
          </a:p>
          <a:p>
            <a:pPr algn="ctr"/>
            <a:r>
              <a:rPr lang="en-AU" dirty="0" smtClean="0"/>
              <a:t>Program </a:t>
            </a:r>
            <a:r>
              <a:rPr lang="en-AU" dirty="0" err="1" smtClean="0"/>
              <a:t>Studi</a:t>
            </a:r>
            <a:r>
              <a:rPr lang="en-AU" dirty="0" smtClean="0"/>
              <a:t> </a:t>
            </a:r>
            <a:r>
              <a:rPr lang="en-AU" dirty="0" err="1" smtClean="0"/>
              <a:t>Teknik</a:t>
            </a:r>
            <a:r>
              <a:rPr lang="en-AU" dirty="0" smtClean="0"/>
              <a:t> </a:t>
            </a:r>
            <a:r>
              <a:rPr lang="en-AU" dirty="0" err="1" smtClean="0"/>
              <a:t>Industri</a:t>
            </a:r>
            <a:endParaRPr lang="en-AU" dirty="0" smtClean="0"/>
          </a:p>
          <a:p>
            <a:pPr algn="ctr"/>
            <a:r>
              <a:rPr lang="en-AU" dirty="0" smtClean="0"/>
              <a:t>FT - UEU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555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AU" dirty="0" smtClean="0"/>
              <a:t>Part Period Balancing (PPB)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r>
              <a:rPr lang="en-AU" sz="2400" dirty="0" err="1" smtClean="0"/>
              <a:t>Variasi</a:t>
            </a:r>
            <a:r>
              <a:rPr lang="en-AU" sz="2400" dirty="0" smtClean="0"/>
              <a:t> </a:t>
            </a:r>
            <a:r>
              <a:rPr lang="en-AU" sz="2400" dirty="0" err="1" smtClean="0"/>
              <a:t>dari</a:t>
            </a:r>
            <a:r>
              <a:rPr lang="en-AU" sz="2400" dirty="0" smtClean="0"/>
              <a:t> </a:t>
            </a:r>
            <a:r>
              <a:rPr lang="en-AU" sz="2400" dirty="0" err="1" smtClean="0"/>
              <a:t>metode</a:t>
            </a:r>
            <a:r>
              <a:rPr lang="en-AU" sz="2400" dirty="0" smtClean="0"/>
              <a:t> LTC, </a:t>
            </a:r>
            <a:r>
              <a:rPr lang="en-AU" sz="2400" dirty="0" err="1" smtClean="0"/>
              <a:t>sehingga</a:t>
            </a:r>
            <a:r>
              <a:rPr lang="en-AU" sz="2400" dirty="0" smtClean="0"/>
              <a:t> </a:t>
            </a:r>
            <a:r>
              <a:rPr lang="en-AU" sz="2400" dirty="0" err="1" smtClean="0"/>
              <a:t>hasil</a:t>
            </a:r>
            <a:r>
              <a:rPr lang="en-AU" sz="2400" dirty="0" smtClean="0"/>
              <a:t> lotting </a:t>
            </a:r>
            <a:r>
              <a:rPr lang="en-AU" sz="2400" dirty="0" err="1" smtClean="0"/>
              <a:t>dengan</a:t>
            </a:r>
            <a:r>
              <a:rPr lang="en-AU" sz="2400" dirty="0" smtClean="0"/>
              <a:t> PPB </a:t>
            </a:r>
            <a:r>
              <a:rPr lang="en-AU" sz="2400" dirty="0" err="1" smtClean="0"/>
              <a:t>akan</a:t>
            </a:r>
            <a:r>
              <a:rPr lang="en-AU" sz="2400" dirty="0" smtClean="0"/>
              <a:t> </a:t>
            </a:r>
            <a:r>
              <a:rPr lang="en-AU" sz="2400" dirty="0" err="1" smtClean="0"/>
              <a:t>sama</a:t>
            </a:r>
            <a:r>
              <a:rPr lang="en-AU" sz="2400" dirty="0" smtClean="0"/>
              <a:t> </a:t>
            </a:r>
            <a:r>
              <a:rPr lang="en-AU" sz="2400" dirty="0" err="1" smtClean="0"/>
              <a:t>dengan</a:t>
            </a:r>
            <a:r>
              <a:rPr lang="en-AU" sz="2400" dirty="0" smtClean="0"/>
              <a:t> LTC</a:t>
            </a:r>
          </a:p>
          <a:p>
            <a:endParaRPr lang="en-AU" sz="2400" dirty="0" smtClean="0"/>
          </a:p>
          <a:p>
            <a:r>
              <a:rPr lang="en-AU" sz="2400" dirty="0" err="1" smtClean="0"/>
              <a:t>Ongkos</a:t>
            </a:r>
            <a:r>
              <a:rPr lang="en-AU" sz="2400" dirty="0" smtClean="0"/>
              <a:t> </a:t>
            </a:r>
            <a:r>
              <a:rPr lang="en-AU" sz="2400" dirty="0" err="1"/>
              <a:t>pesan</a:t>
            </a:r>
            <a:r>
              <a:rPr lang="en-AU" sz="2400" dirty="0"/>
              <a:t> </a:t>
            </a:r>
            <a:r>
              <a:rPr lang="en-AU" sz="2400" dirty="0" err="1"/>
              <a:t>dikonversi</a:t>
            </a:r>
            <a:r>
              <a:rPr lang="en-AU" sz="2400" dirty="0"/>
              <a:t> </a:t>
            </a:r>
            <a:r>
              <a:rPr lang="en-AU" sz="2400" dirty="0" err="1"/>
              <a:t>menjadi</a:t>
            </a:r>
            <a:r>
              <a:rPr lang="en-AU" sz="2400" dirty="0"/>
              <a:t> Equivalent Part Periods (EPP</a:t>
            </a:r>
            <a:r>
              <a:rPr lang="en-AU" sz="2400" dirty="0" smtClean="0"/>
              <a:t>)</a:t>
            </a:r>
          </a:p>
          <a:p>
            <a:endParaRPr lang="en-AU" sz="2400" dirty="0" smtClean="0"/>
          </a:p>
          <a:p>
            <a:r>
              <a:rPr lang="en-US" sz="2400" dirty="0"/>
              <a:t>EPP = s/k</a:t>
            </a:r>
            <a:endParaRPr lang="en-AU" sz="2400" dirty="0"/>
          </a:p>
          <a:p>
            <a:r>
              <a:rPr lang="en-US" sz="2400" dirty="0"/>
              <a:t>s : </a:t>
            </a:r>
            <a:r>
              <a:rPr lang="en-US" sz="2400" dirty="0" err="1"/>
              <a:t>ongkos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endParaRPr lang="en-AU" sz="2400" dirty="0"/>
          </a:p>
          <a:p>
            <a:r>
              <a:rPr lang="en-US" sz="2400" dirty="0"/>
              <a:t>k : </a:t>
            </a:r>
            <a:r>
              <a:rPr lang="en-US" sz="2400" dirty="0" err="1"/>
              <a:t>ongkos</a:t>
            </a:r>
            <a:r>
              <a:rPr lang="en-US" sz="2400" dirty="0"/>
              <a:t> </a:t>
            </a:r>
            <a:r>
              <a:rPr lang="en-US" sz="2400" dirty="0" err="1"/>
              <a:t>simpan</a:t>
            </a:r>
            <a:r>
              <a:rPr lang="en-US" sz="2400" dirty="0"/>
              <a:t> per </a:t>
            </a:r>
            <a:r>
              <a:rPr lang="en-US" sz="2400" dirty="0" smtClean="0"/>
              <a:t>part </a:t>
            </a:r>
            <a:r>
              <a:rPr lang="en-US" sz="2400" dirty="0"/>
              <a:t>per </a:t>
            </a:r>
            <a:r>
              <a:rPr lang="en-US" sz="2400" dirty="0" err="1" smtClean="0"/>
              <a:t>periode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Penggabungan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NR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kumulatif</a:t>
            </a:r>
            <a:r>
              <a:rPr lang="en-US" sz="2400" dirty="0" smtClean="0"/>
              <a:t> part period </a:t>
            </a:r>
            <a:r>
              <a:rPr lang="en-US" sz="2400" dirty="0" err="1" smtClean="0"/>
              <a:t>mendekati</a:t>
            </a:r>
            <a:r>
              <a:rPr lang="en-US" sz="2400" dirty="0" smtClean="0"/>
              <a:t> EPP</a:t>
            </a:r>
          </a:p>
          <a:p>
            <a:endParaRPr lang="en-US" sz="2400" dirty="0"/>
          </a:p>
          <a:p>
            <a:endParaRPr lang="en-AU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1727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r>
              <a:rPr lang="en-US" sz="1800" dirty="0" err="1"/>
              <a:t>Dengan</a:t>
            </a:r>
            <a:r>
              <a:rPr lang="en-US" sz="1800" dirty="0"/>
              <a:t> s = $5.75 </a:t>
            </a:r>
            <a:r>
              <a:rPr lang="en-US" sz="1800" dirty="0" err="1"/>
              <a:t>dan</a:t>
            </a:r>
            <a:r>
              <a:rPr lang="en-US" sz="1800" dirty="0"/>
              <a:t> k = $0.05, </a:t>
            </a:r>
            <a:r>
              <a:rPr lang="en-US" sz="1800" dirty="0" err="1"/>
              <a:t>maka</a:t>
            </a:r>
            <a:r>
              <a:rPr lang="en-US" sz="1800" dirty="0"/>
              <a:t> EPP = $5.75/$0.05 = 115 part period</a:t>
            </a:r>
            <a:endParaRPr lang="en-AU" sz="1800" dirty="0"/>
          </a:p>
          <a:p>
            <a:endParaRPr lang="en-AU" sz="1800" dirty="0" smtClean="0"/>
          </a:p>
          <a:p>
            <a:endParaRPr lang="en-AU" sz="1800" dirty="0"/>
          </a:p>
          <a:p>
            <a:endParaRPr lang="en-AU" sz="1800" dirty="0" smtClean="0"/>
          </a:p>
          <a:p>
            <a:endParaRPr lang="en-AU" sz="1800" dirty="0"/>
          </a:p>
          <a:p>
            <a:endParaRPr lang="en-AU" sz="1800" dirty="0" smtClean="0"/>
          </a:p>
          <a:p>
            <a:endParaRPr lang="en-AU" sz="1800" dirty="0"/>
          </a:p>
          <a:p>
            <a:endParaRPr lang="en-AU" sz="1800" dirty="0" smtClean="0"/>
          </a:p>
          <a:p>
            <a:endParaRPr lang="en-AU" sz="1800" dirty="0" smtClean="0"/>
          </a:p>
          <a:p>
            <a:r>
              <a:rPr lang="en-AU" sz="1800" dirty="0" err="1" smtClean="0"/>
              <a:t>Perhitungan</a:t>
            </a:r>
            <a:r>
              <a:rPr lang="en-AU" sz="1800" dirty="0" smtClean="0"/>
              <a:t> </a:t>
            </a:r>
            <a:r>
              <a:rPr lang="en-AU" sz="1800" dirty="0" err="1"/>
              <a:t>untuk</a:t>
            </a:r>
            <a:r>
              <a:rPr lang="en-AU" sz="1800" dirty="0"/>
              <a:t> </a:t>
            </a:r>
            <a:r>
              <a:rPr lang="en-AU" sz="1800" dirty="0" err="1"/>
              <a:t>periode</a:t>
            </a:r>
            <a:r>
              <a:rPr lang="en-AU" sz="1800" dirty="0"/>
              <a:t> 1 </a:t>
            </a:r>
            <a:r>
              <a:rPr lang="en-AU" sz="1800" dirty="0" err="1"/>
              <a:t>hingga</a:t>
            </a:r>
            <a:r>
              <a:rPr lang="en-AU" sz="1800" dirty="0"/>
              <a:t> 5, </a:t>
            </a:r>
            <a:r>
              <a:rPr lang="en-AU" sz="1800" dirty="0" err="1"/>
              <a:t>menunjukkan</a:t>
            </a:r>
            <a:r>
              <a:rPr lang="en-AU" sz="1800" dirty="0"/>
              <a:t> </a:t>
            </a:r>
            <a:r>
              <a:rPr lang="en-AU" sz="1800" dirty="0" err="1"/>
              <a:t>bahwa</a:t>
            </a:r>
            <a:r>
              <a:rPr lang="en-AU" sz="1800" dirty="0"/>
              <a:t> </a:t>
            </a:r>
            <a:r>
              <a:rPr lang="en-AU" sz="1800" dirty="0" err="1"/>
              <a:t>penggabungan</a:t>
            </a:r>
            <a:r>
              <a:rPr lang="en-AU" sz="1800" dirty="0"/>
              <a:t> NR1 </a:t>
            </a:r>
            <a:r>
              <a:rPr lang="en-AU" sz="1800" dirty="0" err="1"/>
              <a:t>hingga</a:t>
            </a:r>
            <a:r>
              <a:rPr lang="en-AU" sz="1800" dirty="0"/>
              <a:t> NR5 </a:t>
            </a:r>
            <a:r>
              <a:rPr lang="en-AU" sz="1800" dirty="0" err="1"/>
              <a:t>sebagai</a:t>
            </a:r>
            <a:r>
              <a:rPr lang="en-AU" sz="1800" dirty="0"/>
              <a:t> lot </a:t>
            </a:r>
            <a:r>
              <a:rPr lang="en-AU" sz="1800" dirty="0" err="1"/>
              <a:t>pertama</a:t>
            </a:r>
            <a:r>
              <a:rPr lang="en-AU" sz="1800" dirty="0"/>
              <a:t> </a:t>
            </a:r>
            <a:r>
              <a:rPr lang="en-AU" sz="1800" dirty="0" err="1"/>
              <a:t>memberikan</a:t>
            </a:r>
            <a:r>
              <a:rPr lang="en-AU" sz="1800" dirty="0"/>
              <a:t> </a:t>
            </a:r>
            <a:r>
              <a:rPr lang="en-AU" sz="1800" dirty="0" err="1" smtClean="0"/>
              <a:t>kumulatif</a:t>
            </a:r>
            <a:r>
              <a:rPr lang="en-AU" sz="1800" dirty="0" smtClean="0"/>
              <a:t> part period </a:t>
            </a:r>
            <a:r>
              <a:rPr lang="en-AU" sz="1800" dirty="0" err="1" smtClean="0"/>
              <a:t>sebesar</a:t>
            </a:r>
            <a:r>
              <a:rPr lang="en-AU" sz="1800" dirty="0" smtClean="0"/>
              <a:t> 116 yang </a:t>
            </a:r>
            <a:r>
              <a:rPr lang="en-AU" sz="1800" dirty="0" err="1"/>
              <a:t>berarti</a:t>
            </a:r>
            <a:r>
              <a:rPr lang="en-AU" sz="1800" dirty="0"/>
              <a:t> </a:t>
            </a:r>
            <a:r>
              <a:rPr lang="en-AU" sz="1800" dirty="0" err="1"/>
              <a:t>sudah</a:t>
            </a:r>
            <a:r>
              <a:rPr lang="en-AU" sz="1800" dirty="0"/>
              <a:t> paling </a:t>
            </a:r>
            <a:r>
              <a:rPr lang="en-AU" sz="1800" dirty="0" err="1"/>
              <a:t>mendekati</a:t>
            </a:r>
            <a:r>
              <a:rPr lang="en-AU" sz="1800" dirty="0"/>
              <a:t> </a:t>
            </a:r>
            <a:r>
              <a:rPr lang="en-AU" sz="1800" dirty="0" smtClean="0"/>
              <a:t>EPP = 115 part period</a:t>
            </a:r>
            <a:endParaRPr lang="en-AU" sz="1800" dirty="0"/>
          </a:p>
          <a:p>
            <a:r>
              <a:rPr lang="en-AU" sz="1800" dirty="0" err="1"/>
              <a:t>Dengan</a:t>
            </a:r>
            <a:r>
              <a:rPr lang="en-AU" sz="1800" dirty="0"/>
              <a:t> </a:t>
            </a:r>
            <a:r>
              <a:rPr lang="en-AU" sz="1800" dirty="0" err="1"/>
              <a:t>cara</a:t>
            </a:r>
            <a:r>
              <a:rPr lang="en-AU" sz="1800" dirty="0"/>
              <a:t> yang </a:t>
            </a:r>
            <a:r>
              <a:rPr lang="en-AU" sz="1800" dirty="0" err="1"/>
              <a:t>sama</a:t>
            </a:r>
            <a:r>
              <a:rPr lang="en-AU" sz="1800" dirty="0"/>
              <a:t> </a:t>
            </a:r>
            <a:r>
              <a:rPr lang="en-AU" sz="1800" dirty="0" err="1"/>
              <a:t>lakukan</a:t>
            </a:r>
            <a:r>
              <a:rPr lang="en-AU" sz="1800" dirty="0"/>
              <a:t> </a:t>
            </a:r>
            <a:r>
              <a:rPr lang="en-AU" sz="1800" dirty="0" err="1"/>
              <a:t>perhitungan</a:t>
            </a:r>
            <a:r>
              <a:rPr lang="en-AU" sz="1800" dirty="0"/>
              <a:t> </a:t>
            </a:r>
            <a:r>
              <a:rPr lang="en-AU" sz="1800" dirty="0" err="1"/>
              <a:t>untuk</a:t>
            </a:r>
            <a:r>
              <a:rPr lang="en-AU" sz="1800" dirty="0"/>
              <a:t> </a:t>
            </a:r>
            <a:r>
              <a:rPr lang="en-AU" sz="1800" dirty="0" err="1"/>
              <a:t>periode</a:t>
            </a:r>
            <a:r>
              <a:rPr lang="en-AU" sz="1800" dirty="0"/>
              <a:t> 6 </a:t>
            </a:r>
            <a:r>
              <a:rPr lang="en-AU" sz="1800" dirty="0" err="1"/>
              <a:t>hingga</a:t>
            </a:r>
            <a:r>
              <a:rPr lang="en-AU" sz="1800" dirty="0"/>
              <a:t> 9.  </a:t>
            </a:r>
            <a:r>
              <a:rPr lang="en-AU" sz="1800" dirty="0" err="1"/>
              <a:t>Hasil</a:t>
            </a:r>
            <a:r>
              <a:rPr lang="en-AU" sz="1800" dirty="0"/>
              <a:t> </a:t>
            </a:r>
            <a:r>
              <a:rPr lang="en-AU" sz="1800" dirty="0" err="1"/>
              <a:t>akan</a:t>
            </a:r>
            <a:r>
              <a:rPr lang="en-AU" sz="1800" dirty="0"/>
              <a:t> </a:t>
            </a:r>
            <a:r>
              <a:rPr lang="en-AU" sz="1800" dirty="0" err="1"/>
              <a:t>menunjukkan</a:t>
            </a:r>
            <a:r>
              <a:rPr lang="en-AU" sz="1800" dirty="0"/>
              <a:t> </a:t>
            </a:r>
            <a:r>
              <a:rPr lang="en-AU" sz="1800" dirty="0" err="1"/>
              <a:t>penggabungan</a:t>
            </a:r>
            <a:r>
              <a:rPr lang="en-AU" sz="1800" dirty="0"/>
              <a:t> NR 6 </a:t>
            </a:r>
            <a:r>
              <a:rPr lang="en-AU" sz="1800" dirty="0" err="1"/>
              <a:t>hingga</a:t>
            </a:r>
            <a:r>
              <a:rPr lang="en-AU" sz="1800" dirty="0"/>
              <a:t> NR 9 </a:t>
            </a:r>
            <a:r>
              <a:rPr lang="en-AU" sz="1800" dirty="0" err="1"/>
              <a:t>akan</a:t>
            </a:r>
            <a:r>
              <a:rPr lang="en-AU" sz="1800" dirty="0"/>
              <a:t> </a:t>
            </a:r>
            <a:r>
              <a:rPr lang="en-AU" sz="1800" dirty="0" err="1"/>
              <a:t>mempunyai</a:t>
            </a:r>
            <a:r>
              <a:rPr lang="en-AU" sz="1800" dirty="0"/>
              <a:t> </a:t>
            </a:r>
            <a:r>
              <a:rPr lang="en-AU" sz="1800" dirty="0" err="1"/>
              <a:t>kumulatif</a:t>
            </a:r>
            <a:r>
              <a:rPr lang="en-AU" sz="1800" dirty="0"/>
              <a:t> </a:t>
            </a:r>
            <a:r>
              <a:rPr lang="en-AU" sz="1800" dirty="0" smtClean="0"/>
              <a:t>part period yang </a:t>
            </a:r>
            <a:r>
              <a:rPr lang="en-AU" sz="1800" dirty="0"/>
              <a:t>paling </a:t>
            </a:r>
            <a:r>
              <a:rPr lang="en-AU" sz="1800" dirty="0" err="1"/>
              <a:t>mendekati</a:t>
            </a:r>
            <a:r>
              <a:rPr lang="en-AU" sz="1800" dirty="0"/>
              <a:t> </a:t>
            </a:r>
            <a:r>
              <a:rPr lang="en-AU" sz="1800" dirty="0" smtClean="0"/>
              <a:t> EPP</a:t>
            </a:r>
            <a:endParaRPr lang="en-AU" sz="1800" dirty="0"/>
          </a:p>
          <a:p>
            <a:endParaRPr lang="en-AU" sz="1800" dirty="0" smtClean="0"/>
          </a:p>
          <a:p>
            <a:endParaRPr lang="en-AU" sz="1800" dirty="0"/>
          </a:p>
          <a:p>
            <a:endParaRPr lang="en-AU" sz="18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361233"/>
              </p:ext>
            </p:extLst>
          </p:nvPr>
        </p:nvGraphicFramePr>
        <p:xfrm>
          <a:off x="901700" y="2314947"/>
          <a:ext cx="6146800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Worksheet" r:id="rId3" imgW="3695760" imgH="1142899" progId="Excel.Sheet.8">
                  <p:embed/>
                </p:oleObj>
              </mc:Choice>
              <mc:Fallback>
                <p:oleObj name="Worksheet" r:id="rId3" imgW="3695760" imgH="1142899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2314947"/>
                        <a:ext cx="6146800" cy="176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anchor="ctr"/>
          <a:lstStyle/>
          <a:p>
            <a:pPr algn="ctr"/>
            <a:r>
              <a:rPr lang="en-AU" dirty="0" smtClean="0"/>
              <a:t>Part Period Balancing (PPB)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6555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r>
              <a:rPr lang="en-AU" sz="2000" dirty="0" smtClean="0"/>
              <a:t>NR </a:t>
            </a:r>
            <a:r>
              <a:rPr lang="en-AU" sz="2000" dirty="0" err="1" smtClean="0"/>
              <a:t>periode</a:t>
            </a:r>
            <a:r>
              <a:rPr lang="en-AU" sz="2000" dirty="0" smtClean="0"/>
              <a:t> 1 </a:t>
            </a:r>
            <a:r>
              <a:rPr lang="en-AU" sz="2000" dirty="0" err="1" smtClean="0"/>
              <a:t>hingga</a:t>
            </a:r>
            <a:r>
              <a:rPr lang="en-AU" sz="2000" dirty="0" smtClean="0"/>
              <a:t> 5 </a:t>
            </a:r>
            <a:r>
              <a:rPr lang="en-AU" sz="2000" dirty="0" err="1" smtClean="0"/>
              <a:t>digabung</a:t>
            </a:r>
            <a:r>
              <a:rPr lang="en-AU" sz="2000" dirty="0" smtClean="0"/>
              <a:t> </a:t>
            </a:r>
            <a:r>
              <a:rPr lang="en-AU" sz="2000" dirty="0" err="1" smtClean="0"/>
              <a:t>dalam</a:t>
            </a:r>
            <a:r>
              <a:rPr lang="en-AU" sz="2000" dirty="0" smtClean="0"/>
              <a:t> </a:t>
            </a:r>
            <a:r>
              <a:rPr lang="en-AU" sz="2000" dirty="0" err="1" smtClean="0"/>
              <a:t>satu</a:t>
            </a:r>
            <a:r>
              <a:rPr lang="en-AU" sz="2000" dirty="0" smtClean="0"/>
              <a:t> lot </a:t>
            </a:r>
            <a:r>
              <a:rPr lang="en-AU" sz="2000" dirty="0" err="1" smtClean="0"/>
              <a:t>yaitu</a:t>
            </a:r>
            <a:r>
              <a:rPr lang="en-AU" sz="2000" dirty="0" smtClean="0"/>
              <a:t> </a:t>
            </a:r>
            <a:r>
              <a:rPr lang="en-AU" sz="2000" dirty="0" err="1" smtClean="0"/>
              <a:t>PORec</a:t>
            </a:r>
            <a:r>
              <a:rPr lang="en-AU" sz="2000" dirty="0" smtClean="0"/>
              <a:t> </a:t>
            </a:r>
            <a:r>
              <a:rPr lang="en-AU" sz="2000" dirty="0" err="1" smtClean="0"/>
              <a:t>periode</a:t>
            </a:r>
            <a:r>
              <a:rPr lang="en-AU" sz="2000" dirty="0" smtClean="0"/>
              <a:t> 1 </a:t>
            </a:r>
            <a:r>
              <a:rPr lang="en-AU" sz="2000" dirty="0" err="1" smtClean="0"/>
              <a:t>sebesar</a:t>
            </a:r>
            <a:r>
              <a:rPr lang="en-AU" sz="2000" dirty="0" smtClean="0"/>
              <a:t> 61 unit.  NR </a:t>
            </a:r>
            <a:r>
              <a:rPr lang="en-AU" sz="2000" dirty="0" err="1" smtClean="0"/>
              <a:t>periode</a:t>
            </a:r>
            <a:r>
              <a:rPr lang="en-AU" sz="2000" dirty="0" smtClean="0"/>
              <a:t> 6 </a:t>
            </a:r>
            <a:r>
              <a:rPr lang="en-AU" sz="2000" dirty="0" err="1" smtClean="0"/>
              <a:t>hingga</a:t>
            </a:r>
            <a:r>
              <a:rPr lang="en-AU" sz="2000" dirty="0" smtClean="0"/>
              <a:t> 9 </a:t>
            </a:r>
            <a:r>
              <a:rPr lang="en-AU" sz="2000" dirty="0" err="1" smtClean="0"/>
              <a:t>digabung</a:t>
            </a:r>
            <a:r>
              <a:rPr lang="en-AU" sz="2000" dirty="0" smtClean="0"/>
              <a:t> </a:t>
            </a:r>
            <a:r>
              <a:rPr lang="en-AU" sz="2000" dirty="0" err="1" smtClean="0"/>
              <a:t>dalam</a:t>
            </a:r>
            <a:r>
              <a:rPr lang="en-AU" sz="2000" dirty="0" smtClean="0"/>
              <a:t> </a:t>
            </a:r>
            <a:r>
              <a:rPr lang="en-AU" sz="2000" dirty="0" err="1" smtClean="0"/>
              <a:t>satu</a:t>
            </a:r>
            <a:r>
              <a:rPr lang="en-AU" sz="2000" dirty="0" smtClean="0"/>
              <a:t> lot </a:t>
            </a:r>
            <a:r>
              <a:rPr lang="en-AU" sz="2000" dirty="0" err="1" smtClean="0"/>
              <a:t>yaitu</a:t>
            </a:r>
            <a:r>
              <a:rPr lang="en-AU" sz="2000" dirty="0" smtClean="0"/>
              <a:t> </a:t>
            </a:r>
            <a:r>
              <a:rPr lang="en-AU" sz="2000" dirty="0" err="1" smtClean="0"/>
              <a:t>PORec</a:t>
            </a:r>
            <a:r>
              <a:rPr lang="en-AU" sz="2000" dirty="0" smtClean="0"/>
              <a:t> 6 </a:t>
            </a:r>
            <a:r>
              <a:rPr lang="en-AU" sz="2000" dirty="0" err="1" smtClean="0"/>
              <a:t>sebesar</a:t>
            </a:r>
            <a:r>
              <a:rPr lang="en-AU" sz="2000" dirty="0" smtClean="0"/>
              <a:t> 44 unit.</a:t>
            </a:r>
          </a:p>
          <a:p>
            <a:r>
              <a:rPr lang="en-AU" sz="2000" dirty="0" err="1" smtClean="0"/>
              <a:t>Karena</a:t>
            </a:r>
            <a:r>
              <a:rPr lang="en-AU" sz="2000" dirty="0" smtClean="0"/>
              <a:t> </a:t>
            </a:r>
            <a:r>
              <a:rPr lang="en-AU" sz="2000" dirty="0" err="1" smtClean="0"/>
              <a:t>PORel</a:t>
            </a:r>
            <a:r>
              <a:rPr lang="en-AU" sz="2000" dirty="0" smtClean="0"/>
              <a:t> </a:t>
            </a:r>
            <a:r>
              <a:rPr lang="en-AU" sz="2000" dirty="0" err="1" smtClean="0"/>
              <a:t>untuk</a:t>
            </a:r>
            <a:r>
              <a:rPr lang="en-AU" sz="2000" dirty="0" smtClean="0"/>
              <a:t> </a:t>
            </a:r>
            <a:r>
              <a:rPr lang="en-AU" sz="2000" dirty="0" err="1" smtClean="0"/>
              <a:t>PORec</a:t>
            </a:r>
            <a:r>
              <a:rPr lang="en-AU" sz="2000" dirty="0" smtClean="0"/>
              <a:t> </a:t>
            </a:r>
            <a:r>
              <a:rPr lang="en-AU" sz="2000" dirty="0" err="1" smtClean="0"/>
              <a:t>periode</a:t>
            </a:r>
            <a:r>
              <a:rPr lang="en-AU" sz="2000" dirty="0" smtClean="0"/>
              <a:t> 1 </a:t>
            </a:r>
            <a:r>
              <a:rPr lang="en-AU" sz="2000" dirty="0" err="1" smtClean="0"/>
              <a:t>jatuh</a:t>
            </a:r>
            <a:r>
              <a:rPr lang="en-AU" sz="2000" dirty="0" smtClean="0"/>
              <a:t> </a:t>
            </a:r>
            <a:r>
              <a:rPr lang="en-AU" sz="2000" dirty="0" err="1" smtClean="0"/>
              <a:t>pada</a:t>
            </a:r>
            <a:r>
              <a:rPr lang="en-AU" sz="2000" dirty="0" smtClean="0"/>
              <a:t> masa </a:t>
            </a:r>
            <a:r>
              <a:rPr lang="en-AU" sz="2000" dirty="0" err="1" smtClean="0"/>
              <a:t>lalu</a:t>
            </a:r>
            <a:r>
              <a:rPr lang="en-AU" sz="2000" dirty="0" smtClean="0"/>
              <a:t>, </a:t>
            </a:r>
            <a:r>
              <a:rPr lang="en-AU" sz="2000" dirty="0" err="1" smtClean="0"/>
              <a:t>maka</a:t>
            </a:r>
            <a:r>
              <a:rPr lang="en-AU" sz="2000" dirty="0" smtClean="0"/>
              <a:t> </a:t>
            </a:r>
            <a:r>
              <a:rPr lang="en-AU" sz="2000" dirty="0" err="1" smtClean="0"/>
              <a:t>diasumsikan</a:t>
            </a:r>
            <a:r>
              <a:rPr lang="en-AU" sz="2000" dirty="0" smtClean="0"/>
              <a:t> </a:t>
            </a:r>
            <a:r>
              <a:rPr lang="en-AU" sz="2000" dirty="0" err="1" smtClean="0"/>
              <a:t>sebagai</a:t>
            </a:r>
            <a:r>
              <a:rPr lang="en-AU" sz="2000" dirty="0" smtClean="0"/>
              <a:t> SR </a:t>
            </a:r>
            <a:r>
              <a:rPr lang="en-AU" sz="2000" dirty="0" err="1" smtClean="0"/>
              <a:t>pada</a:t>
            </a:r>
            <a:r>
              <a:rPr lang="en-AU" sz="2000" dirty="0" smtClean="0"/>
              <a:t> </a:t>
            </a:r>
            <a:r>
              <a:rPr lang="en-AU" sz="2000" dirty="0" err="1" smtClean="0"/>
              <a:t>periode</a:t>
            </a:r>
            <a:r>
              <a:rPr lang="en-AU" sz="2000" dirty="0" smtClean="0"/>
              <a:t> 1</a:t>
            </a:r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LT = 2; LS = LTC; SS = </a:t>
            </a:r>
            <a:r>
              <a:rPr lang="en-AU" sz="2000" dirty="0" smtClean="0"/>
              <a:t>0</a:t>
            </a:r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r>
              <a:rPr lang="en-AU" sz="2000" dirty="0" smtClean="0"/>
              <a:t>Total </a:t>
            </a:r>
            <a:r>
              <a:rPr lang="en-AU" sz="2000" dirty="0" err="1" smtClean="0"/>
              <a:t>biaya</a:t>
            </a:r>
            <a:r>
              <a:rPr lang="en-AU" sz="2000" dirty="0" smtClean="0"/>
              <a:t> = 2*$5.75 + (49+34+25+8+34+18+11)*$0.05 = $20.45</a:t>
            </a:r>
          </a:p>
          <a:p>
            <a:pPr marL="0" indent="0">
              <a:buNone/>
            </a:pPr>
            <a:endParaRPr lang="en-AU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329729"/>
              </p:ext>
            </p:extLst>
          </p:nvPr>
        </p:nvGraphicFramePr>
        <p:xfrm>
          <a:off x="539750" y="3356992"/>
          <a:ext cx="835025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Worksheet" r:id="rId3" imgW="3762436" imgH="1142899" progId="Excel.Sheet.8">
                  <p:embed/>
                </p:oleObj>
              </mc:Choice>
              <mc:Fallback>
                <p:oleObj name="Worksheet" r:id="rId3" imgW="3762436" imgH="114289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356992"/>
                        <a:ext cx="8350250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AU" dirty="0" err="1" smtClean="0"/>
              <a:t>Hasil</a:t>
            </a:r>
            <a:r>
              <a:rPr lang="en-AU" dirty="0" smtClean="0"/>
              <a:t> Lotting </a:t>
            </a:r>
            <a:r>
              <a:rPr lang="en-AU" dirty="0" err="1" smtClean="0"/>
              <a:t>dengan</a:t>
            </a:r>
            <a:r>
              <a:rPr lang="en-AU" dirty="0" smtClean="0"/>
              <a:t> PPB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527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AU" dirty="0" smtClean="0"/>
              <a:t>Period Order Quantity (POQ)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Prosedur</a:t>
            </a:r>
            <a:r>
              <a:rPr lang="en-US" dirty="0"/>
              <a:t> POQ : </a:t>
            </a:r>
            <a:endParaRPr lang="en-US" dirty="0"/>
          </a:p>
          <a:p>
            <a:r>
              <a:rPr lang="en-US" sz="2800" dirty="0" err="1" smtClean="0"/>
              <a:t>Hitung</a:t>
            </a:r>
            <a:r>
              <a:rPr lang="en-US" sz="2800" dirty="0" smtClean="0"/>
              <a:t> </a:t>
            </a:r>
            <a:r>
              <a:rPr lang="en-US" sz="2800" dirty="0"/>
              <a:t>EOQ (Economic Order </a:t>
            </a:r>
            <a:r>
              <a:rPr lang="en-US" sz="2800" dirty="0" smtClean="0"/>
              <a:t>Quantity)</a:t>
            </a:r>
          </a:p>
          <a:p>
            <a:r>
              <a:rPr lang="en-US" sz="2800" dirty="0" err="1" smtClean="0"/>
              <a:t>Gunakan</a:t>
            </a:r>
            <a:r>
              <a:rPr lang="en-US" sz="2800" dirty="0" smtClean="0"/>
              <a:t> </a:t>
            </a:r>
            <a:r>
              <a:rPr lang="en-US" sz="2800" dirty="0"/>
              <a:t>EOQ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menghitung</a:t>
            </a:r>
            <a:r>
              <a:rPr lang="en-US" sz="2800" dirty="0"/>
              <a:t> </a:t>
            </a:r>
            <a:r>
              <a:rPr lang="en-US" sz="2800" dirty="0" err="1"/>
              <a:t>frekuensi</a:t>
            </a:r>
            <a:r>
              <a:rPr lang="en-US" sz="2800" dirty="0"/>
              <a:t> </a:t>
            </a:r>
            <a:r>
              <a:rPr lang="en-US" sz="2800" dirty="0" err="1"/>
              <a:t>pemesanan</a:t>
            </a:r>
            <a:r>
              <a:rPr lang="en-US" sz="2800" dirty="0"/>
              <a:t> per </a:t>
            </a:r>
            <a:r>
              <a:rPr lang="en-US" sz="2800" dirty="0" err="1"/>
              <a:t>tahun</a:t>
            </a:r>
            <a:r>
              <a:rPr lang="en-US" sz="2800" dirty="0"/>
              <a:t> (N</a:t>
            </a:r>
            <a:r>
              <a:rPr lang="en-US" sz="2800" dirty="0" smtClean="0"/>
              <a:t>)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dirty="0" smtClean="0"/>
              <a:t>N </a:t>
            </a:r>
            <a:r>
              <a:rPr lang="en-US" dirty="0"/>
              <a:t>= </a:t>
            </a:r>
            <a:r>
              <a:rPr lang="en-US" dirty="0" smtClean="0"/>
              <a:t>R/EOQ, </a:t>
            </a:r>
            <a:r>
              <a:rPr lang="en-US" dirty="0" err="1" smtClean="0"/>
              <a:t>dimana</a:t>
            </a:r>
            <a:r>
              <a:rPr lang="en-US" dirty="0" smtClean="0"/>
              <a:t> R </a:t>
            </a:r>
            <a:r>
              <a:rPr lang="en-US" dirty="0"/>
              <a:t>: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tahunan</a:t>
            </a:r>
            <a:endParaRPr lang="en-AU" dirty="0"/>
          </a:p>
          <a:p>
            <a:pPr lvl="0"/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smtClean="0"/>
              <a:t>POQ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POQ </a:t>
            </a:r>
            <a:r>
              <a:rPr lang="en-US" dirty="0"/>
              <a:t>=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Per </a:t>
            </a:r>
            <a:r>
              <a:rPr lang="en-US" dirty="0" err="1"/>
              <a:t>Tahun</a:t>
            </a:r>
            <a:r>
              <a:rPr lang="en-US" dirty="0"/>
              <a:t>/N</a:t>
            </a:r>
            <a:endParaRPr lang="en-AU" dirty="0"/>
          </a:p>
          <a:p>
            <a:pPr lvl="0"/>
            <a:r>
              <a:rPr lang="en-US" dirty="0" err="1"/>
              <a:t>Bulatkan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POQ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176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Contoh</a:t>
            </a:r>
            <a:r>
              <a:rPr lang="en-AU" dirty="0" smtClean="0"/>
              <a:t> Lotting </a:t>
            </a:r>
            <a:r>
              <a:rPr lang="en-AU" dirty="0" err="1" smtClean="0"/>
              <a:t>dengan</a:t>
            </a:r>
            <a:r>
              <a:rPr lang="en-AU" dirty="0" smtClean="0"/>
              <a:t> POQ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 smtClean="0"/>
              <a:t>Demand </a:t>
            </a:r>
            <a:r>
              <a:rPr lang="en-AU" sz="2000" dirty="0"/>
              <a:t>per </a:t>
            </a:r>
            <a:r>
              <a:rPr lang="en-AU" sz="2000" dirty="0" err="1" smtClean="0"/>
              <a:t>tahun</a:t>
            </a:r>
            <a:r>
              <a:rPr lang="en-AU" sz="2000" dirty="0" smtClean="0"/>
              <a:t>, R </a:t>
            </a:r>
            <a:r>
              <a:rPr lang="en-AU" sz="2000" dirty="0"/>
              <a:t>= 1440</a:t>
            </a:r>
          </a:p>
          <a:p>
            <a:r>
              <a:rPr lang="en-AU" sz="2000" dirty="0" err="1" smtClean="0"/>
              <a:t>Ongkos</a:t>
            </a:r>
            <a:r>
              <a:rPr lang="en-AU" sz="2000" dirty="0" smtClean="0"/>
              <a:t> </a:t>
            </a:r>
            <a:r>
              <a:rPr lang="en-AU" sz="2000" dirty="0" err="1" smtClean="0"/>
              <a:t>pesan</a:t>
            </a:r>
            <a:r>
              <a:rPr lang="en-AU" sz="2000" dirty="0" smtClean="0"/>
              <a:t>, s </a:t>
            </a:r>
            <a:r>
              <a:rPr lang="en-AU" sz="2000" dirty="0"/>
              <a:t>= $ 60/order</a:t>
            </a:r>
          </a:p>
          <a:p>
            <a:r>
              <a:rPr lang="en-AU" sz="2000" dirty="0" smtClean="0"/>
              <a:t>Cost </a:t>
            </a:r>
            <a:r>
              <a:rPr lang="en-AU" sz="2000" dirty="0"/>
              <a:t>Rate of Carrying </a:t>
            </a:r>
            <a:r>
              <a:rPr lang="en-AU" sz="2000" dirty="0" err="1"/>
              <a:t>tiap</a:t>
            </a:r>
            <a:r>
              <a:rPr lang="en-AU" sz="2000" dirty="0"/>
              <a:t> unit </a:t>
            </a:r>
            <a:r>
              <a:rPr lang="en-AU" sz="2000" dirty="0" err="1" smtClean="0"/>
              <a:t>persediaan</a:t>
            </a:r>
            <a:r>
              <a:rPr lang="en-AU" sz="2000" dirty="0" smtClean="0"/>
              <a:t>, k </a:t>
            </a:r>
            <a:r>
              <a:rPr lang="en-AU" sz="2000" dirty="0"/>
              <a:t>= 0,3/year</a:t>
            </a:r>
          </a:p>
          <a:p>
            <a:r>
              <a:rPr lang="en-AU" sz="2000" dirty="0" err="1" smtClean="0"/>
              <a:t>Ongkos</a:t>
            </a:r>
            <a:r>
              <a:rPr lang="en-AU" sz="2000" dirty="0" smtClean="0"/>
              <a:t> </a:t>
            </a:r>
            <a:r>
              <a:rPr lang="en-AU" sz="2000" dirty="0" err="1"/>
              <a:t>tiap</a:t>
            </a:r>
            <a:r>
              <a:rPr lang="en-AU" sz="2000" dirty="0"/>
              <a:t> </a:t>
            </a:r>
            <a:r>
              <a:rPr lang="en-AU" sz="2000" dirty="0" smtClean="0"/>
              <a:t>unit, C </a:t>
            </a:r>
            <a:r>
              <a:rPr lang="en-AU" sz="2000" dirty="0"/>
              <a:t>= $ 90/unit</a:t>
            </a:r>
          </a:p>
          <a:p>
            <a:r>
              <a:rPr lang="en-AU" sz="2000" dirty="0" err="1" smtClean="0"/>
              <a:t>Jumlah</a:t>
            </a:r>
            <a:r>
              <a:rPr lang="en-AU" sz="2000" dirty="0" smtClean="0"/>
              <a:t> </a:t>
            </a:r>
            <a:r>
              <a:rPr lang="en-AU" sz="2000" dirty="0" err="1"/>
              <a:t>minggu</a:t>
            </a:r>
            <a:r>
              <a:rPr lang="en-AU" sz="2000" dirty="0"/>
              <a:t> </a:t>
            </a:r>
            <a:r>
              <a:rPr lang="en-AU" sz="2000" dirty="0" smtClean="0"/>
              <a:t>per </a:t>
            </a:r>
            <a:r>
              <a:rPr lang="en-AU" sz="2000" dirty="0" err="1" smtClean="0"/>
              <a:t>tahun</a:t>
            </a:r>
            <a:r>
              <a:rPr lang="en-AU" sz="2000" dirty="0" smtClean="0"/>
              <a:t> = 50</a:t>
            </a:r>
            <a:endParaRPr lang="en-AU" sz="2000" dirty="0"/>
          </a:p>
          <a:p>
            <a:endParaRPr lang="en-AU" sz="200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17999"/>
            <a:ext cx="7920880" cy="28954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91893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9781"/>
          </a:xfrm>
        </p:spPr>
        <p:txBody>
          <a:bodyPr>
            <a:normAutofit/>
          </a:bodyPr>
          <a:lstStyle/>
          <a:p>
            <a:r>
              <a:rPr lang="en-AU" sz="2000" dirty="0" smtClean="0"/>
              <a:t>NR </a:t>
            </a:r>
            <a:r>
              <a:rPr lang="en-AU" sz="2000" dirty="0" err="1" smtClean="0"/>
              <a:t>periode</a:t>
            </a:r>
            <a:r>
              <a:rPr lang="en-AU" sz="2000" dirty="0" smtClean="0"/>
              <a:t> 1 </a:t>
            </a:r>
            <a:r>
              <a:rPr lang="en-AU" sz="2000" dirty="0" err="1" smtClean="0"/>
              <a:t>hingga</a:t>
            </a:r>
            <a:r>
              <a:rPr lang="en-AU" sz="2000" dirty="0" smtClean="0"/>
              <a:t> </a:t>
            </a:r>
            <a:r>
              <a:rPr lang="en-AU" sz="2000" dirty="0" smtClean="0"/>
              <a:t>3 </a:t>
            </a:r>
            <a:r>
              <a:rPr lang="en-AU" sz="2000" dirty="0" err="1" smtClean="0"/>
              <a:t>digabung</a:t>
            </a:r>
            <a:r>
              <a:rPr lang="en-AU" sz="2000" dirty="0" smtClean="0"/>
              <a:t> </a:t>
            </a:r>
            <a:r>
              <a:rPr lang="en-AU" sz="2000" dirty="0" err="1" smtClean="0"/>
              <a:t>dalam</a:t>
            </a:r>
            <a:r>
              <a:rPr lang="en-AU" sz="2000" dirty="0" smtClean="0"/>
              <a:t> </a:t>
            </a:r>
            <a:r>
              <a:rPr lang="en-AU" sz="2000" dirty="0" smtClean="0"/>
              <a:t>lot </a:t>
            </a:r>
            <a:r>
              <a:rPr lang="en-AU" sz="2000" dirty="0" err="1" smtClean="0"/>
              <a:t>pertama</a:t>
            </a:r>
            <a:r>
              <a:rPr lang="en-AU" sz="2000" dirty="0" smtClean="0"/>
              <a:t> (</a:t>
            </a:r>
            <a:r>
              <a:rPr lang="en-AU" sz="2000" dirty="0" err="1" smtClean="0"/>
              <a:t>PORec</a:t>
            </a:r>
            <a:r>
              <a:rPr lang="en-AU" sz="2000" dirty="0" smtClean="0"/>
              <a:t> 1)</a:t>
            </a:r>
          </a:p>
          <a:p>
            <a:r>
              <a:rPr lang="en-AU" sz="2000" dirty="0" smtClean="0"/>
              <a:t>NR </a:t>
            </a:r>
            <a:r>
              <a:rPr lang="en-AU" sz="2000" dirty="0" err="1" smtClean="0"/>
              <a:t>periode</a:t>
            </a:r>
            <a:r>
              <a:rPr lang="en-AU" sz="2000" dirty="0" smtClean="0"/>
              <a:t> 4 </a:t>
            </a:r>
            <a:r>
              <a:rPr lang="en-AU" sz="2000" dirty="0" err="1" smtClean="0"/>
              <a:t>hingga</a:t>
            </a:r>
            <a:r>
              <a:rPr lang="en-AU" sz="2000" dirty="0" smtClean="0"/>
              <a:t> 6 </a:t>
            </a:r>
            <a:r>
              <a:rPr lang="en-AU" sz="2000" dirty="0" err="1" smtClean="0"/>
              <a:t>digabung</a:t>
            </a:r>
            <a:r>
              <a:rPr lang="en-AU" sz="2000" dirty="0" smtClean="0"/>
              <a:t> </a:t>
            </a:r>
            <a:r>
              <a:rPr lang="en-AU" sz="2000" dirty="0" err="1" smtClean="0"/>
              <a:t>dalam</a:t>
            </a:r>
            <a:r>
              <a:rPr lang="en-AU" sz="2000" dirty="0" smtClean="0"/>
              <a:t> lot </a:t>
            </a:r>
            <a:r>
              <a:rPr lang="en-AU" sz="2000" dirty="0" err="1" smtClean="0"/>
              <a:t>kedua</a:t>
            </a:r>
            <a:r>
              <a:rPr lang="en-AU" sz="2000" dirty="0" smtClean="0"/>
              <a:t> (</a:t>
            </a:r>
            <a:r>
              <a:rPr lang="en-AU" sz="2000" dirty="0" err="1" smtClean="0"/>
              <a:t>PORec</a:t>
            </a:r>
            <a:r>
              <a:rPr lang="en-AU" sz="2000" dirty="0" smtClean="0"/>
              <a:t> 4)</a:t>
            </a:r>
          </a:p>
          <a:p>
            <a:r>
              <a:rPr lang="en-AU" sz="2000" dirty="0" smtClean="0"/>
              <a:t> NR </a:t>
            </a:r>
            <a:r>
              <a:rPr lang="en-AU" sz="2000" dirty="0" err="1" smtClean="0"/>
              <a:t>periode</a:t>
            </a:r>
            <a:r>
              <a:rPr lang="en-AU" sz="2000" dirty="0" smtClean="0"/>
              <a:t> 7 </a:t>
            </a:r>
            <a:r>
              <a:rPr lang="en-AU" sz="2000" dirty="0" err="1" smtClean="0"/>
              <a:t>hingga</a:t>
            </a:r>
            <a:r>
              <a:rPr lang="en-AU" sz="2000" dirty="0" smtClean="0"/>
              <a:t> 9 </a:t>
            </a:r>
            <a:r>
              <a:rPr lang="en-AU" sz="2000" dirty="0" err="1" smtClean="0"/>
              <a:t>digabung</a:t>
            </a:r>
            <a:r>
              <a:rPr lang="en-AU" sz="2000" dirty="0" smtClean="0"/>
              <a:t> </a:t>
            </a:r>
            <a:r>
              <a:rPr lang="en-AU" sz="2000" dirty="0" err="1" smtClean="0"/>
              <a:t>dalam</a:t>
            </a:r>
            <a:r>
              <a:rPr lang="en-AU" sz="2000" dirty="0" smtClean="0"/>
              <a:t> lot </a:t>
            </a:r>
            <a:r>
              <a:rPr lang="en-AU" sz="2000" dirty="0" err="1" smtClean="0"/>
              <a:t>ketiga</a:t>
            </a:r>
            <a:r>
              <a:rPr lang="en-AU" sz="2000" dirty="0" smtClean="0"/>
              <a:t> (</a:t>
            </a:r>
            <a:r>
              <a:rPr lang="en-AU" sz="2000" dirty="0" err="1" smtClean="0"/>
              <a:t>PORec</a:t>
            </a:r>
            <a:r>
              <a:rPr lang="en-AU" sz="2000" dirty="0" smtClean="0"/>
              <a:t> 7)</a:t>
            </a:r>
            <a:endParaRPr lang="en-AU" sz="2000" dirty="0" smtClean="0"/>
          </a:p>
          <a:p>
            <a:r>
              <a:rPr lang="en-AU" sz="2000" dirty="0" err="1" smtClean="0"/>
              <a:t>Karena</a:t>
            </a:r>
            <a:r>
              <a:rPr lang="en-AU" sz="2000" dirty="0" smtClean="0"/>
              <a:t> </a:t>
            </a:r>
            <a:r>
              <a:rPr lang="en-AU" sz="2000" dirty="0" err="1" smtClean="0"/>
              <a:t>PORel</a:t>
            </a:r>
            <a:r>
              <a:rPr lang="en-AU" sz="2000" dirty="0" smtClean="0"/>
              <a:t> </a:t>
            </a:r>
            <a:r>
              <a:rPr lang="en-AU" sz="2000" dirty="0" err="1" smtClean="0"/>
              <a:t>untuk</a:t>
            </a:r>
            <a:r>
              <a:rPr lang="en-AU" sz="2000" dirty="0" smtClean="0"/>
              <a:t> </a:t>
            </a:r>
            <a:r>
              <a:rPr lang="en-AU" sz="2000" dirty="0" err="1" smtClean="0"/>
              <a:t>PORec</a:t>
            </a:r>
            <a:r>
              <a:rPr lang="en-AU" sz="2000" dirty="0" smtClean="0"/>
              <a:t> </a:t>
            </a:r>
            <a:r>
              <a:rPr lang="en-AU" sz="2000" dirty="0" err="1" smtClean="0"/>
              <a:t>periode</a:t>
            </a:r>
            <a:r>
              <a:rPr lang="en-AU" sz="2000" dirty="0" smtClean="0"/>
              <a:t> 1 </a:t>
            </a:r>
            <a:r>
              <a:rPr lang="en-AU" sz="2000" dirty="0" err="1" smtClean="0"/>
              <a:t>jatuh</a:t>
            </a:r>
            <a:r>
              <a:rPr lang="en-AU" sz="2000" dirty="0" smtClean="0"/>
              <a:t> </a:t>
            </a:r>
            <a:r>
              <a:rPr lang="en-AU" sz="2000" dirty="0" err="1" smtClean="0"/>
              <a:t>pada</a:t>
            </a:r>
            <a:r>
              <a:rPr lang="en-AU" sz="2000" dirty="0" smtClean="0"/>
              <a:t> masa </a:t>
            </a:r>
            <a:r>
              <a:rPr lang="en-AU" sz="2000" dirty="0" err="1" smtClean="0"/>
              <a:t>lalu</a:t>
            </a:r>
            <a:r>
              <a:rPr lang="en-AU" sz="2000" dirty="0" smtClean="0"/>
              <a:t>, </a:t>
            </a:r>
            <a:r>
              <a:rPr lang="en-AU" sz="2000" dirty="0" err="1" smtClean="0"/>
              <a:t>maka</a:t>
            </a:r>
            <a:r>
              <a:rPr lang="en-AU" sz="2000" dirty="0" smtClean="0"/>
              <a:t> </a:t>
            </a:r>
            <a:r>
              <a:rPr lang="en-AU" sz="2000" dirty="0" err="1" smtClean="0"/>
              <a:t>diasumsikan</a:t>
            </a:r>
            <a:r>
              <a:rPr lang="en-AU" sz="2000" dirty="0" smtClean="0"/>
              <a:t> </a:t>
            </a:r>
            <a:r>
              <a:rPr lang="en-AU" sz="2000" dirty="0" err="1" smtClean="0"/>
              <a:t>sebagai</a:t>
            </a:r>
            <a:r>
              <a:rPr lang="en-AU" sz="2000" dirty="0" smtClean="0"/>
              <a:t> SR </a:t>
            </a:r>
            <a:r>
              <a:rPr lang="en-AU" sz="2000" dirty="0" err="1" smtClean="0"/>
              <a:t>pada</a:t>
            </a:r>
            <a:r>
              <a:rPr lang="en-AU" sz="2000" dirty="0" smtClean="0"/>
              <a:t> </a:t>
            </a:r>
            <a:r>
              <a:rPr lang="en-AU" sz="2000" dirty="0" err="1" smtClean="0"/>
              <a:t>periode</a:t>
            </a:r>
            <a:r>
              <a:rPr lang="en-AU" sz="2000" dirty="0" smtClean="0"/>
              <a:t> 1</a:t>
            </a:r>
          </a:p>
          <a:p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LT = 2; LS = POQ; SS = 0</a:t>
            </a:r>
            <a:endParaRPr lang="en-AU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953374"/>
              </p:ext>
            </p:extLst>
          </p:nvPr>
        </p:nvGraphicFramePr>
        <p:xfrm>
          <a:off x="693365" y="3429000"/>
          <a:ext cx="7839075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Worksheet" r:id="rId3" imgW="3819393" imgH="1628779" progId="Excel.Sheet.8">
                  <p:embed/>
                </p:oleObj>
              </mc:Choice>
              <mc:Fallback>
                <p:oleObj name="Worksheet" r:id="rId3" imgW="3819393" imgH="162877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365" y="3429000"/>
                        <a:ext cx="7839075" cy="309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AU" dirty="0" err="1" smtClean="0"/>
              <a:t>Hasil</a:t>
            </a:r>
            <a:r>
              <a:rPr lang="en-AU" dirty="0" smtClean="0"/>
              <a:t> Lotting </a:t>
            </a:r>
            <a:r>
              <a:rPr lang="en-AU" dirty="0" err="1" smtClean="0"/>
              <a:t>dengan</a:t>
            </a:r>
            <a:r>
              <a:rPr lang="en-AU" dirty="0" smtClean="0"/>
              <a:t> POQ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655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06080"/>
            <a:ext cx="8229600" cy="1143000"/>
          </a:xfrm>
        </p:spPr>
        <p:txBody>
          <a:bodyPr anchor="ctr"/>
          <a:lstStyle/>
          <a:p>
            <a:pPr algn="ctr"/>
            <a:r>
              <a:rPr lang="en-AU" dirty="0" err="1" smtClean="0"/>
              <a:t>Algoritma</a:t>
            </a:r>
            <a:r>
              <a:rPr lang="en-AU" dirty="0" smtClean="0"/>
              <a:t> Wagner-Within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940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Wagner-Whitin Model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/>
              <a:t>Wagner and Whitin (1958) provided a method to determine an optimal solution for this problem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Their method relies on the following zero-inventory production property: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An optimal solution exists in which either the inventory carried from period </a:t>
            </a:r>
            <a:r>
              <a:rPr lang="en-US" altLang="en-US" i="1"/>
              <a:t>t</a:t>
            </a:r>
            <a:r>
              <a:rPr lang="en-US" altLang="en-US"/>
              <a:t> – 1 to </a:t>
            </a:r>
            <a:r>
              <a:rPr lang="en-US" altLang="en-US" i="1"/>
              <a:t>t</a:t>
            </a:r>
            <a:r>
              <a:rPr lang="en-US" altLang="en-US"/>
              <a:t> equals zero, or we produce nothing in period </a:t>
            </a:r>
            <a:r>
              <a:rPr lang="en-US" altLang="en-US" i="1"/>
              <a:t>t</a:t>
            </a:r>
            <a:r>
              <a:rPr lang="en-US" altLang="en-US"/>
              <a:t>, i.e., </a:t>
            </a:r>
            <a:r>
              <a:rPr lang="en-US" altLang="en-US" i="1"/>
              <a:t>I</a:t>
            </a:r>
            <a:r>
              <a:rPr lang="en-US" altLang="en-US" i="1" baseline="-25000"/>
              <a:t>t</a:t>
            </a:r>
            <a:r>
              <a:rPr lang="en-US" altLang="en-US" baseline="-25000"/>
              <a:t>-1</a:t>
            </a:r>
            <a:r>
              <a:rPr lang="en-US" altLang="en-US" i="1"/>
              <a:t>Q</a:t>
            </a:r>
            <a:r>
              <a:rPr lang="en-US" altLang="en-US" i="1" baseline="-25000"/>
              <a:t>t</a:t>
            </a:r>
            <a:r>
              <a:rPr lang="en-US" altLang="en-US"/>
              <a:t> = 0 for all </a:t>
            </a:r>
            <a:r>
              <a:rPr lang="en-US" altLang="en-US" i="1"/>
              <a:t>t.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Try to provide an intuitive argument for the justification of this property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This property allows us to consider only a subset of the possible production quantities in any period, i.e., when I setup in period 1, I either produce </a:t>
            </a:r>
            <a:r>
              <a:rPr lang="en-US" altLang="en-US" i="1"/>
              <a:t>D</a:t>
            </a:r>
            <a:r>
              <a:rPr lang="en-US" altLang="en-US" baseline="-25000"/>
              <a:t>1</a:t>
            </a:r>
            <a:r>
              <a:rPr lang="en-US" altLang="en-US"/>
              <a:t> units, </a:t>
            </a:r>
            <a:r>
              <a:rPr lang="en-US" altLang="en-US" i="1"/>
              <a:t>D</a:t>
            </a:r>
            <a:r>
              <a:rPr lang="en-US" altLang="en-US" baseline="-25000"/>
              <a:t>1</a:t>
            </a:r>
            <a:r>
              <a:rPr lang="en-US" altLang="en-US"/>
              <a:t> + </a:t>
            </a:r>
            <a:r>
              <a:rPr lang="en-US" altLang="en-US" i="1"/>
              <a:t>D</a:t>
            </a:r>
            <a:r>
              <a:rPr lang="en-US" altLang="en-US" baseline="-25000"/>
              <a:t>2</a:t>
            </a:r>
            <a:r>
              <a:rPr lang="en-US" altLang="en-US"/>
              <a:t> units, </a:t>
            </a:r>
            <a:r>
              <a:rPr lang="en-US" altLang="en-US" i="1"/>
              <a:t>D</a:t>
            </a:r>
            <a:r>
              <a:rPr lang="en-US" altLang="en-US" baseline="-25000"/>
              <a:t>1</a:t>
            </a:r>
            <a:r>
              <a:rPr lang="en-US" altLang="en-US"/>
              <a:t> + </a:t>
            </a:r>
            <a:r>
              <a:rPr lang="en-US" altLang="en-US" i="1"/>
              <a:t>D</a:t>
            </a:r>
            <a:r>
              <a:rPr lang="en-US" altLang="en-US" baseline="-25000"/>
              <a:t>2</a:t>
            </a:r>
            <a:r>
              <a:rPr lang="en-US" altLang="en-US"/>
              <a:t> + </a:t>
            </a:r>
            <a:r>
              <a:rPr lang="en-US" altLang="en-US" i="1"/>
              <a:t>D</a:t>
            </a:r>
            <a:r>
              <a:rPr lang="en-US" altLang="en-US" baseline="-25000"/>
              <a:t>3</a:t>
            </a:r>
            <a:r>
              <a:rPr lang="en-US" altLang="en-US"/>
              <a:t> units, …</a:t>
            </a:r>
          </a:p>
          <a:p>
            <a:pPr lvl="1">
              <a:lnSpc>
                <a:spcPct val="90000"/>
              </a:lnSpc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3764261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Wagner-Whitin Approach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How does this property help us?</a:t>
            </a:r>
          </a:p>
          <a:p>
            <a:r>
              <a:rPr lang="en-US" altLang="en-US" sz="2400"/>
              <a:t>We use a </a:t>
            </a:r>
            <a:r>
              <a:rPr lang="en-US" altLang="en-US" sz="2400" i="1"/>
              <a:t>dynamic programming </a:t>
            </a:r>
            <a:r>
              <a:rPr lang="en-US" altLang="en-US" sz="2400"/>
              <a:t>approach, in which we consider only a subset of the time horizon at each step. (Note that if </a:t>
            </a:r>
            <a:r>
              <a:rPr lang="en-US" altLang="en-US" sz="2400" i="1"/>
              <a:t>c</a:t>
            </a:r>
            <a:r>
              <a:rPr lang="en-US" altLang="en-US" sz="2400" i="1" baseline="-25000"/>
              <a:t>t</a:t>
            </a:r>
            <a:r>
              <a:rPr lang="en-US" altLang="en-US" sz="2400"/>
              <a:t> is the same for all periods, then the total production costs will be fixed and we need not consider these costs in making our decision.)</a:t>
            </a:r>
          </a:p>
          <a:p>
            <a:r>
              <a:rPr lang="en-US" altLang="en-US" sz="2400"/>
              <a:t>Let </a:t>
            </a:r>
            <a:r>
              <a:rPr lang="en-US" altLang="en-US" sz="2400" i="1"/>
              <a:t>Z</a:t>
            </a:r>
            <a:r>
              <a:rPr lang="en-US" altLang="en-US" sz="2400" i="1" baseline="-25000"/>
              <a:t>i</a:t>
            </a:r>
            <a:r>
              <a:rPr lang="en-US" altLang="en-US" sz="2400" baseline="30000"/>
              <a:t>*</a:t>
            </a:r>
            <a:r>
              <a:rPr lang="en-US" altLang="en-US" sz="2400" baseline="-25000"/>
              <a:t> </a:t>
            </a:r>
            <a:r>
              <a:rPr lang="en-US" altLang="en-US" sz="2400"/>
              <a:t>denote the minimum total cost of an </a:t>
            </a:r>
            <a:r>
              <a:rPr lang="en-US" altLang="en-US" sz="2400" i="1"/>
              <a:t>i</a:t>
            </a:r>
            <a:r>
              <a:rPr lang="en-US" altLang="en-US" sz="2400"/>
              <a:t>-period problem. Let </a:t>
            </a:r>
            <a:r>
              <a:rPr lang="en-US" altLang="en-US" sz="2400" i="1"/>
              <a:t>j</a:t>
            </a:r>
            <a:r>
              <a:rPr lang="en-US" altLang="en-US" sz="2400" i="1" baseline="-25000"/>
              <a:t>i</a:t>
            </a:r>
            <a:r>
              <a:rPr lang="en-US" altLang="en-US" sz="2400" baseline="30000"/>
              <a:t>*</a:t>
            </a:r>
            <a:r>
              <a:rPr lang="en-US" altLang="en-US" sz="2400"/>
              <a:t> denote the last period of production in an optimal solution to an </a:t>
            </a:r>
            <a:r>
              <a:rPr lang="en-US" altLang="en-US" sz="2400" i="1"/>
              <a:t>i</a:t>
            </a:r>
            <a:r>
              <a:rPr lang="en-US" altLang="en-US" sz="2400"/>
              <a:t>-period problem.</a:t>
            </a:r>
            <a:endParaRPr lang="en-US" altLang="en-US" sz="2200"/>
          </a:p>
          <a:p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91204678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Wagner-Whitin Approach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924800" cy="4114800"/>
          </a:xfrm>
        </p:spPr>
        <p:txBody>
          <a:bodyPr/>
          <a:lstStyle/>
          <a:p>
            <a:r>
              <a:rPr lang="en-US" altLang="en-US"/>
              <a:t>Start with 1-period problem:</a:t>
            </a:r>
          </a:p>
          <a:p>
            <a:pPr lvl="1"/>
            <a:r>
              <a:rPr lang="en-US" altLang="en-US" i="1"/>
              <a:t>Z</a:t>
            </a:r>
            <a:r>
              <a:rPr lang="en-US" altLang="en-US" baseline="-25000"/>
              <a:t>1</a:t>
            </a:r>
            <a:r>
              <a:rPr lang="en-US" altLang="en-US" baseline="30000"/>
              <a:t>*</a:t>
            </a:r>
            <a:r>
              <a:rPr lang="en-US" altLang="en-US"/>
              <a:t> = </a:t>
            </a:r>
            <a:r>
              <a:rPr lang="en-US" altLang="en-US" i="1"/>
              <a:t>A</a:t>
            </a:r>
            <a:r>
              <a:rPr lang="en-US" altLang="en-US" baseline="-25000"/>
              <a:t>1</a:t>
            </a:r>
            <a:r>
              <a:rPr lang="en-US" altLang="en-US"/>
              <a:t>; </a:t>
            </a:r>
            <a:r>
              <a:rPr lang="en-US" altLang="en-US" i="1"/>
              <a:t>j</a:t>
            </a:r>
            <a:r>
              <a:rPr lang="en-US" altLang="en-US" baseline="-25000"/>
              <a:t>1</a:t>
            </a:r>
            <a:r>
              <a:rPr lang="en-US" altLang="en-US" baseline="30000"/>
              <a:t>*</a:t>
            </a:r>
            <a:r>
              <a:rPr lang="en-US" altLang="en-US"/>
              <a:t> = 1</a:t>
            </a:r>
          </a:p>
          <a:p>
            <a:r>
              <a:rPr lang="en-US" altLang="en-US"/>
              <a:t>Consider the 2-period problem:</a:t>
            </a:r>
          </a:p>
          <a:p>
            <a:pPr lvl="1"/>
            <a:r>
              <a:rPr lang="en-US" altLang="en-US" i="1"/>
              <a:t>Z</a:t>
            </a:r>
            <a:r>
              <a:rPr lang="en-US" altLang="en-US" baseline="-25000"/>
              <a:t>2</a:t>
            </a:r>
            <a:r>
              <a:rPr lang="en-US" altLang="en-US" baseline="30000"/>
              <a:t>*</a:t>
            </a:r>
            <a:r>
              <a:rPr lang="en-US" altLang="en-US"/>
              <a:t> = min{</a:t>
            </a:r>
            <a:r>
              <a:rPr lang="en-US" altLang="en-US" i="1"/>
              <a:t>A</a:t>
            </a:r>
            <a:r>
              <a:rPr lang="en-US" altLang="en-US" baseline="-25000"/>
              <a:t>1</a:t>
            </a:r>
            <a:r>
              <a:rPr lang="en-US" altLang="en-US"/>
              <a:t> + </a:t>
            </a:r>
            <a:r>
              <a:rPr lang="en-US" altLang="en-US" i="1"/>
              <a:t>h</a:t>
            </a:r>
            <a:r>
              <a:rPr lang="en-US" altLang="en-US" baseline="-25000"/>
              <a:t>1</a:t>
            </a:r>
            <a:r>
              <a:rPr lang="en-US" altLang="en-US" i="1"/>
              <a:t>D</a:t>
            </a:r>
            <a:r>
              <a:rPr lang="en-US" altLang="en-US" baseline="-25000"/>
              <a:t>2</a:t>
            </a:r>
            <a:r>
              <a:rPr lang="en-US" altLang="en-US"/>
              <a:t>; </a:t>
            </a:r>
            <a:r>
              <a:rPr lang="en-US" altLang="en-US" i="1"/>
              <a:t>Z</a:t>
            </a:r>
            <a:r>
              <a:rPr lang="en-US" altLang="en-US" baseline="-25000"/>
              <a:t>1</a:t>
            </a:r>
            <a:r>
              <a:rPr lang="en-US" altLang="en-US" baseline="30000"/>
              <a:t>*</a:t>
            </a:r>
            <a:r>
              <a:rPr lang="en-US" altLang="en-US"/>
              <a:t> + </a:t>
            </a:r>
            <a:r>
              <a:rPr lang="en-US" altLang="en-US" i="1"/>
              <a:t>A</a:t>
            </a:r>
            <a:r>
              <a:rPr lang="en-US" altLang="en-US" baseline="-25000"/>
              <a:t>2</a:t>
            </a:r>
            <a:r>
              <a:rPr lang="en-US" altLang="en-US"/>
              <a:t>}</a:t>
            </a:r>
          </a:p>
          <a:p>
            <a:pPr lvl="2"/>
            <a:r>
              <a:rPr lang="en-US" altLang="en-US"/>
              <a:t>If the first gives min, </a:t>
            </a:r>
            <a:r>
              <a:rPr lang="en-US" altLang="en-US" i="1"/>
              <a:t>j</a:t>
            </a:r>
            <a:r>
              <a:rPr lang="en-US" altLang="en-US" baseline="-25000"/>
              <a:t>2</a:t>
            </a:r>
            <a:r>
              <a:rPr lang="en-US" altLang="en-US" baseline="30000"/>
              <a:t>*</a:t>
            </a:r>
            <a:r>
              <a:rPr lang="en-US" altLang="en-US"/>
              <a:t> = 1; otherwise </a:t>
            </a:r>
            <a:r>
              <a:rPr lang="en-US" altLang="en-US" i="1"/>
              <a:t>j</a:t>
            </a:r>
            <a:r>
              <a:rPr lang="en-US" altLang="en-US" baseline="-25000"/>
              <a:t>2</a:t>
            </a:r>
            <a:r>
              <a:rPr lang="en-US" altLang="en-US" baseline="30000"/>
              <a:t>*</a:t>
            </a:r>
            <a:r>
              <a:rPr lang="en-US" altLang="en-US"/>
              <a:t> = 2.</a:t>
            </a:r>
          </a:p>
          <a:p>
            <a:r>
              <a:rPr lang="en-US" altLang="en-US"/>
              <a:t>Consider the 3-period problem:</a:t>
            </a:r>
          </a:p>
          <a:p>
            <a:pPr lvl="1"/>
            <a:r>
              <a:rPr lang="en-US" altLang="en-US" i="1"/>
              <a:t>Z</a:t>
            </a:r>
            <a:r>
              <a:rPr lang="en-US" altLang="en-US" baseline="-25000"/>
              <a:t>3</a:t>
            </a:r>
            <a:r>
              <a:rPr lang="en-US" altLang="en-US" baseline="30000"/>
              <a:t>*</a:t>
            </a:r>
            <a:r>
              <a:rPr lang="en-US" altLang="en-US"/>
              <a:t> = min{</a:t>
            </a:r>
            <a:r>
              <a:rPr lang="en-US" altLang="en-US" i="1"/>
              <a:t>A</a:t>
            </a:r>
            <a:r>
              <a:rPr lang="en-US" altLang="en-US" baseline="-25000"/>
              <a:t>1</a:t>
            </a:r>
            <a:r>
              <a:rPr lang="en-US" altLang="en-US"/>
              <a:t>+</a:t>
            </a:r>
            <a:r>
              <a:rPr lang="en-US" altLang="en-US" i="1"/>
              <a:t>h</a:t>
            </a:r>
            <a:r>
              <a:rPr lang="en-US" altLang="en-US" baseline="-25000"/>
              <a:t>1</a:t>
            </a:r>
            <a:r>
              <a:rPr lang="en-US" altLang="en-US" i="1"/>
              <a:t>D</a:t>
            </a:r>
            <a:r>
              <a:rPr lang="en-US" altLang="en-US" baseline="-25000"/>
              <a:t>2</a:t>
            </a:r>
            <a:r>
              <a:rPr lang="en-US" altLang="en-US"/>
              <a:t>+(</a:t>
            </a:r>
            <a:r>
              <a:rPr lang="en-US" altLang="en-US" i="1"/>
              <a:t>h</a:t>
            </a:r>
            <a:r>
              <a:rPr lang="en-US" altLang="en-US" baseline="-25000"/>
              <a:t>1</a:t>
            </a:r>
            <a:r>
              <a:rPr lang="en-US" altLang="en-US"/>
              <a:t>+</a:t>
            </a:r>
            <a:r>
              <a:rPr lang="en-US" altLang="en-US" i="1"/>
              <a:t>h</a:t>
            </a:r>
            <a:r>
              <a:rPr lang="en-US" altLang="en-US" baseline="-25000"/>
              <a:t>2</a:t>
            </a:r>
            <a:r>
              <a:rPr lang="en-US" altLang="en-US"/>
              <a:t>)</a:t>
            </a:r>
            <a:r>
              <a:rPr lang="en-US" altLang="en-US" i="1"/>
              <a:t>D</a:t>
            </a:r>
            <a:r>
              <a:rPr lang="en-US" altLang="en-US" baseline="-25000"/>
              <a:t>3</a:t>
            </a:r>
            <a:r>
              <a:rPr lang="en-US" altLang="en-US"/>
              <a:t>; </a:t>
            </a:r>
            <a:r>
              <a:rPr lang="en-US" altLang="en-US" i="1"/>
              <a:t>Z</a:t>
            </a:r>
            <a:r>
              <a:rPr lang="en-US" altLang="en-US" baseline="-25000"/>
              <a:t>1</a:t>
            </a:r>
            <a:r>
              <a:rPr lang="en-US" altLang="en-US" baseline="30000"/>
              <a:t>*</a:t>
            </a:r>
            <a:r>
              <a:rPr lang="en-US" altLang="en-US"/>
              <a:t>+</a:t>
            </a:r>
            <a:r>
              <a:rPr lang="en-US" altLang="en-US" i="1"/>
              <a:t>A</a:t>
            </a:r>
            <a:r>
              <a:rPr lang="en-US" altLang="en-US" baseline="-25000"/>
              <a:t>2</a:t>
            </a:r>
            <a:r>
              <a:rPr lang="en-US" altLang="en-US"/>
              <a:t>+</a:t>
            </a:r>
            <a:r>
              <a:rPr lang="en-US" altLang="en-US" i="1"/>
              <a:t>h</a:t>
            </a:r>
            <a:r>
              <a:rPr lang="en-US" altLang="en-US" baseline="-25000"/>
              <a:t>2</a:t>
            </a:r>
            <a:r>
              <a:rPr lang="en-US" altLang="en-US" i="1"/>
              <a:t>D</a:t>
            </a:r>
            <a:r>
              <a:rPr lang="en-US" altLang="en-US" baseline="-25000"/>
              <a:t>3</a:t>
            </a:r>
            <a:r>
              <a:rPr lang="en-US" altLang="en-US"/>
              <a:t>;</a:t>
            </a:r>
            <a:r>
              <a:rPr lang="en-US" altLang="en-US" i="1"/>
              <a:t>Z</a:t>
            </a:r>
            <a:r>
              <a:rPr lang="en-US" altLang="en-US" baseline="-25000"/>
              <a:t>2</a:t>
            </a:r>
            <a:r>
              <a:rPr lang="en-US" altLang="en-US" baseline="30000"/>
              <a:t>*</a:t>
            </a:r>
            <a:r>
              <a:rPr lang="en-US" altLang="en-US"/>
              <a:t>+</a:t>
            </a:r>
            <a:r>
              <a:rPr lang="en-US" altLang="en-US" i="1"/>
              <a:t>A</a:t>
            </a:r>
            <a:r>
              <a:rPr lang="en-US" altLang="en-US" baseline="-25000"/>
              <a:t>3</a:t>
            </a:r>
            <a:r>
              <a:rPr lang="en-US" altLang="en-US"/>
              <a:t>}</a:t>
            </a:r>
          </a:p>
          <a:p>
            <a:pPr lvl="2"/>
            <a:r>
              <a:rPr lang="en-US" altLang="en-US"/>
              <a:t>If 1</a:t>
            </a:r>
            <a:r>
              <a:rPr lang="en-US" altLang="en-US" baseline="30000"/>
              <a:t>st</a:t>
            </a:r>
            <a:r>
              <a:rPr lang="en-US" altLang="en-US"/>
              <a:t> term gives min, </a:t>
            </a:r>
            <a:r>
              <a:rPr lang="en-US" altLang="en-US" i="1"/>
              <a:t>j</a:t>
            </a:r>
            <a:r>
              <a:rPr lang="en-US" altLang="en-US" baseline="-25000"/>
              <a:t>3</a:t>
            </a:r>
            <a:r>
              <a:rPr lang="en-US" altLang="en-US" baseline="30000"/>
              <a:t>*</a:t>
            </a:r>
            <a:r>
              <a:rPr lang="en-US" altLang="en-US"/>
              <a:t>=1; if 2</a:t>
            </a:r>
            <a:r>
              <a:rPr lang="en-US" altLang="en-US" baseline="30000"/>
              <a:t>nd</a:t>
            </a:r>
            <a:r>
              <a:rPr lang="en-US" altLang="en-US"/>
              <a:t>, </a:t>
            </a:r>
            <a:r>
              <a:rPr lang="en-US" altLang="en-US" i="1"/>
              <a:t>j</a:t>
            </a:r>
            <a:r>
              <a:rPr lang="en-US" altLang="en-US" baseline="-25000"/>
              <a:t>3</a:t>
            </a:r>
            <a:r>
              <a:rPr lang="en-US" altLang="en-US" baseline="30000"/>
              <a:t>*</a:t>
            </a:r>
            <a:r>
              <a:rPr lang="en-US" altLang="en-US"/>
              <a:t>=2; otherwise </a:t>
            </a:r>
            <a:r>
              <a:rPr lang="en-US" altLang="en-US" i="1"/>
              <a:t>j</a:t>
            </a:r>
            <a:r>
              <a:rPr lang="en-US" altLang="en-US" baseline="-25000"/>
              <a:t>3</a:t>
            </a:r>
            <a:r>
              <a:rPr lang="en-US" altLang="en-US" baseline="30000"/>
              <a:t>*</a:t>
            </a:r>
            <a:r>
              <a:rPr lang="en-US" altLang="en-US"/>
              <a:t> = 3.</a:t>
            </a:r>
          </a:p>
          <a:p>
            <a:r>
              <a:rPr lang="en-US" altLang="en-US" sz="2400"/>
              <a:t>We continue this out until we obtain </a:t>
            </a:r>
            <a:r>
              <a:rPr lang="en-US" altLang="en-US" sz="2400" i="1"/>
              <a:t>Z</a:t>
            </a:r>
            <a:r>
              <a:rPr lang="en-US" altLang="en-US" sz="2400" i="1" baseline="-25000"/>
              <a:t>T</a:t>
            </a:r>
            <a:r>
              <a:rPr lang="en-US" altLang="en-US" sz="2400" baseline="30000"/>
              <a:t>*</a:t>
            </a:r>
            <a:r>
              <a:rPr lang="en-US" altLang="en-US" sz="2400"/>
              <a:t>.</a:t>
            </a:r>
          </a:p>
          <a:p>
            <a:pPr>
              <a:buFont typeface="Monotype Sort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1586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Teknik</a:t>
            </a:r>
            <a:r>
              <a:rPr lang="en-AU" dirty="0"/>
              <a:t> </a:t>
            </a:r>
            <a:r>
              <a:rPr lang="en-AU" dirty="0" err="1"/>
              <a:t>penentuan</a:t>
            </a:r>
            <a:r>
              <a:rPr lang="en-AU" dirty="0"/>
              <a:t> </a:t>
            </a:r>
            <a:r>
              <a:rPr lang="en-AU" dirty="0" err="1"/>
              <a:t>ukuran</a:t>
            </a:r>
            <a:r>
              <a:rPr lang="en-AU" dirty="0"/>
              <a:t> 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1</a:t>
            </a:r>
            <a:r>
              <a:rPr lang="en-AU" dirty="0"/>
              <a:t>.	Lot- for-lot (L4L</a:t>
            </a:r>
            <a:r>
              <a:rPr lang="en-AU" dirty="0" smtClean="0"/>
              <a:t>)</a:t>
            </a:r>
          </a:p>
          <a:p>
            <a:endParaRPr lang="en-AU" dirty="0"/>
          </a:p>
          <a:p>
            <a:r>
              <a:rPr lang="en-AU" dirty="0"/>
              <a:t>2.	Least Unit Cost (LUC)</a:t>
            </a:r>
          </a:p>
          <a:p>
            <a:endParaRPr lang="en-AU" dirty="0" smtClean="0"/>
          </a:p>
          <a:p>
            <a:r>
              <a:rPr lang="en-AU" dirty="0" smtClean="0"/>
              <a:t>3</a:t>
            </a:r>
            <a:r>
              <a:rPr lang="en-AU" dirty="0"/>
              <a:t>.	Least Total Cost (LTC)</a:t>
            </a:r>
          </a:p>
          <a:p>
            <a:endParaRPr lang="en-AU" dirty="0" smtClean="0"/>
          </a:p>
          <a:p>
            <a:r>
              <a:rPr lang="en-AU" dirty="0" smtClean="0"/>
              <a:t>4</a:t>
            </a:r>
            <a:r>
              <a:rPr lang="en-AU" dirty="0"/>
              <a:t>.	Part Period Balancing (PPB)</a:t>
            </a:r>
          </a:p>
          <a:p>
            <a:endParaRPr lang="en-AU" dirty="0" smtClean="0"/>
          </a:p>
          <a:p>
            <a:r>
              <a:rPr lang="en-AU" dirty="0" smtClean="0"/>
              <a:t>5</a:t>
            </a:r>
            <a:r>
              <a:rPr lang="en-AU" dirty="0"/>
              <a:t>.	Period Order Quantity (POQ)</a:t>
            </a:r>
          </a:p>
          <a:p>
            <a:endParaRPr lang="en-AU" dirty="0" smtClean="0"/>
          </a:p>
          <a:p>
            <a:r>
              <a:rPr lang="en-AU" dirty="0" smtClean="0"/>
              <a:t>6</a:t>
            </a:r>
            <a:r>
              <a:rPr lang="en-AU" dirty="0"/>
              <a:t>.	Wagner-Within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4521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Wagner-Whitin Approach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When finished, we can trace our </a:t>
            </a:r>
            <a:r>
              <a:rPr lang="en-US" altLang="en-US" sz="2000" i="1"/>
              <a:t>j</a:t>
            </a:r>
            <a:r>
              <a:rPr lang="en-US" altLang="en-US" sz="2000" i="1" baseline="-25000"/>
              <a:t>t</a:t>
            </a:r>
            <a:r>
              <a:rPr lang="en-US" altLang="en-US" sz="2000" baseline="30000"/>
              <a:t>*</a:t>
            </a:r>
            <a:r>
              <a:rPr lang="en-US" altLang="en-US" sz="2000"/>
              <a:t> values backwards to determine the periods in which production occurred.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For example, if </a:t>
            </a:r>
            <a:r>
              <a:rPr lang="en-US" altLang="en-US" sz="2000" i="1"/>
              <a:t>j</a:t>
            </a:r>
            <a:r>
              <a:rPr lang="en-US" altLang="en-US" sz="2000" i="1" baseline="-25000"/>
              <a:t>T</a:t>
            </a:r>
            <a:r>
              <a:rPr lang="en-US" altLang="en-US" sz="2000" baseline="30000"/>
              <a:t>*</a:t>
            </a:r>
            <a:r>
              <a:rPr lang="en-US" altLang="en-US" sz="2000"/>
              <a:t> = </a:t>
            </a:r>
            <a:r>
              <a:rPr lang="en-US" altLang="en-US" sz="2000" i="1"/>
              <a:t>i</a:t>
            </a:r>
            <a:r>
              <a:rPr lang="en-US" altLang="en-US" sz="2000"/>
              <a:t>, we know the last setup was in period </a:t>
            </a:r>
            <a:r>
              <a:rPr lang="en-US" altLang="en-US" sz="2000" i="1"/>
              <a:t>i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We then check </a:t>
            </a:r>
            <a:r>
              <a:rPr lang="en-US" altLang="en-US" sz="2000" i="1"/>
              <a:t>j</a:t>
            </a:r>
            <a:r>
              <a:rPr lang="en-US" altLang="en-US" sz="2000" i="1" baseline="-25000"/>
              <a:t>i-1</a:t>
            </a:r>
            <a:r>
              <a:rPr lang="en-US" altLang="en-US" sz="2000" baseline="30000"/>
              <a:t>*</a:t>
            </a:r>
            <a:r>
              <a:rPr lang="en-US" altLang="en-US" sz="2000"/>
              <a:t> to see when the previous setup occurred, etc.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At step </a:t>
            </a:r>
            <a:r>
              <a:rPr lang="en-US" altLang="en-US" sz="2000" i="1"/>
              <a:t>t</a:t>
            </a:r>
            <a:r>
              <a:rPr lang="en-US" altLang="en-US" sz="2000"/>
              <a:t>, we are computing the minimum cost for a </a:t>
            </a:r>
            <a:r>
              <a:rPr lang="en-US" altLang="en-US" sz="2000" i="1"/>
              <a:t>t</a:t>
            </a:r>
            <a:r>
              <a:rPr lang="en-US" altLang="en-US" sz="2000"/>
              <a:t>-period problem as follows: the minimum cost to reach the end of period </a:t>
            </a:r>
            <a:r>
              <a:rPr lang="en-US" altLang="en-US" sz="2000" i="1"/>
              <a:t>t</a:t>
            </a:r>
            <a:r>
              <a:rPr lang="en-US" altLang="en-US" sz="2000"/>
              <a:t> equals the minimum among: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Min. possible cost if the most recent setup was in period 1, 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Min. possible cost if the most recent setup was in period 2, 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 …,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Min. possible cost if the most recent setup was in period </a:t>
            </a:r>
            <a:r>
              <a:rPr lang="en-US" altLang="en-US" i="1"/>
              <a:t>t</a:t>
            </a:r>
            <a:r>
              <a:rPr lang="en-US" altLang="en-US"/>
              <a:t> –1, 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Min. possible cost if the most recent setup was in period </a:t>
            </a:r>
            <a:r>
              <a:rPr lang="en-US" altLang="en-US" i="1"/>
              <a:t>t.</a:t>
            </a:r>
          </a:p>
        </p:txBody>
      </p:sp>
    </p:spTree>
    <p:extLst>
      <p:ext uri="{BB962C8B-B14F-4D97-AF65-F5344CB8AC3E}">
        <p14:creationId xmlns:p14="http://schemas.microsoft.com/office/powerpoint/2010/main" val="4696874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Wagner-Whitin Example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57600"/>
            <a:ext cx="8305800" cy="2590800"/>
          </a:xfrm>
        </p:spPr>
        <p:txBody>
          <a:bodyPr/>
          <a:lstStyle/>
          <a:p>
            <a:r>
              <a:rPr lang="en-US" altLang="en-US" sz="1800"/>
              <a:t>1) </a:t>
            </a:r>
            <a:r>
              <a:rPr lang="en-US" altLang="en-US" sz="1800" i="1"/>
              <a:t>Z</a:t>
            </a:r>
            <a:r>
              <a:rPr lang="en-US" altLang="en-US" sz="1800" baseline="-25000"/>
              <a:t>1</a:t>
            </a:r>
            <a:r>
              <a:rPr lang="en-US" altLang="en-US" sz="1800" baseline="30000"/>
              <a:t>*</a:t>
            </a:r>
            <a:r>
              <a:rPr lang="en-US" altLang="en-US" sz="1800"/>
              <a:t>=</a:t>
            </a:r>
            <a:r>
              <a:rPr lang="en-US" altLang="en-US" sz="1800" i="1"/>
              <a:t>A</a:t>
            </a:r>
            <a:r>
              <a:rPr lang="en-US" altLang="en-US" sz="1800" baseline="-25000"/>
              <a:t>1</a:t>
            </a:r>
            <a:r>
              <a:rPr lang="en-US" altLang="en-US" sz="1800"/>
              <a:t>=100; </a:t>
            </a:r>
            <a:r>
              <a:rPr lang="en-US" altLang="en-US" sz="1800" i="1"/>
              <a:t>j</a:t>
            </a:r>
            <a:r>
              <a:rPr lang="en-US" altLang="en-US" sz="1800" baseline="-25000"/>
              <a:t>1</a:t>
            </a:r>
            <a:r>
              <a:rPr lang="en-US" altLang="en-US" sz="1800" baseline="30000"/>
              <a:t>*</a:t>
            </a:r>
            <a:r>
              <a:rPr lang="en-US" altLang="en-US" sz="1800"/>
              <a:t>=1</a:t>
            </a:r>
          </a:p>
          <a:p>
            <a:r>
              <a:rPr lang="en-US" altLang="en-US" sz="1800"/>
              <a:t>2)</a:t>
            </a:r>
            <a:r>
              <a:rPr lang="en-US" altLang="en-US" sz="1800" i="1"/>
              <a:t> Z</a:t>
            </a:r>
            <a:r>
              <a:rPr lang="en-US" altLang="en-US" sz="1800" baseline="-25000"/>
              <a:t>2</a:t>
            </a:r>
            <a:r>
              <a:rPr lang="en-US" altLang="en-US" sz="1800" baseline="30000"/>
              <a:t>*</a:t>
            </a:r>
            <a:r>
              <a:rPr lang="en-US" altLang="en-US" sz="1800"/>
              <a:t>=min{100+(1)(50); </a:t>
            </a:r>
            <a:r>
              <a:rPr lang="en-US" altLang="en-US" sz="1800" i="1"/>
              <a:t>Z</a:t>
            </a:r>
            <a:r>
              <a:rPr lang="en-US" altLang="en-US" sz="1800" baseline="-25000"/>
              <a:t>1</a:t>
            </a:r>
            <a:r>
              <a:rPr lang="en-US" altLang="en-US" sz="1800" baseline="30000"/>
              <a:t>*</a:t>
            </a:r>
            <a:r>
              <a:rPr lang="en-US" altLang="en-US" sz="1800"/>
              <a:t>+100} = 150; </a:t>
            </a:r>
            <a:r>
              <a:rPr lang="en-US" altLang="en-US" sz="1800" i="1"/>
              <a:t>j</a:t>
            </a:r>
            <a:r>
              <a:rPr lang="en-US" altLang="en-US" sz="1800" baseline="-25000"/>
              <a:t>2</a:t>
            </a:r>
            <a:r>
              <a:rPr lang="en-US" altLang="en-US" sz="1800" baseline="30000"/>
              <a:t>*</a:t>
            </a:r>
            <a:r>
              <a:rPr lang="en-US" altLang="en-US" sz="1800"/>
              <a:t>=1</a:t>
            </a:r>
          </a:p>
          <a:p>
            <a:r>
              <a:rPr lang="en-US" altLang="en-US" sz="1800"/>
              <a:t>3) </a:t>
            </a:r>
            <a:r>
              <a:rPr lang="en-US" altLang="en-US" sz="1800" i="1"/>
              <a:t>Z</a:t>
            </a:r>
            <a:r>
              <a:rPr lang="en-US" altLang="en-US" sz="1800" baseline="-25000"/>
              <a:t>3</a:t>
            </a:r>
            <a:r>
              <a:rPr lang="en-US" altLang="en-US" sz="1800" baseline="30000"/>
              <a:t>*</a:t>
            </a:r>
            <a:r>
              <a:rPr lang="en-US" altLang="en-US" sz="1800"/>
              <a:t>=min{100+(1)(50)+(2)(10); </a:t>
            </a:r>
            <a:r>
              <a:rPr lang="en-US" altLang="en-US" sz="1800" i="1"/>
              <a:t>Z</a:t>
            </a:r>
            <a:r>
              <a:rPr lang="en-US" altLang="en-US" sz="1800" baseline="-25000"/>
              <a:t>1</a:t>
            </a:r>
            <a:r>
              <a:rPr lang="en-US" altLang="en-US" sz="1800" baseline="30000"/>
              <a:t>*</a:t>
            </a:r>
            <a:r>
              <a:rPr lang="en-US" altLang="en-US" sz="1800"/>
              <a:t>+100+(1)(10); </a:t>
            </a:r>
            <a:r>
              <a:rPr lang="en-US" altLang="en-US" sz="1800" i="1"/>
              <a:t>Z</a:t>
            </a:r>
            <a:r>
              <a:rPr lang="en-US" altLang="en-US" sz="1800" baseline="-25000"/>
              <a:t>2</a:t>
            </a:r>
            <a:r>
              <a:rPr lang="en-US" altLang="en-US" sz="1800" baseline="30000"/>
              <a:t>*</a:t>
            </a:r>
            <a:r>
              <a:rPr lang="en-US" altLang="en-US" sz="1800"/>
              <a:t>+100} = 170; </a:t>
            </a:r>
            <a:r>
              <a:rPr lang="en-US" altLang="en-US" sz="1800" i="1"/>
              <a:t>j</a:t>
            </a:r>
            <a:r>
              <a:rPr lang="en-US" altLang="en-US" sz="1800" baseline="-25000"/>
              <a:t>3</a:t>
            </a:r>
            <a:r>
              <a:rPr lang="en-US" altLang="en-US" sz="1800" baseline="30000"/>
              <a:t>*</a:t>
            </a:r>
            <a:r>
              <a:rPr lang="en-US" altLang="en-US" sz="1800"/>
              <a:t>=1</a:t>
            </a:r>
          </a:p>
          <a:p>
            <a:r>
              <a:rPr lang="en-US" altLang="en-US" sz="1800"/>
              <a:t>4) </a:t>
            </a:r>
            <a:r>
              <a:rPr lang="en-US" altLang="en-US" sz="1800" i="1"/>
              <a:t>Z</a:t>
            </a:r>
            <a:r>
              <a:rPr lang="en-US" altLang="en-US" sz="1800" baseline="-25000"/>
              <a:t>4</a:t>
            </a:r>
            <a:r>
              <a:rPr lang="en-US" altLang="en-US" sz="1800" baseline="30000"/>
              <a:t>*</a:t>
            </a:r>
            <a:r>
              <a:rPr lang="en-US" altLang="en-US" sz="1800"/>
              <a:t> =min{100+(1)(50)+(2)(10)+(3)(50); </a:t>
            </a:r>
            <a:r>
              <a:rPr lang="en-US" altLang="en-US" sz="1800" i="1"/>
              <a:t>Z</a:t>
            </a:r>
            <a:r>
              <a:rPr lang="en-US" altLang="en-US" sz="1800" baseline="-25000"/>
              <a:t>1</a:t>
            </a:r>
            <a:r>
              <a:rPr lang="en-US" altLang="en-US" sz="1800" baseline="30000"/>
              <a:t>*</a:t>
            </a:r>
            <a:r>
              <a:rPr lang="en-US" altLang="en-US" sz="1800"/>
              <a:t>+100+(1)(10)+(2)(50);              	</a:t>
            </a:r>
            <a:r>
              <a:rPr lang="en-US" altLang="en-US" sz="1800" i="1"/>
              <a:t>Z</a:t>
            </a:r>
            <a:r>
              <a:rPr lang="en-US" altLang="en-US" sz="1800" baseline="-25000"/>
              <a:t>2</a:t>
            </a:r>
            <a:r>
              <a:rPr lang="en-US" altLang="en-US" sz="1800" baseline="30000"/>
              <a:t>*</a:t>
            </a:r>
            <a:r>
              <a:rPr lang="en-US" altLang="en-US" sz="1800"/>
              <a:t>+100+(1)(50); </a:t>
            </a:r>
            <a:r>
              <a:rPr lang="en-US" altLang="en-US" sz="1800" i="1"/>
              <a:t>Z</a:t>
            </a:r>
            <a:r>
              <a:rPr lang="en-US" altLang="en-US" sz="1800" baseline="-25000"/>
              <a:t>3</a:t>
            </a:r>
            <a:r>
              <a:rPr lang="en-US" altLang="en-US" sz="1800" baseline="30000"/>
              <a:t>*</a:t>
            </a:r>
            <a:r>
              <a:rPr lang="en-US" altLang="en-US" sz="1800"/>
              <a:t>+100} = 270; </a:t>
            </a:r>
            <a:r>
              <a:rPr lang="en-US" altLang="en-US" sz="1800" i="1"/>
              <a:t>j</a:t>
            </a:r>
            <a:r>
              <a:rPr lang="en-US" altLang="en-US" sz="1800" baseline="-25000"/>
              <a:t>4</a:t>
            </a:r>
            <a:r>
              <a:rPr lang="en-US" altLang="en-US" sz="1800" baseline="30000"/>
              <a:t>*</a:t>
            </a:r>
            <a:r>
              <a:rPr lang="en-US" altLang="en-US" sz="1800"/>
              <a:t>=4</a:t>
            </a:r>
          </a:p>
          <a:p>
            <a:r>
              <a:rPr lang="en-US" altLang="en-US" sz="1800"/>
              <a:t>5) </a:t>
            </a:r>
            <a:r>
              <a:rPr lang="en-US" altLang="en-US" sz="1800" i="1"/>
              <a:t>Z</a:t>
            </a:r>
            <a:r>
              <a:rPr lang="en-US" altLang="en-US" sz="1800" baseline="-25000"/>
              <a:t>5</a:t>
            </a:r>
            <a:r>
              <a:rPr lang="en-US" altLang="en-US" sz="1800" baseline="30000"/>
              <a:t>*</a:t>
            </a:r>
            <a:r>
              <a:rPr lang="en-US" altLang="en-US" sz="1800"/>
              <a:t> =min{100+(1)(50)+(2)(10)+(3)(50)+(4)(50); 	  			</a:t>
            </a:r>
            <a:r>
              <a:rPr lang="en-US" altLang="en-US" sz="1800" i="1"/>
              <a:t>Z</a:t>
            </a:r>
            <a:r>
              <a:rPr lang="en-US" altLang="en-US" sz="1800" baseline="-25000"/>
              <a:t>1</a:t>
            </a:r>
            <a:r>
              <a:rPr lang="en-US" altLang="en-US" sz="1800" baseline="30000"/>
              <a:t>*</a:t>
            </a:r>
            <a:r>
              <a:rPr lang="en-US" altLang="en-US" sz="1800"/>
              <a:t>+100+(1)(10)+(2)(50)+(3)(50);</a:t>
            </a:r>
            <a:r>
              <a:rPr lang="en-US" altLang="en-US" sz="1800" i="1"/>
              <a:t>Z</a:t>
            </a:r>
            <a:r>
              <a:rPr lang="en-US" altLang="en-US" sz="1800" baseline="-25000"/>
              <a:t>2</a:t>
            </a:r>
            <a:r>
              <a:rPr lang="en-US" altLang="en-US" sz="1800" baseline="30000"/>
              <a:t>*</a:t>
            </a:r>
            <a:r>
              <a:rPr lang="en-US" altLang="en-US" sz="1800"/>
              <a:t>+100+(1)(50)+(2)(50);</a:t>
            </a:r>
            <a:r>
              <a:rPr lang="en-US" altLang="en-US" sz="1800" i="1"/>
              <a:t>Z</a:t>
            </a:r>
            <a:r>
              <a:rPr lang="en-US" altLang="en-US" sz="1800" baseline="-25000"/>
              <a:t>3</a:t>
            </a:r>
            <a:r>
              <a:rPr lang="en-US" altLang="en-US" sz="1800" baseline="30000"/>
              <a:t>*</a:t>
            </a:r>
            <a:r>
              <a:rPr lang="en-US" altLang="en-US" sz="1800"/>
              <a:t>+100+  	(1)(50);Z</a:t>
            </a:r>
            <a:r>
              <a:rPr lang="en-US" altLang="en-US" sz="1800" baseline="-25000"/>
              <a:t>4</a:t>
            </a:r>
            <a:r>
              <a:rPr lang="en-US" altLang="en-US" sz="1800" baseline="30000"/>
              <a:t>*</a:t>
            </a:r>
            <a:r>
              <a:rPr lang="en-US" altLang="en-US" sz="1800"/>
              <a:t>+100} = 320; </a:t>
            </a:r>
            <a:r>
              <a:rPr lang="en-US" altLang="en-US" sz="1800" i="1"/>
              <a:t>j</a:t>
            </a:r>
            <a:r>
              <a:rPr lang="en-US" altLang="en-US" sz="1800" baseline="-25000"/>
              <a:t>5</a:t>
            </a:r>
            <a:r>
              <a:rPr lang="en-US" altLang="en-US" sz="1800" baseline="30000"/>
              <a:t>*</a:t>
            </a:r>
            <a:r>
              <a:rPr lang="en-US" altLang="en-US" sz="1800"/>
              <a:t>=4</a:t>
            </a:r>
          </a:p>
        </p:txBody>
      </p:sp>
      <p:graphicFrame>
        <p:nvGraphicFramePr>
          <p:cNvPr id="67641" name="Group 57"/>
          <p:cNvGraphicFramePr>
            <a:graphicFrameLocks noGrp="1"/>
          </p:cNvGraphicFramePr>
          <p:nvPr/>
        </p:nvGraphicFramePr>
        <p:xfrm>
          <a:off x="1524000" y="1600200"/>
          <a:ext cx="6096000" cy="182880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381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  <a:r>
                        <a:rPr kumimoji="1" lang="en-US" altLang="en-US" sz="1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  <a:endParaRPr kumimoji="1" lang="en-US" alt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  <a:r>
                        <a:rPr kumimoji="1" lang="en-US" altLang="en-US" sz="1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  <a:endParaRPr kumimoji="1" lang="en-US" alt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  <a:r>
                        <a:rPr kumimoji="1" lang="en-US" altLang="en-US" sz="1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  <a:endParaRPr kumimoji="1" lang="en-US" alt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  <a:r>
                        <a:rPr kumimoji="1" lang="en-US" altLang="en-US" sz="1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  <a:endParaRPr kumimoji="1" lang="en-US" alt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9373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Wagner-Whitin Example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Since </a:t>
            </a:r>
            <a:r>
              <a:rPr lang="en-US" altLang="en-US" i="1"/>
              <a:t>j</a:t>
            </a:r>
            <a:r>
              <a:rPr lang="en-US" altLang="en-US" baseline="-25000"/>
              <a:t>5</a:t>
            </a:r>
            <a:r>
              <a:rPr lang="en-US" altLang="en-US" baseline="30000"/>
              <a:t>*</a:t>
            </a:r>
            <a:r>
              <a:rPr lang="en-US" altLang="en-US"/>
              <a:t> = 4, the last setup was in period 4</a:t>
            </a:r>
          </a:p>
          <a:p>
            <a:pPr lvl="1"/>
            <a:r>
              <a:rPr lang="en-US" altLang="en-US"/>
              <a:t>In that setup we produce all demand for periods 4 and 5, which implies </a:t>
            </a:r>
            <a:r>
              <a:rPr lang="en-US" altLang="en-US" i="1"/>
              <a:t>Q</a:t>
            </a:r>
            <a:r>
              <a:rPr lang="en-US" altLang="en-US" baseline="-25000"/>
              <a:t>4</a:t>
            </a:r>
            <a:r>
              <a:rPr lang="en-US" altLang="en-US"/>
              <a:t> = 100</a:t>
            </a:r>
          </a:p>
          <a:p>
            <a:r>
              <a:rPr lang="en-US" altLang="en-US"/>
              <a:t>Next we need </a:t>
            </a:r>
            <a:r>
              <a:rPr lang="en-US" altLang="en-US" i="1"/>
              <a:t>j</a:t>
            </a:r>
            <a:r>
              <a:rPr lang="en-US" altLang="en-US" baseline="-25000"/>
              <a:t>4-1</a:t>
            </a:r>
            <a:r>
              <a:rPr lang="en-US" altLang="en-US" baseline="30000"/>
              <a:t>*</a:t>
            </a:r>
            <a:r>
              <a:rPr lang="en-US" altLang="en-US"/>
              <a:t>=</a:t>
            </a:r>
            <a:r>
              <a:rPr lang="en-US" altLang="en-US" i="1"/>
              <a:t>j</a:t>
            </a:r>
            <a:r>
              <a:rPr lang="en-US" altLang="en-US" baseline="-25000"/>
              <a:t>3</a:t>
            </a:r>
            <a:r>
              <a:rPr lang="en-US" altLang="en-US" baseline="30000"/>
              <a:t>*</a:t>
            </a:r>
            <a:r>
              <a:rPr lang="en-US" altLang="en-US"/>
              <a:t>=1, the setup prior to period 4 occurs in period 1</a:t>
            </a:r>
          </a:p>
          <a:p>
            <a:pPr lvl="1"/>
            <a:r>
              <a:rPr lang="en-US" altLang="en-US"/>
              <a:t>In that setup we produce all demand for periods 1, 2, and 3, which implies </a:t>
            </a:r>
            <a:r>
              <a:rPr lang="en-US" altLang="en-US" i="1"/>
              <a:t>Q</a:t>
            </a:r>
            <a:r>
              <a:rPr lang="en-US" altLang="en-US" baseline="-25000"/>
              <a:t>1</a:t>
            </a:r>
            <a:r>
              <a:rPr lang="en-US" altLang="en-US"/>
              <a:t> = 80.</a:t>
            </a:r>
          </a:p>
          <a:p>
            <a:pPr lvl="1"/>
            <a:r>
              <a:rPr lang="en-US" altLang="en-US" i="1"/>
              <a:t>Q</a:t>
            </a:r>
            <a:r>
              <a:rPr lang="en-US" altLang="en-US" baseline="-25000"/>
              <a:t>2</a:t>
            </a:r>
            <a:r>
              <a:rPr lang="en-US" altLang="en-US"/>
              <a:t>, </a:t>
            </a:r>
            <a:r>
              <a:rPr lang="en-US" altLang="en-US" i="1"/>
              <a:t>Q</a:t>
            </a:r>
            <a:r>
              <a:rPr lang="en-US" altLang="en-US" baseline="-25000"/>
              <a:t>3</a:t>
            </a:r>
            <a:r>
              <a:rPr lang="en-US" altLang="en-US"/>
              <a:t>, and </a:t>
            </a:r>
            <a:r>
              <a:rPr lang="en-US" altLang="en-US" i="1"/>
              <a:t>Q</a:t>
            </a:r>
            <a:r>
              <a:rPr lang="en-US" altLang="en-US" baseline="-25000"/>
              <a:t>5</a:t>
            </a:r>
            <a:r>
              <a:rPr lang="en-US" altLang="en-US"/>
              <a:t> all equal zero</a:t>
            </a:r>
          </a:p>
          <a:p>
            <a:pPr lvl="1"/>
            <a:r>
              <a:rPr lang="en-US" altLang="en-US"/>
              <a:t>The minimum total cost equals </a:t>
            </a:r>
            <a:r>
              <a:rPr lang="en-US" altLang="en-US" i="1"/>
              <a:t>Z</a:t>
            </a:r>
            <a:r>
              <a:rPr lang="en-US" altLang="en-US" baseline="-25000"/>
              <a:t>5</a:t>
            </a:r>
            <a:r>
              <a:rPr lang="en-US" altLang="en-US" baseline="30000"/>
              <a:t>*</a:t>
            </a:r>
            <a:r>
              <a:rPr lang="en-US" altLang="en-US"/>
              <a:t> = $320</a:t>
            </a:r>
            <a:endParaRPr lang="en-US" altLang="en-US" i="1"/>
          </a:p>
        </p:txBody>
      </p:sp>
    </p:spTree>
    <p:extLst>
      <p:ext uri="{BB962C8B-B14F-4D97-AF65-F5344CB8AC3E}">
        <p14:creationId xmlns:p14="http://schemas.microsoft.com/office/powerpoint/2010/main" val="280352778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AU" sz="36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AU" sz="36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AU" sz="3600" b="1" dirty="0" smtClean="0">
                <a:solidFill>
                  <a:srgbClr val="FFFF00"/>
                </a:solidFill>
              </a:rPr>
              <a:t>DISKUSI</a:t>
            </a:r>
          </a:p>
          <a:p>
            <a:pPr marL="0" indent="0" algn="ctr">
              <a:buNone/>
            </a:pPr>
            <a:r>
              <a:rPr lang="en-AU" sz="3600" b="1" dirty="0" smtClean="0">
                <a:solidFill>
                  <a:srgbClr val="FFFF00"/>
                </a:solidFill>
              </a:rPr>
              <a:t>&amp;</a:t>
            </a:r>
          </a:p>
          <a:p>
            <a:pPr marL="0" indent="0" algn="ctr">
              <a:buNone/>
            </a:pPr>
            <a:r>
              <a:rPr lang="en-AU" sz="3600" b="1" dirty="0" smtClean="0">
                <a:solidFill>
                  <a:srgbClr val="FFFF00"/>
                </a:solidFill>
              </a:rPr>
              <a:t>TANYA JAWAB</a:t>
            </a:r>
            <a:endParaRPr lang="en-AU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53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AU" dirty="0" smtClean="0"/>
              <a:t>Net Requirements (NR) </a:t>
            </a:r>
            <a:r>
              <a:rPr lang="en-AU" dirty="0" err="1" smtClean="0"/>
              <a:t>awal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 smtClean="0"/>
              <a:t>Net Requirements (NR) </a:t>
            </a:r>
            <a:r>
              <a:rPr lang="en-AU" dirty="0" err="1" smtClean="0"/>
              <a:t>sebelum</a:t>
            </a:r>
            <a:r>
              <a:rPr lang="en-AU" dirty="0" smtClean="0"/>
              <a:t> </a:t>
            </a:r>
            <a:r>
              <a:rPr lang="en-AU" dirty="0" err="1" smtClean="0"/>
              <a:t>penentuan</a:t>
            </a:r>
            <a:r>
              <a:rPr lang="en-AU" dirty="0" smtClean="0"/>
              <a:t> </a:t>
            </a:r>
            <a:r>
              <a:rPr lang="en-AU" dirty="0" err="1" smtClean="0"/>
              <a:t>ukuran</a:t>
            </a:r>
            <a:r>
              <a:rPr lang="en-AU" dirty="0" smtClean="0"/>
              <a:t> lot (</a:t>
            </a:r>
            <a:r>
              <a:rPr lang="en-AU" i="1" dirty="0" smtClean="0"/>
              <a:t>lot sizing</a:t>
            </a:r>
            <a:r>
              <a:rPr lang="en-AU" dirty="0" smtClean="0"/>
              <a:t>)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kondisi</a:t>
            </a:r>
            <a:r>
              <a:rPr lang="en-AU" dirty="0" smtClean="0"/>
              <a:t> </a:t>
            </a:r>
            <a:r>
              <a:rPr lang="en-AU" i="1" dirty="0" smtClean="0"/>
              <a:t>Projected On Hand (POH)</a:t>
            </a:r>
            <a:r>
              <a:rPr lang="en-AU" dirty="0" smtClean="0"/>
              <a:t> </a:t>
            </a:r>
            <a:r>
              <a:rPr lang="en-AU" dirty="0" err="1" smtClean="0"/>
              <a:t>awal</a:t>
            </a:r>
            <a:r>
              <a:rPr lang="en-AU" dirty="0" smtClean="0"/>
              <a:t> = 0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i="1" dirty="0" smtClean="0"/>
              <a:t>Safety Stock (SS) </a:t>
            </a:r>
            <a:r>
              <a:rPr lang="en-AU" dirty="0" smtClean="0"/>
              <a:t>= 0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65228"/>
              </p:ext>
            </p:extLst>
          </p:nvPr>
        </p:nvGraphicFramePr>
        <p:xfrm>
          <a:off x="467544" y="3815804"/>
          <a:ext cx="835025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Worksheet" r:id="rId3" imgW="3762436" imgH="1142899" progId="Excel.Sheet.8">
                  <p:embed/>
                </p:oleObj>
              </mc:Choice>
              <mc:Fallback>
                <p:oleObj name="Worksheet" r:id="rId3" imgW="3762436" imgH="114289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815804"/>
                        <a:ext cx="8350250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8996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Lot For </a:t>
            </a:r>
            <a:r>
              <a:rPr lang="en-AU" dirty="0" smtClean="0"/>
              <a:t>Lot (LFL)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mtClean="0"/>
          </a:p>
          <a:p>
            <a:r>
              <a:rPr lang="en-AU" smtClean="0"/>
              <a:t>Pesan</a:t>
            </a:r>
            <a:r>
              <a:rPr lang="en-AU" dirty="0" smtClean="0"/>
              <a:t> </a:t>
            </a:r>
            <a:r>
              <a:rPr lang="en-AU" dirty="0" err="1"/>
              <a:t>sejumlah</a:t>
            </a:r>
            <a:r>
              <a:rPr lang="en-AU" dirty="0"/>
              <a:t> yang </a:t>
            </a:r>
            <a:r>
              <a:rPr lang="en-AU" dirty="0" err="1"/>
              <a:t>diperlukan</a:t>
            </a:r>
            <a:r>
              <a:rPr lang="en-AU" dirty="0"/>
              <a:t> (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memerlukan</a:t>
            </a:r>
            <a:r>
              <a:rPr lang="en-AU" dirty="0" smtClean="0"/>
              <a:t> </a:t>
            </a:r>
            <a:r>
              <a:rPr lang="en-AU" dirty="0"/>
              <a:t>on-hand-inventory</a:t>
            </a:r>
            <a:r>
              <a:rPr lang="en-AU" dirty="0" smtClean="0"/>
              <a:t>)</a:t>
            </a:r>
          </a:p>
          <a:p>
            <a:endParaRPr lang="en-AU" dirty="0"/>
          </a:p>
          <a:p>
            <a:r>
              <a:rPr lang="en-AU" dirty="0" err="1"/>
              <a:t>M</a:t>
            </a:r>
            <a:r>
              <a:rPr lang="en-AU" dirty="0" err="1" smtClean="0"/>
              <a:t>engasumsikan</a:t>
            </a:r>
            <a:r>
              <a:rPr lang="en-AU" dirty="0" smtClean="0"/>
              <a:t> </a:t>
            </a:r>
            <a:r>
              <a:rPr lang="en-AU" dirty="0" err="1"/>
              <a:t>bahwa</a:t>
            </a:r>
            <a:r>
              <a:rPr lang="en-AU" dirty="0"/>
              <a:t> order </a:t>
            </a:r>
            <a:r>
              <a:rPr lang="en-AU" dirty="0" err="1"/>
              <a:t>dapat</a:t>
            </a:r>
            <a:r>
              <a:rPr lang="en-AU" dirty="0"/>
              <a:t> </a:t>
            </a:r>
            <a:r>
              <a:rPr lang="en-AU" dirty="0" err="1"/>
              <a:t>dilakukan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jumlah</a:t>
            </a:r>
            <a:r>
              <a:rPr lang="en-AU" dirty="0"/>
              <a:t> </a:t>
            </a:r>
            <a:r>
              <a:rPr lang="en-AU" dirty="0" err="1"/>
              <a:t>berapapun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083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AU" dirty="0" err="1" smtClean="0"/>
              <a:t>Hasil</a:t>
            </a:r>
            <a:r>
              <a:rPr lang="en-AU" dirty="0" smtClean="0"/>
              <a:t> Lotting </a:t>
            </a:r>
            <a:r>
              <a:rPr lang="en-AU" dirty="0" err="1" smtClean="0"/>
              <a:t>dengan</a:t>
            </a:r>
            <a:r>
              <a:rPr lang="en-AU" dirty="0" smtClean="0"/>
              <a:t> LFL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sz="2000" dirty="0"/>
              <a:t>LT = 2 ; LS = </a:t>
            </a:r>
            <a:r>
              <a:rPr lang="en-AU" sz="2000" dirty="0" smtClean="0"/>
              <a:t>L4L; SS = 0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endParaRPr lang="en-AU" sz="2400" dirty="0" smtClean="0"/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endParaRPr lang="en-AU" sz="2400" dirty="0" smtClean="0"/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endParaRPr lang="en-AU" sz="2400" dirty="0" smtClean="0"/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endParaRPr lang="en-AU" sz="2400" dirty="0" smtClean="0"/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PO </a:t>
            </a:r>
            <a:r>
              <a:rPr lang="en-AU" sz="2000" dirty="0" err="1" smtClean="0"/>
              <a:t>Rel</a:t>
            </a:r>
            <a:r>
              <a:rPr lang="en-AU" sz="2000" dirty="0" smtClean="0"/>
              <a:t> </a:t>
            </a:r>
            <a:r>
              <a:rPr lang="en-AU" sz="2000" dirty="0" err="1" smtClean="0"/>
              <a:t>dari</a:t>
            </a:r>
            <a:r>
              <a:rPr lang="en-AU" sz="2000" dirty="0" smtClean="0"/>
              <a:t> </a:t>
            </a:r>
            <a:r>
              <a:rPr lang="en-AU" sz="2000" dirty="0" err="1" smtClean="0"/>
              <a:t>PORec</a:t>
            </a:r>
            <a:r>
              <a:rPr lang="en-AU" sz="2000" dirty="0" smtClean="0"/>
              <a:t> </a:t>
            </a:r>
            <a:r>
              <a:rPr lang="en-AU" sz="2000" dirty="0" err="1" smtClean="0"/>
              <a:t>periode</a:t>
            </a:r>
            <a:r>
              <a:rPr lang="en-AU" sz="2000" dirty="0" smtClean="0"/>
              <a:t> 1 </a:t>
            </a:r>
            <a:r>
              <a:rPr lang="en-AU" sz="2000" dirty="0" err="1" smtClean="0"/>
              <a:t>dan</a:t>
            </a:r>
            <a:r>
              <a:rPr lang="en-AU" sz="2000" dirty="0" smtClean="0"/>
              <a:t> 2 </a:t>
            </a:r>
            <a:r>
              <a:rPr lang="en-AU" sz="2000" dirty="0" err="1" smtClean="0"/>
              <a:t>jatuh</a:t>
            </a:r>
            <a:r>
              <a:rPr lang="en-AU" sz="2000" dirty="0" smtClean="0"/>
              <a:t> di </a:t>
            </a:r>
            <a:r>
              <a:rPr lang="en-AU" sz="2000" dirty="0" err="1" smtClean="0"/>
              <a:t>waktu</a:t>
            </a:r>
            <a:r>
              <a:rPr lang="en-AU" sz="2000" dirty="0" smtClean="0"/>
              <a:t> </a:t>
            </a:r>
            <a:r>
              <a:rPr lang="en-AU" sz="2000" dirty="0" err="1" smtClean="0"/>
              <a:t>lalu</a:t>
            </a:r>
            <a:r>
              <a:rPr lang="en-AU" sz="2000" dirty="0" smtClean="0"/>
              <a:t> (</a:t>
            </a:r>
            <a:r>
              <a:rPr lang="en-AU" sz="2000" dirty="0" err="1" smtClean="0"/>
              <a:t>awal</a:t>
            </a:r>
            <a:r>
              <a:rPr lang="en-AU" sz="2000" dirty="0" smtClean="0"/>
              <a:t> </a:t>
            </a:r>
            <a:r>
              <a:rPr lang="en-AU" sz="2000" dirty="0" err="1" smtClean="0"/>
              <a:t>periode</a:t>
            </a:r>
            <a:r>
              <a:rPr lang="en-AU" sz="2000" dirty="0" smtClean="0"/>
              <a:t> -1 </a:t>
            </a:r>
            <a:r>
              <a:rPr lang="en-AU" sz="2000" dirty="0" err="1" smtClean="0"/>
              <a:t>dan</a:t>
            </a:r>
            <a:r>
              <a:rPr lang="en-AU" sz="2000" dirty="0" smtClean="0"/>
              <a:t> 0) </a:t>
            </a:r>
            <a:r>
              <a:rPr lang="en-AU" sz="2000" dirty="0" err="1" smtClean="0"/>
              <a:t>sehingga</a:t>
            </a:r>
            <a:r>
              <a:rPr lang="en-AU" sz="2000" dirty="0" smtClean="0"/>
              <a:t> </a:t>
            </a:r>
            <a:r>
              <a:rPr lang="en-AU" sz="2000" dirty="0" err="1" smtClean="0"/>
              <a:t>diasumsikan</a:t>
            </a:r>
            <a:r>
              <a:rPr lang="en-AU" sz="2000" dirty="0" smtClean="0"/>
              <a:t> </a:t>
            </a:r>
            <a:r>
              <a:rPr lang="en-AU" sz="2000" dirty="0" err="1" smtClean="0"/>
              <a:t>sudah</a:t>
            </a:r>
            <a:r>
              <a:rPr lang="en-AU" sz="2000" dirty="0" smtClean="0"/>
              <a:t> </a:t>
            </a:r>
            <a:r>
              <a:rPr lang="en-AU" sz="2000" dirty="0" err="1" smtClean="0"/>
              <a:t>berupa</a:t>
            </a:r>
            <a:r>
              <a:rPr lang="en-AU" sz="2000" dirty="0" smtClean="0"/>
              <a:t> SR </a:t>
            </a:r>
            <a:r>
              <a:rPr lang="en-AU" sz="2000" dirty="0" err="1" smtClean="0"/>
              <a:t>pada</a:t>
            </a:r>
            <a:r>
              <a:rPr lang="en-AU" sz="2000" dirty="0" smtClean="0"/>
              <a:t> </a:t>
            </a:r>
            <a:r>
              <a:rPr lang="en-AU" sz="2000" dirty="0" err="1" smtClean="0"/>
              <a:t>periode</a:t>
            </a:r>
            <a:r>
              <a:rPr lang="en-AU" sz="2000" dirty="0" smtClean="0"/>
              <a:t> 1 </a:t>
            </a:r>
            <a:r>
              <a:rPr lang="en-AU" sz="2000" dirty="0" err="1" smtClean="0"/>
              <a:t>dan</a:t>
            </a:r>
            <a:r>
              <a:rPr lang="en-AU" sz="2000" dirty="0" smtClean="0"/>
              <a:t> 2.</a:t>
            </a:r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r>
              <a:rPr lang="en-AU" sz="2000" dirty="0" err="1"/>
              <a:t>Ongkos</a:t>
            </a:r>
            <a:r>
              <a:rPr lang="en-AU" sz="2000" dirty="0"/>
              <a:t> total   </a:t>
            </a:r>
            <a:r>
              <a:rPr lang="en-AU" sz="2000" dirty="0" smtClean="0"/>
              <a:t>= </a:t>
            </a:r>
            <a:r>
              <a:rPr lang="en-AU" sz="2000" dirty="0" err="1"/>
              <a:t>ongkos</a:t>
            </a:r>
            <a:r>
              <a:rPr lang="en-AU" sz="2000" dirty="0"/>
              <a:t> setup + </a:t>
            </a:r>
            <a:r>
              <a:rPr lang="en-AU" sz="2000" dirty="0" err="1"/>
              <a:t>ongkos</a:t>
            </a:r>
            <a:r>
              <a:rPr lang="en-AU" sz="2000" dirty="0"/>
              <a:t> </a:t>
            </a:r>
            <a:r>
              <a:rPr lang="en-AU" sz="2000" dirty="0" err="1"/>
              <a:t>simpan</a:t>
            </a:r>
            <a:endParaRPr lang="en-AU" sz="2000" dirty="0"/>
          </a:p>
          <a:p>
            <a:pPr marL="0" indent="0">
              <a:buNone/>
            </a:pPr>
            <a:r>
              <a:rPr lang="en-AU" sz="2000" dirty="0"/>
              <a:t>                          = 9 * $ 5,75 + 0</a:t>
            </a:r>
          </a:p>
          <a:p>
            <a:pPr marL="0" indent="0">
              <a:buNone/>
            </a:pPr>
            <a:r>
              <a:rPr lang="en-AU" sz="2000" dirty="0"/>
              <a:t>                          = $ 51,75</a:t>
            </a:r>
          </a:p>
          <a:p>
            <a:endParaRPr lang="en-AU" sz="24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215507"/>
              </p:ext>
            </p:extLst>
          </p:nvPr>
        </p:nvGraphicFramePr>
        <p:xfrm>
          <a:off x="539750" y="2060848"/>
          <a:ext cx="835025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Worksheet" r:id="rId3" imgW="3762436" imgH="1142899" progId="Excel.Sheet.8">
                  <p:embed/>
                </p:oleObj>
              </mc:Choice>
              <mc:Fallback>
                <p:oleObj name="Worksheet" r:id="rId3" imgW="3762436" imgH="1142899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060848"/>
                        <a:ext cx="8350250" cy="2349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888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AU" dirty="0" smtClean="0"/>
              <a:t>Least </a:t>
            </a:r>
            <a:r>
              <a:rPr lang="en-AU" dirty="0"/>
              <a:t>Unit Cost (LUC)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5"/>
          </a:xfrm>
        </p:spPr>
        <p:txBody>
          <a:bodyPr>
            <a:normAutofit lnSpcReduction="10000"/>
          </a:bodyPr>
          <a:lstStyle/>
          <a:p>
            <a:r>
              <a:rPr lang="sv-SE" sz="2000" dirty="0" smtClean="0"/>
              <a:t>Pilih </a:t>
            </a:r>
            <a:r>
              <a:rPr lang="sv-SE" sz="2000" dirty="0" smtClean="0"/>
              <a:t>ongkos total per unit yang terkecil </a:t>
            </a:r>
            <a:r>
              <a:rPr lang="sv-SE" sz="2000" dirty="0"/>
              <a:t>selama perioda </a:t>
            </a:r>
            <a:r>
              <a:rPr lang="sv-SE" sz="2000" dirty="0" smtClean="0"/>
              <a:t>berurutan</a:t>
            </a:r>
          </a:p>
          <a:p>
            <a:endParaRPr lang="sv-SE" sz="2000" dirty="0" smtClean="0"/>
          </a:p>
          <a:p>
            <a:endParaRPr lang="sv-SE" sz="2000" dirty="0" smtClean="0"/>
          </a:p>
          <a:p>
            <a:endParaRPr lang="sv-SE" sz="2000" dirty="0"/>
          </a:p>
          <a:p>
            <a:endParaRPr lang="sv-SE" sz="2000" dirty="0" smtClean="0"/>
          </a:p>
          <a:p>
            <a:endParaRPr lang="sv-SE" sz="2000" dirty="0"/>
          </a:p>
          <a:p>
            <a:endParaRPr lang="sv-SE" sz="2000" dirty="0" smtClean="0"/>
          </a:p>
          <a:p>
            <a:endParaRPr lang="sv-SE" sz="2000" dirty="0"/>
          </a:p>
          <a:p>
            <a:endParaRPr lang="sv-SE" sz="2000" dirty="0" smtClean="0"/>
          </a:p>
          <a:p>
            <a:endParaRPr lang="sv-SE" sz="2000" dirty="0"/>
          </a:p>
          <a:p>
            <a:endParaRPr lang="sv-SE" sz="2000" dirty="0" smtClean="0"/>
          </a:p>
          <a:p>
            <a:endParaRPr lang="sv-SE" sz="2000" dirty="0"/>
          </a:p>
          <a:p>
            <a:endParaRPr lang="sv-SE" sz="2000" dirty="0" smtClean="0"/>
          </a:p>
          <a:p>
            <a:endParaRPr lang="sv-SE" sz="2000" dirty="0"/>
          </a:p>
          <a:p>
            <a:endParaRPr lang="sv-SE" sz="2000" dirty="0" smtClean="0"/>
          </a:p>
          <a:p>
            <a:r>
              <a:rPr lang="sv-SE" sz="2000" dirty="0"/>
              <a:t>NR periode 1 hingga 4 digabung dalam satu lot yaitu PORec periode 1 sebesar 53 unit.  NR periode 5 hingga 9 digabung dalam satu lot yaitu PORec 5 sebesar 52 unit</a:t>
            </a:r>
            <a:r>
              <a:rPr lang="sv-SE" sz="2000" dirty="0" smtClean="0"/>
              <a:t>.</a:t>
            </a:r>
            <a:endParaRPr lang="en-AU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412006"/>
              </p:ext>
            </p:extLst>
          </p:nvPr>
        </p:nvGraphicFramePr>
        <p:xfrm>
          <a:off x="322833" y="2060848"/>
          <a:ext cx="8497639" cy="3271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Worksheet" r:id="rId3" imgW="5657961" imgH="1952700" progId="Excel.Sheet.8">
                  <p:embed/>
                </p:oleObj>
              </mc:Choice>
              <mc:Fallback>
                <p:oleObj name="Worksheet" r:id="rId3" imgW="5657961" imgH="19527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33" y="2060848"/>
                        <a:ext cx="8497639" cy="32714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944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r>
              <a:rPr lang="en-AU" sz="2000" dirty="0" err="1" smtClean="0"/>
              <a:t>Karena</a:t>
            </a:r>
            <a:r>
              <a:rPr lang="en-AU" sz="2000" dirty="0" smtClean="0"/>
              <a:t> </a:t>
            </a:r>
            <a:r>
              <a:rPr lang="en-AU" sz="2000" dirty="0" err="1" smtClean="0"/>
              <a:t>PORel</a:t>
            </a:r>
            <a:r>
              <a:rPr lang="en-AU" sz="2000" dirty="0" smtClean="0"/>
              <a:t> </a:t>
            </a:r>
            <a:r>
              <a:rPr lang="en-AU" sz="2000" dirty="0" err="1" smtClean="0"/>
              <a:t>untuk</a:t>
            </a:r>
            <a:r>
              <a:rPr lang="en-AU" sz="2000" dirty="0" smtClean="0"/>
              <a:t> </a:t>
            </a:r>
            <a:r>
              <a:rPr lang="en-AU" sz="2000" dirty="0" err="1" smtClean="0"/>
              <a:t>PORec</a:t>
            </a:r>
            <a:r>
              <a:rPr lang="en-AU" sz="2000" dirty="0" smtClean="0"/>
              <a:t> </a:t>
            </a:r>
            <a:r>
              <a:rPr lang="en-AU" sz="2000" dirty="0" err="1" smtClean="0"/>
              <a:t>periode</a:t>
            </a:r>
            <a:r>
              <a:rPr lang="en-AU" sz="2000" dirty="0" smtClean="0"/>
              <a:t> 1 </a:t>
            </a:r>
            <a:r>
              <a:rPr lang="en-AU" sz="2000" dirty="0" err="1" smtClean="0"/>
              <a:t>jatuh</a:t>
            </a:r>
            <a:r>
              <a:rPr lang="en-AU" sz="2000" dirty="0" smtClean="0"/>
              <a:t> </a:t>
            </a:r>
            <a:r>
              <a:rPr lang="en-AU" sz="2000" dirty="0" err="1" smtClean="0"/>
              <a:t>pada</a:t>
            </a:r>
            <a:r>
              <a:rPr lang="en-AU" sz="2000" dirty="0" smtClean="0"/>
              <a:t> masa </a:t>
            </a:r>
            <a:r>
              <a:rPr lang="en-AU" sz="2000" dirty="0" err="1" smtClean="0"/>
              <a:t>lalu</a:t>
            </a:r>
            <a:r>
              <a:rPr lang="en-AU" sz="2000" dirty="0" smtClean="0"/>
              <a:t>, </a:t>
            </a:r>
            <a:r>
              <a:rPr lang="en-AU" sz="2000" dirty="0" err="1" smtClean="0"/>
              <a:t>maka</a:t>
            </a:r>
            <a:r>
              <a:rPr lang="en-AU" sz="2000" dirty="0" smtClean="0"/>
              <a:t> </a:t>
            </a:r>
            <a:r>
              <a:rPr lang="en-AU" sz="2000" dirty="0" err="1" smtClean="0"/>
              <a:t>diasumsikan</a:t>
            </a:r>
            <a:r>
              <a:rPr lang="en-AU" sz="2000" dirty="0" smtClean="0"/>
              <a:t> </a:t>
            </a:r>
            <a:r>
              <a:rPr lang="en-AU" sz="2000" dirty="0" err="1" smtClean="0"/>
              <a:t>sebagai</a:t>
            </a:r>
            <a:r>
              <a:rPr lang="en-AU" sz="2000" dirty="0" smtClean="0"/>
              <a:t> SR </a:t>
            </a:r>
            <a:r>
              <a:rPr lang="en-AU" sz="2000" dirty="0" err="1" smtClean="0"/>
              <a:t>pada</a:t>
            </a:r>
            <a:r>
              <a:rPr lang="en-AU" sz="2000" dirty="0" smtClean="0"/>
              <a:t> </a:t>
            </a:r>
            <a:r>
              <a:rPr lang="en-AU" sz="2000" dirty="0" err="1" smtClean="0"/>
              <a:t>periode</a:t>
            </a:r>
            <a:r>
              <a:rPr lang="en-AU" sz="2000" dirty="0" smtClean="0"/>
              <a:t> 1</a:t>
            </a:r>
          </a:p>
          <a:p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LT = 2; LS = LUC; SS = 0</a:t>
            </a:r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r>
              <a:rPr lang="en-AU" sz="2000" dirty="0" err="1" smtClean="0"/>
              <a:t>Ongkos</a:t>
            </a:r>
            <a:r>
              <a:rPr lang="en-AU" sz="2000" dirty="0" smtClean="0"/>
              <a:t> </a:t>
            </a:r>
            <a:r>
              <a:rPr lang="en-AU" sz="2000" dirty="0"/>
              <a:t>total   = </a:t>
            </a:r>
            <a:r>
              <a:rPr lang="en-AU" sz="2000" dirty="0" err="1"/>
              <a:t>ongkos</a:t>
            </a:r>
            <a:r>
              <a:rPr lang="en-AU" sz="2000" dirty="0"/>
              <a:t> setup + </a:t>
            </a:r>
            <a:r>
              <a:rPr lang="en-AU" sz="2000" dirty="0" err="1"/>
              <a:t>ongkos</a:t>
            </a:r>
            <a:r>
              <a:rPr lang="en-AU" sz="2000" dirty="0"/>
              <a:t> </a:t>
            </a:r>
            <a:r>
              <a:rPr lang="en-AU" sz="2000" dirty="0" err="1"/>
              <a:t>simpan</a:t>
            </a:r>
            <a:endParaRPr lang="en-AU" sz="2000" dirty="0"/>
          </a:p>
          <a:p>
            <a:pPr marL="0" indent="0">
              <a:buNone/>
            </a:pPr>
            <a:r>
              <a:rPr lang="en-AU" sz="2000" dirty="0"/>
              <a:t>                          = </a:t>
            </a:r>
            <a:r>
              <a:rPr lang="en-AU" sz="2000" dirty="0" smtClean="0"/>
              <a:t>2 </a:t>
            </a:r>
            <a:r>
              <a:rPr lang="en-AU" sz="2000" dirty="0"/>
              <a:t>* $ 5,75 + </a:t>
            </a:r>
            <a:r>
              <a:rPr lang="en-AU" sz="2000" dirty="0" smtClean="0"/>
              <a:t>(41+26+17+44+34+18+11)*$0.05</a:t>
            </a:r>
            <a:endParaRPr lang="en-AU" sz="2000" dirty="0"/>
          </a:p>
          <a:p>
            <a:pPr marL="0" indent="0">
              <a:buNone/>
            </a:pPr>
            <a:r>
              <a:rPr lang="en-AU" sz="2000" dirty="0"/>
              <a:t>                          = </a:t>
            </a:r>
            <a:r>
              <a:rPr lang="en-AU" sz="2000" dirty="0" smtClean="0"/>
              <a:t>$11,5 + $9,55 = $21.05</a:t>
            </a:r>
            <a:endParaRPr lang="en-AU" sz="2000" dirty="0"/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endParaRPr lang="en-AU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827047"/>
              </p:ext>
            </p:extLst>
          </p:nvPr>
        </p:nvGraphicFramePr>
        <p:xfrm>
          <a:off x="539750" y="2636912"/>
          <a:ext cx="835025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Worksheet" r:id="rId3" imgW="3762436" imgH="1142899" progId="Excel.Sheet.8">
                  <p:embed/>
                </p:oleObj>
              </mc:Choice>
              <mc:Fallback>
                <p:oleObj name="Worksheet" r:id="rId3" imgW="3762436" imgH="1142899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36912"/>
                        <a:ext cx="8350250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AU" dirty="0" err="1" smtClean="0"/>
              <a:t>Hasil</a:t>
            </a:r>
            <a:r>
              <a:rPr lang="en-AU" dirty="0" smtClean="0"/>
              <a:t> Lotting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smtClean="0"/>
              <a:t>LUC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992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AU" dirty="0" smtClean="0"/>
              <a:t>Least Total Cost (LTC)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ongkos</a:t>
            </a:r>
            <a:r>
              <a:rPr lang="en-US" sz="2000" dirty="0" smtClean="0"/>
              <a:t> </a:t>
            </a:r>
            <a:r>
              <a:rPr lang="en-US" sz="2000" dirty="0"/>
              <a:t>total minimum,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 smtClean="0"/>
              <a:t>mengabungkan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bersih</a:t>
            </a:r>
            <a:r>
              <a:rPr lang="en-US" sz="2000" dirty="0" smtClean="0"/>
              <a:t> (NR)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 smtClean="0"/>
              <a:t>kumulatif</a:t>
            </a:r>
            <a:r>
              <a:rPr lang="en-US" sz="2000" dirty="0" smtClean="0"/>
              <a:t> </a:t>
            </a:r>
            <a:r>
              <a:rPr lang="en-US" sz="2000" dirty="0" err="1" smtClean="0"/>
              <a:t>ongkos</a:t>
            </a:r>
            <a:r>
              <a:rPr lang="en-US" sz="2000" dirty="0" smtClean="0"/>
              <a:t> </a:t>
            </a:r>
            <a:r>
              <a:rPr lang="en-US" sz="2000" dirty="0" err="1" smtClean="0"/>
              <a:t>simpan</a:t>
            </a:r>
            <a:r>
              <a:rPr lang="en-US" sz="2000" dirty="0" smtClean="0"/>
              <a:t> </a:t>
            </a:r>
            <a:r>
              <a:rPr lang="en-US" sz="2000" dirty="0" err="1"/>
              <a:t>mendekati</a:t>
            </a:r>
            <a:r>
              <a:rPr lang="en-US" sz="2000" dirty="0"/>
              <a:t> </a:t>
            </a:r>
            <a:r>
              <a:rPr lang="en-US" sz="2000" dirty="0" err="1" smtClean="0"/>
              <a:t>sekali</a:t>
            </a:r>
            <a:r>
              <a:rPr lang="en-US" sz="2000" dirty="0" smtClean="0"/>
              <a:t> </a:t>
            </a:r>
            <a:r>
              <a:rPr lang="en-US" sz="2000" dirty="0" err="1" smtClean="0"/>
              <a:t>ongkos</a:t>
            </a:r>
            <a:r>
              <a:rPr lang="en-US" sz="2000" dirty="0" smtClean="0"/>
              <a:t> </a:t>
            </a:r>
            <a:r>
              <a:rPr lang="en-US" sz="2000" dirty="0" err="1" smtClean="0"/>
              <a:t>pesan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Perhitungan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periode</a:t>
            </a:r>
            <a:r>
              <a:rPr lang="en-US" sz="2000" dirty="0" smtClean="0"/>
              <a:t> 1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5,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penggabungan</a:t>
            </a:r>
            <a:r>
              <a:rPr lang="en-US" sz="2000" dirty="0" smtClean="0"/>
              <a:t> NR1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NR5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lot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kumulatif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simpan</a:t>
            </a:r>
            <a:r>
              <a:rPr lang="en-US" sz="2000" dirty="0" smtClean="0"/>
              <a:t> $5,8 yang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mendekati</a:t>
            </a:r>
            <a:r>
              <a:rPr lang="en-US" sz="2000" dirty="0" smtClean="0"/>
              <a:t> </a:t>
            </a:r>
            <a:r>
              <a:rPr lang="en-US" sz="2000" dirty="0" err="1" smtClean="0"/>
              <a:t>ongkos</a:t>
            </a:r>
            <a:r>
              <a:rPr lang="en-US" sz="2000" dirty="0" smtClean="0"/>
              <a:t> </a:t>
            </a:r>
            <a:r>
              <a:rPr lang="en-US" sz="2000" dirty="0" err="1" smtClean="0"/>
              <a:t>pesan</a:t>
            </a:r>
            <a:r>
              <a:rPr lang="en-US" sz="2000" dirty="0" smtClean="0"/>
              <a:t> ($5.75)</a:t>
            </a:r>
          </a:p>
          <a:p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/>
              <a:t> </a:t>
            </a:r>
            <a:r>
              <a:rPr lang="en-US" sz="2000" dirty="0" err="1" smtClean="0"/>
              <a:t>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</a:t>
            </a:r>
            <a:r>
              <a:rPr lang="en-US" sz="2000" dirty="0" err="1" smtClean="0"/>
              <a:t>erhitungan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periode</a:t>
            </a:r>
            <a:r>
              <a:rPr lang="en-US" sz="2000" dirty="0" smtClean="0"/>
              <a:t> 6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smtClean="0"/>
              <a:t>9. 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penggabungan</a:t>
            </a:r>
            <a:r>
              <a:rPr lang="en-US" sz="2000" dirty="0" smtClean="0"/>
              <a:t> NR 6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NR 9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kumulatif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simpan</a:t>
            </a:r>
            <a:r>
              <a:rPr lang="en-US" sz="2000" dirty="0" smtClean="0"/>
              <a:t> yang </a:t>
            </a:r>
            <a:r>
              <a:rPr lang="en-US" sz="2000" dirty="0" smtClean="0"/>
              <a:t>paling </a:t>
            </a:r>
            <a:r>
              <a:rPr lang="en-US" sz="2000" dirty="0" err="1" smtClean="0"/>
              <a:t>mendekati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pesan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set-up </a:t>
            </a:r>
            <a:r>
              <a:rPr lang="en-US" sz="2000" dirty="0" smtClean="0"/>
              <a:t>($5.75)</a:t>
            </a:r>
            <a:endParaRPr lang="en-AU" sz="2000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287560"/>
              </p:ext>
            </p:extLst>
          </p:nvPr>
        </p:nvGraphicFramePr>
        <p:xfrm>
          <a:off x="611560" y="2276872"/>
          <a:ext cx="8280920" cy="2020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Worksheet" r:id="rId4" imgW="3752718" imgH="981209" progId="Excel.Sheet.8">
                  <p:embed/>
                </p:oleObj>
              </mc:Choice>
              <mc:Fallback>
                <p:oleObj name="Worksheet" r:id="rId4" imgW="3752718" imgH="981209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276872"/>
                        <a:ext cx="8280920" cy="20202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647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r>
              <a:rPr lang="en-AU" sz="2000" dirty="0" smtClean="0"/>
              <a:t>NR </a:t>
            </a:r>
            <a:r>
              <a:rPr lang="en-AU" sz="2000" dirty="0" err="1" smtClean="0"/>
              <a:t>periode</a:t>
            </a:r>
            <a:r>
              <a:rPr lang="en-AU" sz="2000" dirty="0" smtClean="0"/>
              <a:t> 1 </a:t>
            </a:r>
            <a:r>
              <a:rPr lang="en-AU" sz="2000" dirty="0" err="1" smtClean="0"/>
              <a:t>hingga</a:t>
            </a:r>
            <a:r>
              <a:rPr lang="en-AU" sz="2000" dirty="0" smtClean="0"/>
              <a:t> 5 </a:t>
            </a:r>
            <a:r>
              <a:rPr lang="en-AU" sz="2000" dirty="0" err="1" smtClean="0"/>
              <a:t>digabung</a:t>
            </a:r>
            <a:r>
              <a:rPr lang="en-AU" sz="2000" dirty="0" smtClean="0"/>
              <a:t> </a:t>
            </a:r>
            <a:r>
              <a:rPr lang="en-AU" sz="2000" dirty="0" err="1" smtClean="0"/>
              <a:t>dalam</a:t>
            </a:r>
            <a:r>
              <a:rPr lang="en-AU" sz="2000" dirty="0" smtClean="0"/>
              <a:t> </a:t>
            </a:r>
            <a:r>
              <a:rPr lang="en-AU" sz="2000" dirty="0" err="1" smtClean="0"/>
              <a:t>satu</a:t>
            </a:r>
            <a:r>
              <a:rPr lang="en-AU" sz="2000" dirty="0" smtClean="0"/>
              <a:t> lot </a:t>
            </a:r>
            <a:r>
              <a:rPr lang="en-AU" sz="2000" dirty="0" err="1" smtClean="0"/>
              <a:t>yaitu</a:t>
            </a:r>
            <a:r>
              <a:rPr lang="en-AU" sz="2000" dirty="0" smtClean="0"/>
              <a:t> </a:t>
            </a:r>
            <a:r>
              <a:rPr lang="en-AU" sz="2000" dirty="0" err="1" smtClean="0"/>
              <a:t>PORec</a:t>
            </a:r>
            <a:r>
              <a:rPr lang="en-AU" sz="2000" dirty="0" smtClean="0"/>
              <a:t> </a:t>
            </a:r>
            <a:r>
              <a:rPr lang="en-AU" sz="2000" dirty="0" err="1" smtClean="0"/>
              <a:t>periode</a:t>
            </a:r>
            <a:r>
              <a:rPr lang="en-AU" sz="2000" dirty="0" smtClean="0"/>
              <a:t> 1 </a:t>
            </a:r>
            <a:r>
              <a:rPr lang="en-AU" sz="2000" dirty="0" err="1" smtClean="0"/>
              <a:t>sebesar</a:t>
            </a:r>
            <a:r>
              <a:rPr lang="en-AU" sz="2000" dirty="0" smtClean="0"/>
              <a:t> 61 unit.  NR </a:t>
            </a:r>
            <a:r>
              <a:rPr lang="en-AU" sz="2000" dirty="0" err="1" smtClean="0"/>
              <a:t>periode</a:t>
            </a:r>
            <a:r>
              <a:rPr lang="en-AU" sz="2000" dirty="0" smtClean="0"/>
              <a:t> 6 </a:t>
            </a:r>
            <a:r>
              <a:rPr lang="en-AU" sz="2000" dirty="0" err="1" smtClean="0"/>
              <a:t>hingga</a:t>
            </a:r>
            <a:r>
              <a:rPr lang="en-AU" sz="2000" dirty="0" smtClean="0"/>
              <a:t> 9 </a:t>
            </a:r>
            <a:r>
              <a:rPr lang="en-AU" sz="2000" dirty="0" err="1" smtClean="0"/>
              <a:t>digabung</a:t>
            </a:r>
            <a:r>
              <a:rPr lang="en-AU" sz="2000" dirty="0" smtClean="0"/>
              <a:t> </a:t>
            </a:r>
            <a:r>
              <a:rPr lang="en-AU" sz="2000" dirty="0" err="1" smtClean="0"/>
              <a:t>dalam</a:t>
            </a:r>
            <a:r>
              <a:rPr lang="en-AU" sz="2000" dirty="0" smtClean="0"/>
              <a:t> </a:t>
            </a:r>
            <a:r>
              <a:rPr lang="en-AU" sz="2000" dirty="0" err="1" smtClean="0"/>
              <a:t>satu</a:t>
            </a:r>
            <a:r>
              <a:rPr lang="en-AU" sz="2000" dirty="0" smtClean="0"/>
              <a:t> lot </a:t>
            </a:r>
            <a:r>
              <a:rPr lang="en-AU" sz="2000" dirty="0" err="1" smtClean="0"/>
              <a:t>yaitu</a:t>
            </a:r>
            <a:r>
              <a:rPr lang="en-AU" sz="2000" dirty="0" smtClean="0"/>
              <a:t> </a:t>
            </a:r>
            <a:r>
              <a:rPr lang="en-AU" sz="2000" dirty="0" err="1" smtClean="0"/>
              <a:t>PORec</a:t>
            </a:r>
            <a:r>
              <a:rPr lang="en-AU" sz="2000" dirty="0" smtClean="0"/>
              <a:t> 6 </a:t>
            </a:r>
            <a:r>
              <a:rPr lang="en-AU" sz="2000" dirty="0" err="1" smtClean="0"/>
              <a:t>sebesar</a:t>
            </a:r>
            <a:r>
              <a:rPr lang="en-AU" sz="2000" dirty="0" smtClean="0"/>
              <a:t> 44 unit.</a:t>
            </a:r>
          </a:p>
          <a:p>
            <a:r>
              <a:rPr lang="en-AU" sz="2000" dirty="0" err="1" smtClean="0"/>
              <a:t>Karena</a:t>
            </a:r>
            <a:r>
              <a:rPr lang="en-AU" sz="2000" dirty="0" smtClean="0"/>
              <a:t> </a:t>
            </a:r>
            <a:r>
              <a:rPr lang="en-AU" sz="2000" dirty="0" err="1" smtClean="0"/>
              <a:t>PORel</a:t>
            </a:r>
            <a:r>
              <a:rPr lang="en-AU" sz="2000" dirty="0" smtClean="0"/>
              <a:t> </a:t>
            </a:r>
            <a:r>
              <a:rPr lang="en-AU" sz="2000" dirty="0" err="1" smtClean="0"/>
              <a:t>untuk</a:t>
            </a:r>
            <a:r>
              <a:rPr lang="en-AU" sz="2000" dirty="0" smtClean="0"/>
              <a:t> </a:t>
            </a:r>
            <a:r>
              <a:rPr lang="en-AU" sz="2000" dirty="0" err="1" smtClean="0"/>
              <a:t>PORec</a:t>
            </a:r>
            <a:r>
              <a:rPr lang="en-AU" sz="2000" dirty="0" smtClean="0"/>
              <a:t> </a:t>
            </a:r>
            <a:r>
              <a:rPr lang="en-AU" sz="2000" dirty="0" err="1" smtClean="0"/>
              <a:t>periode</a:t>
            </a:r>
            <a:r>
              <a:rPr lang="en-AU" sz="2000" dirty="0" smtClean="0"/>
              <a:t> 1 </a:t>
            </a:r>
            <a:r>
              <a:rPr lang="en-AU" sz="2000" dirty="0" err="1" smtClean="0"/>
              <a:t>jatuh</a:t>
            </a:r>
            <a:r>
              <a:rPr lang="en-AU" sz="2000" dirty="0" smtClean="0"/>
              <a:t> </a:t>
            </a:r>
            <a:r>
              <a:rPr lang="en-AU" sz="2000" dirty="0" err="1" smtClean="0"/>
              <a:t>pada</a:t>
            </a:r>
            <a:r>
              <a:rPr lang="en-AU" sz="2000" dirty="0" smtClean="0"/>
              <a:t> masa </a:t>
            </a:r>
            <a:r>
              <a:rPr lang="en-AU" sz="2000" dirty="0" err="1" smtClean="0"/>
              <a:t>lalu</a:t>
            </a:r>
            <a:r>
              <a:rPr lang="en-AU" sz="2000" dirty="0" smtClean="0"/>
              <a:t>, </a:t>
            </a:r>
            <a:r>
              <a:rPr lang="en-AU" sz="2000" dirty="0" err="1" smtClean="0"/>
              <a:t>maka</a:t>
            </a:r>
            <a:r>
              <a:rPr lang="en-AU" sz="2000" dirty="0" smtClean="0"/>
              <a:t> </a:t>
            </a:r>
            <a:r>
              <a:rPr lang="en-AU" sz="2000" dirty="0" err="1" smtClean="0"/>
              <a:t>diasumsikan</a:t>
            </a:r>
            <a:r>
              <a:rPr lang="en-AU" sz="2000" dirty="0" smtClean="0"/>
              <a:t> </a:t>
            </a:r>
            <a:r>
              <a:rPr lang="en-AU" sz="2000" dirty="0" err="1" smtClean="0"/>
              <a:t>sebagai</a:t>
            </a:r>
            <a:r>
              <a:rPr lang="en-AU" sz="2000" dirty="0" smtClean="0"/>
              <a:t> SR </a:t>
            </a:r>
            <a:r>
              <a:rPr lang="en-AU" sz="2000" dirty="0" err="1" smtClean="0"/>
              <a:t>pada</a:t>
            </a:r>
            <a:r>
              <a:rPr lang="en-AU" sz="2000" dirty="0" smtClean="0"/>
              <a:t> </a:t>
            </a:r>
            <a:r>
              <a:rPr lang="en-AU" sz="2000" dirty="0" err="1" smtClean="0"/>
              <a:t>periode</a:t>
            </a:r>
            <a:r>
              <a:rPr lang="en-AU" sz="2000" dirty="0" smtClean="0"/>
              <a:t> 1</a:t>
            </a:r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LT = 2; LS = LTC; SS = </a:t>
            </a:r>
            <a:r>
              <a:rPr lang="en-AU" sz="2000" dirty="0" smtClean="0"/>
              <a:t>0</a:t>
            </a:r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r>
              <a:rPr lang="en-AU" sz="2000" dirty="0" smtClean="0"/>
              <a:t>Total </a:t>
            </a:r>
            <a:r>
              <a:rPr lang="en-AU" sz="2000" dirty="0" err="1" smtClean="0"/>
              <a:t>biaya</a:t>
            </a:r>
            <a:r>
              <a:rPr lang="en-AU" sz="2000" dirty="0" smtClean="0"/>
              <a:t> = 2*$5.75 + (49+34+25+8+34+18+11)*$0.05 = $20.45</a:t>
            </a:r>
          </a:p>
          <a:p>
            <a:pPr marL="0" indent="0">
              <a:buNone/>
            </a:pPr>
            <a:endParaRPr lang="en-AU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961888"/>
              </p:ext>
            </p:extLst>
          </p:nvPr>
        </p:nvGraphicFramePr>
        <p:xfrm>
          <a:off x="539750" y="3356992"/>
          <a:ext cx="835025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Worksheet" r:id="rId3" imgW="3762436" imgH="1142899" progId="Excel.Sheet.8">
                  <p:embed/>
                </p:oleObj>
              </mc:Choice>
              <mc:Fallback>
                <p:oleObj name="Worksheet" r:id="rId3" imgW="3762436" imgH="114289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356992"/>
                        <a:ext cx="8350250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AU" dirty="0" err="1" smtClean="0"/>
              <a:t>Hasil</a:t>
            </a:r>
            <a:r>
              <a:rPr lang="en-AU" dirty="0" smtClean="0"/>
              <a:t> Lotting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smtClean="0"/>
              <a:t>LTC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6555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neric (Standard)">
  <a:themeElements>
    <a:clrScheme name="Generic (Standard)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Generic (Standard)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eneric (Standard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Standard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(Standard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803</TotalTime>
  <Words>1515</Words>
  <Application>Microsoft Office PowerPoint</Application>
  <PresentationFormat>On-screen Show (4:3)</PresentationFormat>
  <Paragraphs>247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Foundry</vt:lpstr>
      <vt:lpstr>Generic (Standard)</vt:lpstr>
      <vt:lpstr>Worksheet</vt:lpstr>
      <vt:lpstr>Microsoft Excel 97-2003 Worksheet</vt:lpstr>
      <vt:lpstr>Lot Sizing (Lotting)</vt:lpstr>
      <vt:lpstr>Teknik penentuan ukuran lot</vt:lpstr>
      <vt:lpstr>Net Requirements (NR) awal</vt:lpstr>
      <vt:lpstr>Lot For Lot (LFL)</vt:lpstr>
      <vt:lpstr>Hasil Lotting dengan LFL</vt:lpstr>
      <vt:lpstr>Least Unit Cost (LUC)</vt:lpstr>
      <vt:lpstr>Hasil Lotting dengan LUC</vt:lpstr>
      <vt:lpstr>Least Total Cost (LTC)</vt:lpstr>
      <vt:lpstr>Hasil Lotting dengan LTC</vt:lpstr>
      <vt:lpstr>Part Period Balancing (PPB)</vt:lpstr>
      <vt:lpstr>Part Period Balancing (PPB)</vt:lpstr>
      <vt:lpstr>Hasil Lotting dengan PPB</vt:lpstr>
      <vt:lpstr>Period Order Quantity (POQ)</vt:lpstr>
      <vt:lpstr>Contoh Lotting dengan POQ</vt:lpstr>
      <vt:lpstr>Hasil Lotting dengan POQ</vt:lpstr>
      <vt:lpstr>Algoritma Wagner-Within</vt:lpstr>
      <vt:lpstr>Wagner-Whitin Model</vt:lpstr>
      <vt:lpstr>Wagner-Whitin Approach</vt:lpstr>
      <vt:lpstr>Wagner-Whitin Approach</vt:lpstr>
      <vt:lpstr>Wagner-Whitin Approach</vt:lpstr>
      <vt:lpstr>Wagner-Whitin Example</vt:lpstr>
      <vt:lpstr>Wagner-Whitin Example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 Sizing</dc:title>
  <dc:creator>Roesfi Elsa</dc:creator>
  <cp:lastModifiedBy>Roesfi Elsa</cp:lastModifiedBy>
  <cp:revision>24</cp:revision>
  <dcterms:created xsi:type="dcterms:W3CDTF">2013-12-06T00:45:04Z</dcterms:created>
  <dcterms:modified xsi:type="dcterms:W3CDTF">2014-01-01T05:49:31Z</dcterms:modified>
</cp:coreProperties>
</file>