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62" r:id="rId6"/>
    <p:sldId id="260" r:id="rId7"/>
    <p:sldId id="264" r:id="rId8"/>
    <p:sldId id="265" r:id="rId9"/>
    <p:sldId id="263" r:id="rId10"/>
    <p:sldId id="266" r:id="rId11"/>
    <p:sldId id="267" r:id="rId12"/>
    <p:sldId id="269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56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2B7B-5103-492D-B7DD-460E7F28FAD7}" type="datetimeFigureOut">
              <a:rPr lang="en-AU" smtClean="0"/>
              <a:pPr/>
              <a:t>22/03/2015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1B49-DA44-48FB-9D00-2E9CB957BDE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2B7B-5103-492D-B7DD-460E7F28FAD7}" type="datetimeFigureOut">
              <a:rPr lang="en-AU" smtClean="0"/>
              <a:pPr/>
              <a:t>22/03/2015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1B49-DA44-48FB-9D00-2E9CB957BDE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2B7B-5103-492D-B7DD-460E7F28FAD7}" type="datetimeFigureOut">
              <a:rPr lang="en-AU" smtClean="0"/>
              <a:pPr/>
              <a:t>22/03/2015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1B49-DA44-48FB-9D00-2E9CB957BDE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2B7B-5103-492D-B7DD-460E7F28FAD7}" type="datetimeFigureOut">
              <a:rPr lang="en-AU" smtClean="0"/>
              <a:pPr/>
              <a:t>22/03/2015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1B49-DA44-48FB-9D00-2E9CB957BDE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2B7B-5103-492D-B7DD-460E7F28FAD7}" type="datetimeFigureOut">
              <a:rPr lang="en-AU" smtClean="0"/>
              <a:pPr/>
              <a:t>22/03/2015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1B49-DA44-48FB-9D00-2E9CB957BDE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2B7B-5103-492D-B7DD-460E7F28FAD7}" type="datetimeFigureOut">
              <a:rPr lang="en-AU" smtClean="0"/>
              <a:pPr/>
              <a:t>22/03/2015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1B49-DA44-48FB-9D00-2E9CB957BDE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2B7B-5103-492D-B7DD-460E7F28FAD7}" type="datetimeFigureOut">
              <a:rPr lang="en-AU" smtClean="0"/>
              <a:pPr/>
              <a:t>22/03/2015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1B49-DA44-48FB-9D00-2E9CB957BDE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2B7B-5103-492D-B7DD-460E7F28FAD7}" type="datetimeFigureOut">
              <a:rPr lang="en-AU" smtClean="0"/>
              <a:pPr/>
              <a:t>22/03/2015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1B49-DA44-48FB-9D00-2E9CB957BDE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2B7B-5103-492D-B7DD-460E7F28FAD7}" type="datetimeFigureOut">
              <a:rPr lang="en-AU" smtClean="0"/>
              <a:pPr/>
              <a:t>22/03/2015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1B49-DA44-48FB-9D00-2E9CB957BDE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2B7B-5103-492D-B7DD-460E7F28FAD7}" type="datetimeFigureOut">
              <a:rPr lang="en-AU" smtClean="0"/>
              <a:pPr/>
              <a:t>22/03/2015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1B49-DA44-48FB-9D00-2E9CB957BDE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2B7B-5103-492D-B7DD-460E7F28FAD7}" type="datetimeFigureOut">
              <a:rPr lang="en-AU" smtClean="0"/>
              <a:pPr/>
              <a:t>22/03/2015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5471B49-DA44-48FB-9D00-2E9CB957BDE4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222B7B-5103-492D-B7DD-460E7F28FAD7}" type="datetimeFigureOut">
              <a:rPr lang="en-AU" smtClean="0"/>
              <a:pPr/>
              <a:t>22/03/2015</a:t>
            </a:fld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471B49-DA44-48FB-9D00-2E9CB957BDE4}" type="slidenum">
              <a:rPr lang="en-AU" smtClean="0"/>
              <a:pPr/>
              <a:t>‹#›</a:t>
            </a:fld>
            <a:endParaRPr lang="en-A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AU" dirty="0" err="1" smtClean="0"/>
              <a:t>Akuntansi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AliranBiaya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err="1" smtClean="0"/>
              <a:t>Roesfiansjah</a:t>
            </a:r>
            <a:r>
              <a:rPr lang="en-AU" dirty="0" smtClean="0"/>
              <a:t> </a:t>
            </a:r>
            <a:r>
              <a:rPr lang="en-AU" dirty="0" err="1" smtClean="0"/>
              <a:t>Rasjidin</a:t>
            </a:r>
            <a:endParaRPr lang="en-AU" dirty="0" smtClean="0"/>
          </a:p>
          <a:p>
            <a:endParaRPr lang="en-AU" dirty="0" smtClean="0"/>
          </a:p>
          <a:p>
            <a:r>
              <a:rPr lang="en-AU" dirty="0" err="1" smtClean="0"/>
              <a:t>Teknik</a:t>
            </a:r>
            <a:r>
              <a:rPr lang="en-AU" dirty="0" smtClean="0"/>
              <a:t> </a:t>
            </a:r>
            <a:r>
              <a:rPr lang="en-AU" dirty="0" err="1" smtClean="0"/>
              <a:t>Industri</a:t>
            </a:r>
            <a:r>
              <a:rPr lang="en-AU" dirty="0" smtClean="0"/>
              <a:t> – FT – UEU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5368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Jurnal</a:t>
            </a:r>
            <a:r>
              <a:rPr lang="en-AU" dirty="0" smtClean="0"/>
              <a:t> h - 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eriod" startAt="8"/>
            </a:pPr>
            <a:r>
              <a:rPr lang="en-AU" dirty="0" err="1" smtClean="0"/>
              <a:t>Mengeluarkan</a:t>
            </a:r>
            <a:r>
              <a:rPr lang="en-AU" dirty="0" smtClean="0"/>
              <a:t> </a:t>
            </a:r>
            <a:r>
              <a:rPr lang="en-AU" dirty="0" err="1" smtClean="0"/>
              <a:t>perlengkapan</a:t>
            </a:r>
            <a:r>
              <a:rPr lang="en-AU" dirty="0" smtClean="0"/>
              <a:t> </a:t>
            </a:r>
            <a:r>
              <a:rPr lang="en-AU" dirty="0" err="1" smtClean="0"/>
              <a:t>pabrik</a:t>
            </a:r>
            <a:r>
              <a:rPr lang="en-AU" dirty="0" smtClean="0"/>
              <a:t> (</a:t>
            </a:r>
            <a:r>
              <a:rPr lang="en-AU" dirty="0" err="1" smtClean="0"/>
              <a:t>bahan</a:t>
            </a:r>
            <a:r>
              <a:rPr lang="en-AU" dirty="0" smtClean="0"/>
              <a:t> </a:t>
            </a:r>
            <a:r>
              <a:rPr lang="en-AU" dirty="0" err="1" smtClean="0"/>
              <a:t>baku</a:t>
            </a:r>
            <a:r>
              <a:rPr lang="en-AU" dirty="0" smtClean="0"/>
              <a:t> </a:t>
            </a:r>
            <a:r>
              <a:rPr lang="en-AU" dirty="0" err="1" smtClean="0"/>
              <a:t>tidak</a:t>
            </a:r>
            <a:r>
              <a:rPr lang="en-AU" dirty="0" smtClean="0"/>
              <a:t> </a:t>
            </a:r>
            <a:r>
              <a:rPr lang="en-AU" dirty="0" err="1" smtClean="0"/>
              <a:t>langsung</a:t>
            </a:r>
            <a:r>
              <a:rPr lang="en-AU" dirty="0" smtClean="0"/>
              <a:t>) </a:t>
            </a:r>
            <a:r>
              <a:rPr lang="en-AU" dirty="0" err="1" smtClean="0"/>
              <a:t>ke</a:t>
            </a:r>
            <a:r>
              <a:rPr lang="en-AU" dirty="0" smtClean="0"/>
              <a:t> </a:t>
            </a:r>
            <a:r>
              <a:rPr lang="en-AU" dirty="0" err="1" smtClean="0"/>
              <a:t>produksi</a:t>
            </a:r>
            <a:endParaRPr lang="en-AU" dirty="0" smtClean="0"/>
          </a:p>
          <a:p>
            <a:pPr marL="514350" indent="-514350">
              <a:buFont typeface="+mj-lt"/>
              <a:buAutoNum type="alphaLcPeriod" startAt="8"/>
            </a:pPr>
            <a:r>
              <a:rPr lang="en-AU" dirty="0" err="1" smtClean="0"/>
              <a:t>Mengeluarkan</a:t>
            </a:r>
            <a:r>
              <a:rPr lang="en-AU" dirty="0" smtClean="0"/>
              <a:t> </a:t>
            </a:r>
            <a:r>
              <a:rPr lang="en-AU" dirty="0" err="1" smtClean="0"/>
              <a:t>berbagai</a:t>
            </a:r>
            <a:r>
              <a:rPr lang="en-AU" dirty="0" smtClean="0"/>
              <a:t> </a:t>
            </a:r>
            <a:r>
              <a:rPr lang="en-AU" dirty="0" err="1" smtClean="0"/>
              <a:t>biaya</a:t>
            </a:r>
            <a:r>
              <a:rPr lang="en-AU" dirty="0" smtClean="0"/>
              <a:t> </a:t>
            </a:r>
            <a:r>
              <a:rPr lang="en-AU" dirty="0" err="1" smtClean="0"/>
              <a:t>manufaktur</a:t>
            </a:r>
            <a:r>
              <a:rPr lang="en-AU" dirty="0" smtClean="0"/>
              <a:t> </a:t>
            </a:r>
            <a:r>
              <a:rPr lang="en-AU" dirty="0" err="1" smtClean="0"/>
              <a:t>tidak</a:t>
            </a:r>
            <a:r>
              <a:rPr lang="en-AU" dirty="0" smtClean="0"/>
              <a:t> </a:t>
            </a:r>
            <a:r>
              <a:rPr lang="en-AU" dirty="0" err="1" smtClean="0"/>
              <a:t>langsung</a:t>
            </a:r>
            <a:r>
              <a:rPr lang="en-AU" dirty="0" smtClean="0"/>
              <a:t> </a:t>
            </a:r>
            <a:r>
              <a:rPr lang="en-AU" dirty="0" err="1" smtClean="0"/>
              <a:t>secara</a:t>
            </a:r>
            <a:r>
              <a:rPr lang="en-AU" dirty="0" smtClean="0"/>
              <a:t> </a:t>
            </a:r>
            <a:r>
              <a:rPr lang="en-AU" dirty="0" err="1" smtClean="0"/>
              <a:t>kredit</a:t>
            </a:r>
            <a:endParaRPr lang="en-AU" dirty="0" smtClean="0"/>
          </a:p>
          <a:p>
            <a:pPr marL="514350" indent="-514350">
              <a:buFont typeface="+mj-lt"/>
              <a:buAutoNum type="alphaLcPeriod" startAt="8"/>
            </a:pPr>
            <a:r>
              <a:rPr lang="en-AU" dirty="0" err="1" smtClean="0"/>
              <a:t>Bagian</a:t>
            </a:r>
            <a:r>
              <a:rPr lang="en-AU" dirty="0" smtClean="0"/>
              <a:t> </a:t>
            </a:r>
            <a:r>
              <a:rPr lang="en-AU" dirty="0" err="1" smtClean="0"/>
              <a:t>manufaktur</a:t>
            </a:r>
            <a:r>
              <a:rPr lang="en-AU" dirty="0" smtClean="0"/>
              <a:t> </a:t>
            </a:r>
            <a:r>
              <a:rPr lang="en-AU" dirty="0" err="1" smtClean="0"/>
              <a:t>dari</a:t>
            </a:r>
            <a:r>
              <a:rPr lang="en-AU" dirty="0" smtClean="0"/>
              <a:t> </a:t>
            </a:r>
            <a:r>
              <a:rPr lang="en-AU" dirty="0" err="1" smtClean="0"/>
              <a:t>pembayaran</a:t>
            </a:r>
            <a:r>
              <a:rPr lang="en-AU" dirty="0" smtClean="0"/>
              <a:t> di </a:t>
            </a:r>
            <a:r>
              <a:rPr lang="en-AU" dirty="0" err="1" smtClean="0"/>
              <a:t>muka</a:t>
            </a:r>
            <a:r>
              <a:rPr lang="en-AU" dirty="0" smtClean="0"/>
              <a:t> yang </a:t>
            </a:r>
            <a:r>
              <a:rPr lang="en-AU" dirty="0" err="1" smtClean="0"/>
              <a:t>telah</a:t>
            </a:r>
            <a:r>
              <a:rPr lang="en-AU" dirty="0" smtClean="0"/>
              <a:t> </a:t>
            </a:r>
            <a:r>
              <a:rPr lang="en-AU" dirty="0" err="1" smtClean="0"/>
              <a:t>habis</a:t>
            </a:r>
            <a:r>
              <a:rPr lang="en-AU" dirty="0" smtClean="0"/>
              <a:t> </a:t>
            </a:r>
            <a:r>
              <a:rPr lang="en-AU" dirty="0" err="1" smtClean="0"/>
              <a:t>masa</a:t>
            </a:r>
            <a:r>
              <a:rPr lang="en-AU" dirty="0" smtClean="0"/>
              <a:t> </a:t>
            </a:r>
            <a:r>
              <a:rPr lang="en-AU" dirty="0" err="1" smtClean="0"/>
              <a:t>berlakunya</a:t>
            </a:r>
            <a:endParaRPr lang="en-AU" dirty="0" smtClean="0"/>
          </a:p>
          <a:p>
            <a:pPr marL="514350" indent="-514350">
              <a:buFont typeface="+mj-lt"/>
              <a:buAutoNum type="alphaLcPeriod" startAt="8"/>
            </a:pPr>
            <a:r>
              <a:rPr lang="en-AU" dirty="0" err="1" smtClean="0"/>
              <a:t>Bagian</a:t>
            </a:r>
            <a:r>
              <a:rPr lang="en-AU" dirty="0" smtClean="0"/>
              <a:t> </a:t>
            </a:r>
            <a:r>
              <a:rPr lang="en-AU" dirty="0" err="1" smtClean="0"/>
              <a:t>manufaktur</a:t>
            </a:r>
            <a:r>
              <a:rPr lang="en-AU" dirty="0" smtClean="0"/>
              <a:t> </a:t>
            </a:r>
            <a:r>
              <a:rPr lang="en-AU" dirty="0" err="1" smtClean="0"/>
              <a:t>dari</a:t>
            </a:r>
            <a:r>
              <a:rPr lang="en-AU" dirty="0" smtClean="0"/>
              <a:t> </a:t>
            </a:r>
            <a:r>
              <a:rPr lang="en-AU" dirty="0" err="1" smtClean="0"/>
              <a:t>penyusutan</a:t>
            </a:r>
            <a:endParaRPr lang="en-AU" dirty="0" smtClean="0"/>
          </a:p>
          <a:p>
            <a:pPr marL="514350" indent="-514350">
              <a:buFont typeface="+mj-lt"/>
              <a:buAutoNum type="alphaLcPeriod" startAt="8"/>
            </a:pPr>
            <a:r>
              <a:rPr lang="en-AU" dirty="0" err="1" smtClean="0"/>
              <a:t>Bagian</a:t>
            </a:r>
            <a:r>
              <a:rPr lang="en-AU" dirty="0" smtClean="0"/>
              <a:t> </a:t>
            </a:r>
            <a:r>
              <a:rPr lang="en-AU" dirty="0" err="1" smtClean="0"/>
              <a:t>manufaktur</a:t>
            </a:r>
            <a:r>
              <a:rPr lang="en-AU" dirty="0" smtClean="0"/>
              <a:t> </a:t>
            </a:r>
            <a:r>
              <a:rPr lang="en-AU" dirty="0" err="1" smtClean="0"/>
              <a:t>dari</a:t>
            </a:r>
            <a:r>
              <a:rPr lang="en-AU" dirty="0" smtClean="0"/>
              <a:t> </a:t>
            </a:r>
            <a:r>
              <a:rPr lang="en-AU" dirty="0" err="1" smtClean="0"/>
              <a:t>berbagai</a:t>
            </a:r>
            <a:r>
              <a:rPr lang="en-AU" dirty="0" smtClean="0"/>
              <a:t> </a:t>
            </a:r>
            <a:r>
              <a:rPr lang="en-AU" dirty="0" err="1" smtClean="0"/>
              <a:t>sumber</a:t>
            </a:r>
            <a:r>
              <a:rPr lang="en-AU" dirty="0" smtClean="0"/>
              <a:t> </a:t>
            </a:r>
            <a:r>
              <a:rPr lang="en-AU" dirty="0" err="1" smtClean="0"/>
              <a:t>daya</a:t>
            </a:r>
            <a:r>
              <a:rPr lang="en-AU" dirty="0" smtClean="0"/>
              <a:t> lain yang </a:t>
            </a:r>
            <a:r>
              <a:rPr lang="en-AU" dirty="0" err="1" smtClean="0"/>
              <a:t>digunakan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82937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Jurnal</a:t>
            </a:r>
            <a:r>
              <a:rPr lang="en-AU" dirty="0" smtClean="0"/>
              <a:t> m - 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LcPeriod" startAt="13"/>
            </a:pPr>
            <a:r>
              <a:rPr lang="en-AU" dirty="0" err="1" smtClean="0"/>
              <a:t>Membebankan</a:t>
            </a:r>
            <a:r>
              <a:rPr lang="en-AU" dirty="0" smtClean="0"/>
              <a:t> </a:t>
            </a:r>
            <a:r>
              <a:rPr lang="en-AU" dirty="0" err="1" smtClean="0"/>
              <a:t>semua</a:t>
            </a:r>
            <a:r>
              <a:rPr lang="en-AU" dirty="0" smtClean="0"/>
              <a:t> </a:t>
            </a:r>
            <a:r>
              <a:rPr lang="en-AU" dirty="0" err="1" smtClean="0"/>
              <a:t>tipe</a:t>
            </a:r>
            <a:r>
              <a:rPr lang="en-AU" dirty="0" smtClean="0"/>
              <a:t> </a:t>
            </a:r>
            <a:r>
              <a:rPr lang="en-AU" dirty="0" err="1" smtClean="0"/>
              <a:t>biaya</a:t>
            </a:r>
            <a:r>
              <a:rPr lang="en-AU" dirty="0" smtClean="0"/>
              <a:t> </a:t>
            </a:r>
            <a:r>
              <a:rPr lang="en-AU" dirty="0" err="1" smtClean="0"/>
              <a:t>tenaga</a:t>
            </a:r>
            <a:r>
              <a:rPr lang="en-AU" dirty="0" smtClean="0"/>
              <a:t> </a:t>
            </a:r>
            <a:r>
              <a:rPr lang="en-AU" dirty="0" err="1" smtClean="0"/>
              <a:t>kerja</a:t>
            </a:r>
            <a:r>
              <a:rPr lang="en-AU" dirty="0" smtClean="0"/>
              <a:t> </a:t>
            </a:r>
            <a:r>
              <a:rPr lang="en-AU" dirty="0" err="1" smtClean="0"/>
              <a:t>tidak</a:t>
            </a:r>
            <a:r>
              <a:rPr lang="en-AU" dirty="0" smtClean="0"/>
              <a:t> </a:t>
            </a:r>
            <a:r>
              <a:rPr lang="en-AU" dirty="0" err="1" smtClean="0"/>
              <a:t>langsung</a:t>
            </a:r>
            <a:r>
              <a:rPr lang="en-AU" dirty="0" smtClean="0"/>
              <a:t> </a:t>
            </a:r>
            <a:r>
              <a:rPr lang="en-AU" dirty="0" err="1" smtClean="0"/>
              <a:t>ke</a:t>
            </a:r>
            <a:r>
              <a:rPr lang="en-AU" dirty="0" smtClean="0"/>
              <a:t> </a:t>
            </a:r>
            <a:r>
              <a:rPr lang="en-AU" dirty="0" err="1" smtClean="0"/>
              <a:t>produksi</a:t>
            </a:r>
            <a:endParaRPr lang="en-AU" dirty="0" smtClean="0"/>
          </a:p>
          <a:p>
            <a:pPr marL="514350" indent="-514350">
              <a:buFont typeface="+mj-lt"/>
              <a:buAutoNum type="alphaLcPeriod" startAt="13"/>
            </a:pPr>
            <a:r>
              <a:rPr lang="en-AU" dirty="0" err="1" smtClean="0"/>
              <a:t>Mengeluarkan</a:t>
            </a:r>
            <a:r>
              <a:rPr lang="en-AU" dirty="0" smtClean="0"/>
              <a:t> </a:t>
            </a:r>
            <a:r>
              <a:rPr lang="en-AU" dirty="0" err="1" smtClean="0"/>
              <a:t>bahan</a:t>
            </a:r>
            <a:r>
              <a:rPr lang="en-AU" dirty="0" smtClean="0"/>
              <a:t> </a:t>
            </a:r>
            <a:r>
              <a:rPr lang="en-AU" dirty="0" err="1" smtClean="0"/>
              <a:t>baku</a:t>
            </a:r>
            <a:r>
              <a:rPr lang="en-AU" dirty="0" smtClean="0"/>
              <a:t> </a:t>
            </a:r>
            <a:r>
              <a:rPr lang="en-AU" dirty="0" err="1" smtClean="0"/>
              <a:t>langsung</a:t>
            </a:r>
            <a:r>
              <a:rPr lang="en-AU" dirty="0" smtClean="0"/>
              <a:t> </a:t>
            </a:r>
            <a:r>
              <a:rPr lang="en-AU" dirty="0" err="1" smtClean="0"/>
              <a:t>ke</a:t>
            </a:r>
            <a:r>
              <a:rPr lang="en-AU" dirty="0" smtClean="0"/>
              <a:t> </a:t>
            </a:r>
            <a:r>
              <a:rPr lang="en-AU" dirty="0" err="1" smtClean="0"/>
              <a:t>produksi</a:t>
            </a:r>
            <a:endParaRPr lang="en-AU" dirty="0" smtClean="0"/>
          </a:p>
          <a:p>
            <a:pPr marL="514350" indent="-514350">
              <a:buFont typeface="+mj-lt"/>
              <a:buAutoNum type="alphaLcPeriod" startAt="13"/>
            </a:pPr>
            <a:r>
              <a:rPr lang="en-AU" dirty="0" err="1" smtClean="0"/>
              <a:t>Membebankan</a:t>
            </a:r>
            <a:r>
              <a:rPr lang="en-AU" dirty="0" smtClean="0"/>
              <a:t> </a:t>
            </a:r>
            <a:r>
              <a:rPr lang="en-AU" dirty="0" err="1" smtClean="0"/>
              <a:t>biaya</a:t>
            </a:r>
            <a:r>
              <a:rPr lang="en-AU" dirty="0" smtClean="0"/>
              <a:t> overhead </a:t>
            </a:r>
            <a:r>
              <a:rPr lang="en-AU" dirty="0" err="1" smtClean="0"/>
              <a:t>ke</a:t>
            </a:r>
            <a:r>
              <a:rPr lang="en-AU" dirty="0" smtClean="0"/>
              <a:t> </a:t>
            </a:r>
            <a:r>
              <a:rPr lang="en-AU" dirty="0" err="1" smtClean="0"/>
              <a:t>produksi</a:t>
            </a:r>
            <a:endParaRPr lang="en-AU" dirty="0" smtClean="0"/>
          </a:p>
          <a:p>
            <a:pPr marL="514350" indent="-514350">
              <a:buFont typeface="+mj-lt"/>
              <a:buAutoNum type="alphaLcPeriod" startAt="13"/>
            </a:pPr>
            <a:r>
              <a:rPr lang="en-AU" dirty="0" err="1" smtClean="0"/>
              <a:t>Membebankan</a:t>
            </a:r>
            <a:r>
              <a:rPr lang="en-AU" dirty="0" smtClean="0"/>
              <a:t> </a:t>
            </a:r>
            <a:r>
              <a:rPr lang="en-AU" dirty="0" err="1" smtClean="0"/>
              <a:t>biaya</a:t>
            </a:r>
            <a:r>
              <a:rPr lang="en-AU" dirty="0" smtClean="0"/>
              <a:t> </a:t>
            </a:r>
            <a:r>
              <a:rPr lang="en-AU" dirty="0" err="1" smtClean="0"/>
              <a:t>tenaga</a:t>
            </a:r>
            <a:r>
              <a:rPr lang="en-AU" dirty="0" smtClean="0"/>
              <a:t> </a:t>
            </a:r>
            <a:r>
              <a:rPr lang="en-AU" dirty="0" err="1" smtClean="0"/>
              <a:t>kerja</a:t>
            </a:r>
            <a:r>
              <a:rPr lang="en-AU" dirty="0" smtClean="0"/>
              <a:t> </a:t>
            </a:r>
            <a:r>
              <a:rPr lang="en-AU" dirty="0" err="1" smtClean="0"/>
              <a:t>langsung</a:t>
            </a:r>
            <a:r>
              <a:rPr lang="en-AU" dirty="0" smtClean="0"/>
              <a:t> </a:t>
            </a:r>
            <a:r>
              <a:rPr lang="en-AU" dirty="0" err="1" smtClean="0"/>
              <a:t>ke</a:t>
            </a:r>
            <a:r>
              <a:rPr lang="en-AU" dirty="0" smtClean="0"/>
              <a:t> </a:t>
            </a:r>
            <a:r>
              <a:rPr lang="en-AU" dirty="0" err="1" smtClean="0"/>
              <a:t>produksi</a:t>
            </a:r>
            <a:endParaRPr lang="en-AU" dirty="0" smtClean="0"/>
          </a:p>
          <a:p>
            <a:pPr marL="514350" indent="-514350">
              <a:buFont typeface="+mj-lt"/>
              <a:buAutoNum type="alphaLcPeriod" startAt="13"/>
            </a:pPr>
            <a:r>
              <a:rPr lang="en-AU" dirty="0" err="1" smtClean="0"/>
              <a:t>Membebankan</a:t>
            </a:r>
            <a:r>
              <a:rPr lang="en-AU" dirty="0" smtClean="0"/>
              <a:t> </a:t>
            </a:r>
            <a:r>
              <a:rPr lang="en-AU" dirty="0" err="1" smtClean="0"/>
              <a:t>biaya</a:t>
            </a:r>
            <a:r>
              <a:rPr lang="en-AU" dirty="0" smtClean="0"/>
              <a:t> </a:t>
            </a:r>
            <a:r>
              <a:rPr lang="en-AU" dirty="0" err="1" smtClean="0"/>
              <a:t>dari</a:t>
            </a:r>
            <a:r>
              <a:rPr lang="en-AU" dirty="0" smtClean="0"/>
              <a:t> unit yang </a:t>
            </a:r>
            <a:r>
              <a:rPr lang="en-AU" dirty="0" err="1" smtClean="0"/>
              <a:t>telah</a:t>
            </a:r>
            <a:r>
              <a:rPr lang="en-AU" dirty="0" smtClean="0"/>
              <a:t> </a:t>
            </a:r>
            <a:r>
              <a:rPr lang="en-AU" dirty="0" err="1" smtClean="0"/>
              <a:t>selesai</a:t>
            </a:r>
            <a:r>
              <a:rPr lang="en-AU" dirty="0" smtClean="0"/>
              <a:t> </a:t>
            </a:r>
            <a:r>
              <a:rPr lang="en-AU" dirty="0" err="1" smtClean="0"/>
              <a:t>ke</a:t>
            </a:r>
            <a:r>
              <a:rPr lang="en-AU" dirty="0" smtClean="0"/>
              <a:t> </a:t>
            </a:r>
            <a:r>
              <a:rPr lang="en-AU" dirty="0" err="1" smtClean="0"/>
              <a:t>akun</a:t>
            </a:r>
            <a:r>
              <a:rPr lang="en-AU" dirty="0" smtClean="0"/>
              <a:t> </a:t>
            </a:r>
            <a:r>
              <a:rPr lang="en-AU" dirty="0" err="1" smtClean="0"/>
              <a:t>barang</a:t>
            </a:r>
            <a:r>
              <a:rPr lang="en-AU" dirty="0" smtClean="0"/>
              <a:t> </a:t>
            </a:r>
            <a:r>
              <a:rPr lang="en-AU" dirty="0" err="1" smtClean="0"/>
              <a:t>jadi</a:t>
            </a:r>
            <a:endParaRPr lang="en-AU" dirty="0" smtClean="0"/>
          </a:p>
          <a:p>
            <a:pPr marL="514350" indent="-514350">
              <a:buFont typeface="+mj-lt"/>
              <a:buAutoNum type="alphaLcPeriod" startAt="13"/>
            </a:pPr>
            <a:r>
              <a:rPr lang="en-AU" dirty="0" err="1" smtClean="0"/>
              <a:t>Membebankan</a:t>
            </a:r>
            <a:r>
              <a:rPr lang="en-AU" dirty="0" smtClean="0"/>
              <a:t> </a:t>
            </a:r>
            <a:r>
              <a:rPr lang="en-AU" dirty="0" err="1" smtClean="0"/>
              <a:t>biaya</a:t>
            </a:r>
            <a:r>
              <a:rPr lang="en-AU" dirty="0" smtClean="0"/>
              <a:t> </a:t>
            </a:r>
            <a:r>
              <a:rPr lang="en-AU" dirty="0" err="1" smtClean="0"/>
              <a:t>dari</a:t>
            </a:r>
            <a:r>
              <a:rPr lang="en-AU" dirty="0" smtClean="0"/>
              <a:t> unit yang </a:t>
            </a:r>
            <a:r>
              <a:rPr lang="en-AU" dirty="0" err="1" smtClean="0"/>
              <a:t>telah</a:t>
            </a:r>
            <a:r>
              <a:rPr lang="en-AU" dirty="0" smtClean="0"/>
              <a:t> </a:t>
            </a:r>
            <a:r>
              <a:rPr lang="en-AU" dirty="0" err="1" smtClean="0"/>
              <a:t>terjual</a:t>
            </a:r>
            <a:r>
              <a:rPr lang="en-AU" dirty="0" smtClean="0"/>
              <a:t> </a:t>
            </a:r>
            <a:r>
              <a:rPr lang="en-AU" dirty="0" err="1" smtClean="0"/>
              <a:t>ke</a:t>
            </a:r>
            <a:r>
              <a:rPr lang="en-AU" dirty="0" smtClean="0"/>
              <a:t> </a:t>
            </a:r>
            <a:r>
              <a:rPr lang="en-AU" dirty="0" err="1" smtClean="0"/>
              <a:t>akun</a:t>
            </a:r>
            <a:r>
              <a:rPr lang="en-AU" dirty="0" smtClean="0"/>
              <a:t> </a:t>
            </a:r>
            <a:r>
              <a:rPr lang="en-AU" dirty="0" err="1" smtClean="0"/>
              <a:t>harga</a:t>
            </a:r>
            <a:r>
              <a:rPr lang="en-AU" dirty="0" smtClean="0"/>
              <a:t> </a:t>
            </a:r>
            <a:r>
              <a:rPr lang="en-AU" dirty="0" err="1" smtClean="0"/>
              <a:t>pokok</a:t>
            </a:r>
            <a:r>
              <a:rPr lang="en-AU" dirty="0" smtClean="0"/>
              <a:t> </a:t>
            </a:r>
            <a:r>
              <a:rPr lang="en-AU" dirty="0" err="1" smtClean="0"/>
              <a:t>penjualan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20036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Aliran</a:t>
            </a:r>
            <a:r>
              <a:rPr lang="en-AU" dirty="0" smtClean="0"/>
              <a:t> </a:t>
            </a:r>
            <a:r>
              <a:rPr lang="en-AU" dirty="0" err="1" smtClean="0"/>
              <a:t>Biaya</a:t>
            </a:r>
            <a:r>
              <a:rPr lang="en-AU" dirty="0" smtClean="0"/>
              <a:t> </a:t>
            </a:r>
            <a:r>
              <a:rPr lang="en-AU" dirty="0" err="1" smtClean="0"/>
              <a:t>ke</a:t>
            </a:r>
            <a:r>
              <a:rPr lang="en-AU" dirty="0" smtClean="0"/>
              <a:t> </a:t>
            </a:r>
            <a:r>
              <a:rPr lang="en-AU" dirty="0" err="1" smtClean="0"/>
              <a:t>Akun</a:t>
            </a:r>
            <a:r>
              <a:rPr lang="en-AU" dirty="0" smtClean="0"/>
              <a:t> </a:t>
            </a:r>
            <a:r>
              <a:rPr lang="en-AU" dirty="0" err="1" smtClean="0"/>
              <a:t>Buku</a:t>
            </a:r>
            <a:r>
              <a:rPr lang="en-AU" dirty="0" smtClean="0"/>
              <a:t> </a:t>
            </a:r>
            <a:r>
              <a:rPr lang="en-AU" dirty="0" err="1" smtClean="0"/>
              <a:t>Besar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AU" dirty="0" err="1" smtClean="0"/>
              <a:t>Didasarkan</a:t>
            </a:r>
            <a:r>
              <a:rPr lang="en-AU" dirty="0" smtClean="0"/>
              <a:t> </a:t>
            </a:r>
            <a:r>
              <a:rPr lang="en-AU" dirty="0" err="1" smtClean="0"/>
              <a:t>pada</a:t>
            </a:r>
            <a:r>
              <a:rPr lang="en-AU" dirty="0" smtClean="0"/>
              <a:t> </a:t>
            </a:r>
            <a:r>
              <a:rPr lang="en-AU" dirty="0" err="1" smtClean="0"/>
              <a:t>informasi</a:t>
            </a:r>
            <a:r>
              <a:rPr lang="en-AU" dirty="0" smtClean="0"/>
              <a:t> </a:t>
            </a:r>
            <a:r>
              <a:rPr lang="en-AU" dirty="0" err="1" smtClean="0"/>
              <a:t>dokumen</a:t>
            </a:r>
            <a:r>
              <a:rPr lang="en-AU" dirty="0" smtClean="0"/>
              <a:t> </a:t>
            </a:r>
            <a:r>
              <a:rPr lang="en-AU" dirty="0" err="1" smtClean="0"/>
              <a:t>sumber</a:t>
            </a:r>
            <a:r>
              <a:rPr lang="en-AU" dirty="0" smtClean="0"/>
              <a:t>, yang </a:t>
            </a:r>
            <a:r>
              <a:rPr lang="en-AU" dirty="0" err="1" smtClean="0"/>
              <a:t>kemudian</a:t>
            </a:r>
            <a:r>
              <a:rPr lang="en-AU" dirty="0" smtClean="0"/>
              <a:t> </a:t>
            </a:r>
            <a:r>
              <a:rPr lang="en-AU" dirty="0" err="1" smtClean="0"/>
              <a:t>dijurnal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diposting</a:t>
            </a:r>
            <a:r>
              <a:rPr lang="en-AU" dirty="0" smtClean="0"/>
              <a:t>.</a:t>
            </a:r>
          </a:p>
          <a:p>
            <a:r>
              <a:rPr lang="en-AU" dirty="0" err="1" smtClean="0"/>
              <a:t>Dokumen</a:t>
            </a:r>
            <a:r>
              <a:rPr lang="en-AU" dirty="0" smtClean="0"/>
              <a:t> </a:t>
            </a:r>
            <a:r>
              <a:rPr lang="en-AU" dirty="0" err="1" smtClean="0"/>
              <a:t>sumber</a:t>
            </a:r>
            <a:r>
              <a:rPr lang="en-AU" dirty="0" smtClean="0"/>
              <a:t>: </a:t>
            </a:r>
            <a:r>
              <a:rPr lang="en-AU" dirty="0" err="1" smtClean="0"/>
              <a:t>bukti</a:t>
            </a:r>
            <a:r>
              <a:rPr lang="en-AU" dirty="0" smtClean="0"/>
              <a:t> </a:t>
            </a:r>
            <a:r>
              <a:rPr lang="en-AU" dirty="0" err="1" smtClean="0"/>
              <a:t>dasar</a:t>
            </a:r>
            <a:r>
              <a:rPr lang="en-AU" dirty="0" smtClean="0"/>
              <a:t> </a:t>
            </a:r>
            <a:r>
              <a:rPr lang="en-AU" dirty="0" err="1" smtClean="0"/>
              <a:t>daru</a:t>
            </a:r>
            <a:r>
              <a:rPr lang="en-AU" dirty="0" smtClean="0"/>
              <a:t> </a:t>
            </a:r>
            <a:r>
              <a:rPr lang="en-AU" dirty="0" err="1" smtClean="0"/>
              <a:t>suatu</a:t>
            </a:r>
            <a:r>
              <a:rPr lang="en-AU" dirty="0" smtClean="0"/>
              <a:t> </a:t>
            </a:r>
            <a:r>
              <a:rPr lang="en-AU" dirty="0" err="1" smtClean="0"/>
              <a:t>kejadian</a:t>
            </a:r>
            <a:r>
              <a:rPr lang="en-AU" dirty="0" smtClean="0"/>
              <a:t> </a:t>
            </a:r>
            <a:r>
              <a:rPr lang="en-AU" dirty="0" err="1" smtClean="0"/>
              <a:t>ekonomi</a:t>
            </a:r>
            <a:endParaRPr lang="en-AU" dirty="0" smtClean="0"/>
          </a:p>
          <a:p>
            <a:r>
              <a:rPr lang="en-AU" dirty="0" err="1" smtClean="0"/>
              <a:t>Contoh</a:t>
            </a:r>
            <a:r>
              <a:rPr lang="en-AU" dirty="0" smtClean="0"/>
              <a:t> </a:t>
            </a:r>
            <a:r>
              <a:rPr lang="en-AU" dirty="0" err="1" smtClean="0"/>
              <a:t>dokumen</a:t>
            </a:r>
            <a:r>
              <a:rPr lang="en-AU" dirty="0"/>
              <a:t> </a:t>
            </a:r>
            <a:r>
              <a:rPr lang="en-AU" dirty="0" err="1" smtClean="0"/>
              <a:t>sumber</a:t>
            </a:r>
            <a:r>
              <a:rPr lang="en-AU" dirty="0" smtClean="0"/>
              <a:t>:</a:t>
            </a:r>
          </a:p>
          <a:p>
            <a:pPr marL="987425" indent="-633413">
              <a:buFont typeface="Wingdings" panose="05000000000000000000" pitchFamily="2" charset="2"/>
              <a:buChar char="Ø"/>
            </a:pPr>
            <a:r>
              <a:rPr lang="en-AU" dirty="0" err="1" smtClean="0"/>
              <a:t>Biaya</a:t>
            </a:r>
            <a:r>
              <a:rPr lang="en-AU" dirty="0" smtClean="0"/>
              <a:t> </a:t>
            </a:r>
            <a:r>
              <a:rPr lang="en-AU" dirty="0" err="1" smtClean="0"/>
              <a:t>bahan</a:t>
            </a:r>
            <a:r>
              <a:rPr lang="en-AU" dirty="0" smtClean="0"/>
              <a:t> </a:t>
            </a:r>
            <a:r>
              <a:rPr lang="en-AU" dirty="0" err="1" smtClean="0"/>
              <a:t>baku</a:t>
            </a:r>
            <a:r>
              <a:rPr lang="en-AU" dirty="0" smtClean="0"/>
              <a:t>: </a:t>
            </a:r>
            <a:r>
              <a:rPr lang="en-AU" dirty="0" err="1" smtClean="0"/>
              <a:t>faktur</a:t>
            </a:r>
            <a:r>
              <a:rPr lang="en-AU" dirty="0" smtClean="0"/>
              <a:t> </a:t>
            </a:r>
            <a:r>
              <a:rPr lang="en-AU" dirty="0" err="1" smtClean="0"/>
              <a:t>pembelian</a:t>
            </a:r>
            <a:r>
              <a:rPr lang="en-AU" dirty="0" smtClean="0"/>
              <a:t>, </a:t>
            </a:r>
            <a:r>
              <a:rPr lang="en-AU" dirty="0" err="1" smtClean="0"/>
              <a:t>permintaan</a:t>
            </a:r>
            <a:r>
              <a:rPr lang="en-AU" dirty="0" smtClean="0"/>
              <a:t> </a:t>
            </a:r>
            <a:r>
              <a:rPr lang="en-AU" dirty="0" err="1" smtClean="0"/>
              <a:t>bahan</a:t>
            </a:r>
            <a:r>
              <a:rPr lang="en-AU" dirty="0" smtClean="0"/>
              <a:t> </a:t>
            </a:r>
            <a:r>
              <a:rPr lang="en-AU" dirty="0" err="1" smtClean="0"/>
              <a:t>baku</a:t>
            </a:r>
            <a:endParaRPr lang="en-AU" dirty="0" smtClean="0"/>
          </a:p>
          <a:p>
            <a:pPr marL="987425" indent="-633413">
              <a:buFont typeface="Wingdings" panose="05000000000000000000" pitchFamily="2" charset="2"/>
              <a:buChar char="Ø"/>
            </a:pPr>
            <a:r>
              <a:rPr lang="en-AU" dirty="0" err="1" smtClean="0"/>
              <a:t>Biaya</a:t>
            </a:r>
            <a:r>
              <a:rPr lang="en-AU" dirty="0" smtClean="0"/>
              <a:t> </a:t>
            </a:r>
            <a:r>
              <a:rPr lang="en-AU" dirty="0" err="1" smtClean="0"/>
              <a:t>tenaga</a:t>
            </a:r>
            <a:r>
              <a:rPr lang="en-AU" dirty="0" smtClean="0"/>
              <a:t> </a:t>
            </a:r>
            <a:r>
              <a:rPr lang="en-AU" dirty="0" err="1" smtClean="0"/>
              <a:t>kerja</a:t>
            </a:r>
            <a:r>
              <a:rPr lang="en-AU" dirty="0" smtClean="0"/>
              <a:t>: </a:t>
            </a:r>
            <a:r>
              <a:rPr lang="en-AU" dirty="0" err="1" smtClean="0"/>
              <a:t>kartu</a:t>
            </a:r>
            <a:r>
              <a:rPr lang="en-AU" dirty="0" smtClean="0"/>
              <a:t> </a:t>
            </a:r>
            <a:r>
              <a:rPr lang="en-AU" dirty="0" err="1" smtClean="0"/>
              <a:t>absensi</a:t>
            </a:r>
            <a:r>
              <a:rPr lang="en-AU" dirty="0" smtClean="0"/>
              <a:t> </a:t>
            </a:r>
            <a:r>
              <a:rPr lang="en-AU" dirty="0" err="1" smtClean="0"/>
              <a:t>atau</a:t>
            </a:r>
            <a:r>
              <a:rPr lang="en-AU" dirty="0" smtClean="0"/>
              <a:t> </a:t>
            </a:r>
            <a:r>
              <a:rPr lang="en-AU" dirty="0" err="1" smtClean="0"/>
              <a:t>kartu</a:t>
            </a:r>
            <a:r>
              <a:rPr lang="en-AU" dirty="0" smtClean="0"/>
              <a:t> jam </a:t>
            </a:r>
            <a:r>
              <a:rPr lang="en-AU" dirty="0" err="1" smtClean="0"/>
              <a:t>kerja</a:t>
            </a:r>
            <a:endParaRPr lang="en-AU" dirty="0" smtClean="0"/>
          </a:p>
          <a:p>
            <a:pPr marL="987425" indent="-633413">
              <a:buFont typeface="Wingdings" panose="05000000000000000000" pitchFamily="2" charset="2"/>
              <a:buChar char="Ø"/>
            </a:pPr>
            <a:r>
              <a:rPr lang="en-AU" dirty="0" err="1" smtClean="0"/>
              <a:t>Biaya</a:t>
            </a:r>
            <a:r>
              <a:rPr lang="en-AU" dirty="0" smtClean="0"/>
              <a:t> overhead </a:t>
            </a:r>
            <a:r>
              <a:rPr lang="en-AU" dirty="0" err="1" smtClean="0"/>
              <a:t>pabrik</a:t>
            </a:r>
            <a:r>
              <a:rPr lang="en-AU" dirty="0" smtClean="0"/>
              <a:t>: </a:t>
            </a:r>
            <a:r>
              <a:rPr lang="en-AU" dirty="0" err="1" smtClean="0"/>
              <a:t>faktur</a:t>
            </a:r>
            <a:r>
              <a:rPr lang="en-AU" dirty="0" smtClean="0"/>
              <a:t> </a:t>
            </a:r>
            <a:r>
              <a:rPr lang="en-AU" dirty="0" err="1" smtClean="0"/>
              <a:t>pemasok</a:t>
            </a:r>
            <a:r>
              <a:rPr lang="en-AU" dirty="0" smtClean="0"/>
              <a:t>, </a:t>
            </a:r>
            <a:r>
              <a:rPr lang="en-AU" dirty="0" err="1" smtClean="0"/>
              <a:t>tagihan</a:t>
            </a:r>
            <a:r>
              <a:rPr lang="en-AU" dirty="0" smtClean="0"/>
              <a:t> </a:t>
            </a:r>
            <a:r>
              <a:rPr lang="en-AU" dirty="0" err="1" smtClean="0"/>
              <a:t>listrik</a:t>
            </a:r>
            <a:r>
              <a:rPr lang="en-AU" dirty="0" smtClean="0"/>
              <a:t>, </a:t>
            </a:r>
            <a:r>
              <a:rPr lang="en-AU" dirty="0" err="1" smtClean="0"/>
              <a:t>jadwal</a:t>
            </a:r>
            <a:r>
              <a:rPr lang="en-AU" dirty="0" smtClean="0"/>
              <a:t> </a:t>
            </a:r>
            <a:r>
              <a:rPr lang="en-AU" dirty="0" err="1" smtClean="0"/>
              <a:t>depresiasi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76933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AU" dirty="0" smtClean="0"/>
          </a:p>
          <a:p>
            <a:pPr algn="ctr"/>
            <a:endParaRPr lang="en-AU" dirty="0" smtClean="0"/>
          </a:p>
          <a:p>
            <a:pPr algn="ctr"/>
            <a:endParaRPr lang="en-AU" dirty="0" smtClean="0"/>
          </a:p>
          <a:p>
            <a:pPr algn="ctr">
              <a:buNone/>
            </a:pPr>
            <a:r>
              <a:rPr lang="en-AU" dirty="0" smtClean="0"/>
              <a:t>DISKUSI &amp; TANYA JAWAB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57617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Akuntansi</a:t>
            </a:r>
            <a:r>
              <a:rPr lang="en-AU" dirty="0" smtClean="0"/>
              <a:t> </a:t>
            </a:r>
            <a:r>
              <a:rPr lang="en-AU" dirty="0" err="1" smtClean="0"/>
              <a:t>Biaya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 smtClean="0"/>
          </a:p>
          <a:p>
            <a:r>
              <a:rPr lang="en-AU" dirty="0" err="1" smtClean="0"/>
              <a:t>Pencatatan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pengukuran</a:t>
            </a:r>
            <a:r>
              <a:rPr lang="en-AU" dirty="0" smtClean="0"/>
              <a:t> </a:t>
            </a:r>
            <a:r>
              <a:rPr lang="en-AU" dirty="0" err="1" smtClean="0"/>
              <a:t>elemen</a:t>
            </a:r>
            <a:r>
              <a:rPr lang="en-AU" dirty="0" smtClean="0"/>
              <a:t> </a:t>
            </a:r>
            <a:r>
              <a:rPr lang="en-AU" dirty="0" err="1" smtClean="0"/>
              <a:t>biaya</a:t>
            </a:r>
            <a:r>
              <a:rPr lang="en-AU" dirty="0" smtClean="0"/>
              <a:t> </a:t>
            </a:r>
            <a:r>
              <a:rPr lang="en-AU" dirty="0" err="1" smtClean="0"/>
              <a:t>saat</a:t>
            </a:r>
            <a:r>
              <a:rPr lang="en-AU" dirty="0" smtClean="0"/>
              <a:t> </a:t>
            </a:r>
            <a:r>
              <a:rPr lang="en-AU" dirty="0" err="1" smtClean="0"/>
              <a:t>sumber</a:t>
            </a:r>
            <a:r>
              <a:rPr lang="en-AU" dirty="0" smtClean="0"/>
              <a:t> </a:t>
            </a:r>
            <a:r>
              <a:rPr lang="en-AU" dirty="0" err="1" smtClean="0"/>
              <a:t>daya</a:t>
            </a:r>
            <a:r>
              <a:rPr lang="en-AU" dirty="0" smtClean="0"/>
              <a:t> yang </a:t>
            </a:r>
            <a:r>
              <a:rPr lang="en-AU" dirty="0" err="1" smtClean="0"/>
              <a:t>berhubungan</a:t>
            </a:r>
            <a:r>
              <a:rPr lang="en-AU" dirty="0" smtClean="0"/>
              <a:t> </a:t>
            </a:r>
            <a:r>
              <a:rPr lang="en-AU" dirty="0" err="1" smtClean="0"/>
              <a:t>mengalir</a:t>
            </a:r>
            <a:r>
              <a:rPr lang="en-AU" dirty="0" smtClean="0"/>
              <a:t> </a:t>
            </a:r>
            <a:r>
              <a:rPr lang="en-AU" dirty="0" err="1" smtClean="0"/>
              <a:t>melalui</a:t>
            </a:r>
            <a:r>
              <a:rPr lang="en-AU" dirty="0" smtClean="0"/>
              <a:t> proses </a:t>
            </a:r>
            <a:r>
              <a:rPr lang="en-AU" dirty="0" err="1" smtClean="0"/>
              <a:t>produksi</a:t>
            </a:r>
            <a:endParaRPr lang="en-AU" dirty="0" smtClean="0"/>
          </a:p>
          <a:p>
            <a:endParaRPr lang="en-AU" dirty="0" smtClean="0"/>
          </a:p>
          <a:p>
            <a:r>
              <a:rPr lang="en-AU" dirty="0" err="1" smtClean="0"/>
              <a:t>Aliran</a:t>
            </a:r>
            <a:r>
              <a:rPr lang="en-AU" dirty="0" smtClean="0"/>
              <a:t> </a:t>
            </a:r>
            <a:r>
              <a:rPr lang="en-AU" dirty="0" err="1" smtClean="0"/>
              <a:t>biaya</a:t>
            </a:r>
            <a:r>
              <a:rPr lang="en-AU" dirty="0" smtClean="0"/>
              <a:t> </a:t>
            </a:r>
            <a:r>
              <a:rPr lang="en-AU" dirty="0" err="1" smtClean="0"/>
              <a:t>paralel</a:t>
            </a:r>
            <a:r>
              <a:rPr lang="en-AU" dirty="0" smtClean="0"/>
              <a:t> </a:t>
            </a:r>
            <a:r>
              <a:rPr lang="en-AU" dirty="0" err="1" smtClean="0"/>
              <a:t>dengan</a:t>
            </a:r>
            <a:r>
              <a:rPr lang="en-AU" dirty="0" smtClean="0"/>
              <a:t> </a:t>
            </a:r>
            <a:r>
              <a:rPr lang="en-AU" dirty="0" err="1" smtClean="0"/>
              <a:t>aliran</a:t>
            </a:r>
            <a:r>
              <a:rPr lang="en-AU" dirty="0" smtClean="0"/>
              <a:t> </a:t>
            </a:r>
            <a:r>
              <a:rPr lang="en-AU" dirty="0" err="1" smtClean="0"/>
              <a:t>sumber</a:t>
            </a:r>
            <a:r>
              <a:rPr lang="en-AU" dirty="0" smtClean="0"/>
              <a:t> </a:t>
            </a:r>
            <a:r>
              <a:rPr lang="en-AU" dirty="0" err="1" smtClean="0"/>
              <a:t>daya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667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 err="1" smtClean="0"/>
              <a:t>Aliran</a:t>
            </a:r>
            <a:r>
              <a:rPr lang="en-AU" dirty="0" smtClean="0"/>
              <a:t> </a:t>
            </a:r>
            <a:r>
              <a:rPr lang="en-AU" dirty="0" err="1" smtClean="0"/>
              <a:t>Biaya</a:t>
            </a:r>
            <a:r>
              <a:rPr lang="en-AU" dirty="0" smtClean="0"/>
              <a:t> Perusahaan </a:t>
            </a:r>
            <a:r>
              <a:rPr lang="en-AU" dirty="0" err="1" smtClean="0"/>
              <a:t>Manufaktur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026" name="Picture 2" descr="C:\Users\Roesfi Elsa\Documents\1 A -  Esa Unggul\Presentasi\Analisis dan estimasi biaya\6.1 aliran biaya manufaktur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12135"/>
            <a:ext cx="8424936" cy="521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29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err="1" smtClean="0"/>
              <a:t>Alirang</a:t>
            </a:r>
            <a:r>
              <a:rPr lang="en-AU" dirty="0" smtClean="0"/>
              <a:t> </a:t>
            </a:r>
            <a:r>
              <a:rPr lang="en-AU" dirty="0" err="1" smtClean="0"/>
              <a:t>Biaya</a:t>
            </a:r>
            <a:r>
              <a:rPr lang="en-AU" dirty="0" smtClean="0"/>
              <a:t>:</a:t>
            </a:r>
            <a:br>
              <a:rPr lang="en-AU" dirty="0" smtClean="0"/>
            </a:br>
            <a:r>
              <a:rPr lang="en-AU" dirty="0" smtClean="0"/>
              <a:t>Full </a:t>
            </a:r>
            <a:r>
              <a:rPr lang="en-AU" dirty="0" err="1" smtClean="0"/>
              <a:t>absoption</a:t>
            </a:r>
            <a:r>
              <a:rPr lang="en-AU" dirty="0" smtClean="0"/>
              <a:t> cost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AU" sz="3200" dirty="0" smtClean="0"/>
          </a:p>
          <a:p>
            <a:r>
              <a:rPr lang="en-AU" sz="3200" dirty="0" err="1" smtClean="0"/>
              <a:t>Semua</a:t>
            </a:r>
            <a:r>
              <a:rPr lang="en-AU" sz="3200" dirty="0" smtClean="0"/>
              <a:t> </a:t>
            </a:r>
            <a:r>
              <a:rPr lang="en-AU" sz="3200" dirty="0" err="1" smtClean="0"/>
              <a:t>biaya</a:t>
            </a:r>
            <a:r>
              <a:rPr lang="en-AU" sz="3200" dirty="0" smtClean="0"/>
              <a:t> </a:t>
            </a:r>
            <a:r>
              <a:rPr lang="en-AU" sz="3200" dirty="0" err="1" smtClean="0"/>
              <a:t>manufaktur</a:t>
            </a:r>
            <a:r>
              <a:rPr lang="en-AU" sz="3200" dirty="0" smtClean="0"/>
              <a:t>, </a:t>
            </a:r>
            <a:r>
              <a:rPr lang="en-AU" sz="3200" dirty="0" err="1" smtClean="0"/>
              <a:t>tanpa</a:t>
            </a:r>
            <a:r>
              <a:rPr lang="en-AU" sz="3200" dirty="0" smtClean="0"/>
              <a:t> </a:t>
            </a:r>
            <a:r>
              <a:rPr lang="en-AU" sz="3200" dirty="0" err="1" smtClean="0"/>
              <a:t>memperdulikan</a:t>
            </a:r>
            <a:r>
              <a:rPr lang="en-AU" sz="3200" dirty="0" smtClean="0"/>
              <a:t> </a:t>
            </a:r>
            <a:r>
              <a:rPr lang="en-AU" sz="3200" dirty="0" err="1" smtClean="0"/>
              <a:t>perilaku</a:t>
            </a:r>
            <a:r>
              <a:rPr lang="en-AU" sz="3200" dirty="0" smtClean="0"/>
              <a:t> </a:t>
            </a:r>
            <a:r>
              <a:rPr lang="en-AU" sz="3200" dirty="0" err="1" smtClean="0"/>
              <a:t>biaya</a:t>
            </a:r>
            <a:r>
              <a:rPr lang="en-AU" sz="3200" dirty="0" smtClean="0"/>
              <a:t> </a:t>
            </a:r>
            <a:r>
              <a:rPr lang="en-AU" sz="3200" dirty="0" err="1" smtClean="0"/>
              <a:t>tetap</a:t>
            </a:r>
            <a:r>
              <a:rPr lang="en-AU" sz="3200" dirty="0" smtClean="0"/>
              <a:t> </a:t>
            </a:r>
            <a:r>
              <a:rPr lang="en-AU" sz="3200" dirty="0" err="1" smtClean="0"/>
              <a:t>maupun</a:t>
            </a:r>
            <a:r>
              <a:rPr lang="en-AU" sz="3200" dirty="0" smtClean="0"/>
              <a:t> </a:t>
            </a:r>
            <a:r>
              <a:rPr lang="en-AU" sz="3200" dirty="0" err="1" smtClean="0"/>
              <a:t>variabel</a:t>
            </a:r>
            <a:r>
              <a:rPr lang="en-AU" sz="3200" dirty="0" smtClean="0"/>
              <a:t>, </a:t>
            </a:r>
            <a:r>
              <a:rPr lang="en-AU" sz="3200" dirty="0" err="1" smtClean="0"/>
              <a:t>mengalir</a:t>
            </a:r>
            <a:r>
              <a:rPr lang="en-AU" sz="3200" dirty="0" smtClean="0"/>
              <a:t> </a:t>
            </a:r>
            <a:r>
              <a:rPr lang="en-AU" sz="3200" dirty="0" err="1" smtClean="0"/>
              <a:t>melalui</a:t>
            </a:r>
            <a:r>
              <a:rPr lang="en-AU" sz="3200" dirty="0" smtClean="0"/>
              <a:t> </a:t>
            </a:r>
            <a:r>
              <a:rPr lang="en-AU" sz="3200" dirty="0" err="1" smtClean="0"/>
              <a:t>perkiraan</a:t>
            </a:r>
            <a:r>
              <a:rPr lang="en-AU" sz="3200" dirty="0" smtClean="0"/>
              <a:t>/</a:t>
            </a:r>
            <a:r>
              <a:rPr lang="en-AU" sz="3200" dirty="0" err="1" smtClean="0"/>
              <a:t>rekening</a:t>
            </a:r>
            <a:r>
              <a:rPr lang="en-AU" sz="3200" dirty="0" smtClean="0"/>
              <a:t>/</a:t>
            </a:r>
            <a:r>
              <a:rPr lang="en-AU" sz="3200" dirty="0" err="1" smtClean="0"/>
              <a:t>akun</a:t>
            </a:r>
            <a:r>
              <a:rPr lang="en-AU" sz="3200" dirty="0" smtClean="0"/>
              <a:t> </a:t>
            </a:r>
            <a:r>
              <a:rPr lang="en-AU" sz="3200" dirty="0" err="1" smtClean="0"/>
              <a:t>barang</a:t>
            </a:r>
            <a:r>
              <a:rPr lang="en-AU" sz="3200" dirty="0" smtClean="0"/>
              <a:t> </a:t>
            </a:r>
            <a:r>
              <a:rPr lang="en-AU" sz="3200" dirty="0" err="1" smtClean="0"/>
              <a:t>dalam</a:t>
            </a:r>
            <a:r>
              <a:rPr lang="en-AU" sz="3200" dirty="0" smtClean="0"/>
              <a:t> proses </a:t>
            </a:r>
            <a:r>
              <a:rPr lang="en-AU" sz="3200" dirty="0" err="1" smtClean="0"/>
              <a:t>dan</a:t>
            </a:r>
            <a:r>
              <a:rPr lang="en-AU" sz="3200" dirty="0" smtClean="0"/>
              <a:t> </a:t>
            </a:r>
            <a:r>
              <a:rPr lang="en-AU" sz="3200" dirty="0" err="1" smtClean="0"/>
              <a:t>persediaan</a:t>
            </a:r>
            <a:r>
              <a:rPr lang="en-AU" sz="3200" dirty="0" smtClean="0"/>
              <a:t> </a:t>
            </a:r>
            <a:r>
              <a:rPr lang="en-AU" sz="3200" dirty="0" err="1" smtClean="0"/>
              <a:t>barang</a:t>
            </a:r>
            <a:r>
              <a:rPr lang="en-AU" sz="3200" dirty="0" smtClean="0"/>
              <a:t> </a:t>
            </a:r>
            <a:r>
              <a:rPr lang="en-AU" sz="3200" dirty="0" err="1" smtClean="0"/>
              <a:t>jadi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38218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AU" dirty="0" err="1" smtClean="0"/>
              <a:t>Perkiraan</a:t>
            </a:r>
            <a:r>
              <a:rPr lang="en-AU" dirty="0" smtClean="0"/>
              <a:t>/</a:t>
            </a:r>
            <a:r>
              <a:rPr lang="en-AU" dirty="0" err="1" smtClean="0"/>
              <a:t>Akun</a:t>
            </a:r>
            <a:r>
              <a:rPr lang="en-AU" dirty="0" smtClean="0"/>
              <a:t>/</a:t>
            </a:r>
            <a:r>
              <a:rPr lang="en-AU" dirty="0" err="1" smtClean="0"/>
              <a:t>Rekening</a:t>
            </a:r>
            <a:r>
              <a:rPr lang="en-AU" dirty="0" smtClean="0"/>
              <a:t> </a:t>
            </a:r>
            <a:r>
              <a:rPr lang="en-AU" dirty="0" err="1" smtClean="0"/>
              <a:t>Biaya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 err="1" smtClean="0"/>
              <a:t>Digunakan</a:t>
            </a:r>
            <a:r>
              <a:rPr lang="en-AU" dirty="0" smtClean="0"/>
              <a:t>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mengatur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mengukur</a:t>
            </a:r>
            <a:r>
              <a:rPr lang="en-AU" dirty="0" smtClean="0"/>
              <a:t> </a:t>
            </a:r>
            <a:r>
              <a:rPr lang="en-AU" dirty="0" err="1" smtClean="0"/>
              <a:t>aliran</a:t>
            </a:r>
            <a:r>
              <a:rPr lang="en-AU" dirty="0" smtClean="0"/>
              <a:t> </a:t>
            </a:r>
            <a:r>
              <a:rPr lang="en-AU" dirty="0" err="1" smtClean="0"/>
              <a:t>biaya</a:t>
            </a:r>
            <a:r>
              <a:rPr lang="en-AU" dirty="0" smtClean="0"/>
              <a:t> </a:t>
            </a:r>
            <a:r>
              <a:rPr lang="en-AU" dirty="0" err="1" smtClean="0"/>
              <a:t>dari</a:t>
            </a:r>
            <a:r>
              <a:rPr lang="en-AU" dirty="0" smtClean="0"/>
              <a:t> </a:t>
            </a:r>
            <a:r>
              <a:rPr lang="en-AU" dirty="0" err="1" smtClean="0"/>
              <a:t>perolehan</a:t>
            </a:r>
            <a:r>
              <a:rPr lang="en-AU" dirty="0" smtClean="0"/>
              <a:t> </a:t>
            </a:r>
            <a:r>
              <a:rPr lang="en-AU" dirty="0" err="1" smtClean="0"/>
              <a:t>bahan</a:t>
            </a:r>
            <a:r>
              <a:rPr lang="en-AU" dirty="0" smtClean="0"/>
              <a:t> </a:t>
            </a:r>
            <a:r>
              <a:rPr lang="en-AU" dirty="0" err="1" smtClean="0"/>
              <a:t>baku</a:t>
            </a:r>
            <a:r>
              <a:rPr lang="en-AU" dirty="0" smtClean="0"/>
              <a:t>, </a:t>
            </a:r>
            <a:r>
              <a:rPr lang="en-AU" dirty="0" err="1" smtClean="0"/>
              <a:t>melalui</a:t>
            </a:r>
            <a:r>
              <a:rPr lang="en-AU" dirty="0" smtClean="0"/>
              <a:t> </a:t>
            </a:r>
            <a:r>
              <a:rPr lang="en-AU" dirty="0" err="1" smtClean="0"/>
              <a:t>operasi</a:t>
            </a:r>
            <a:r>
              <a:rPr lang="en-AU" dirty="0" smtClean="0"/>
              <a:t> </a:t>
            </a:r>
            <a:r>
              <a:rPr lang="en-AU" dirty="0" err="1" smtClean="0"/>
              <a:t>pabrik</a:t>
            </a:r>
            <a:r>
              <a:rPr lang="en-AU" dirty="0" smtClean="0"/>
              <a:t>, </a:t>
            </a:r>
            <a:r>
              <a:rPr lang="en-AU" dirty="0" err="1" smtClean="0"/>
              <a:t>sampai</a:t>
            </a:r>
            <a:r>
              <a:rPr lang="en-AU" dirty="0" smtClean="0"/>
              <a:t> </a:t>
            </a:r>
            <a:r>
              <a:rPr lang="en-AU" dirty="0" err="1" smtClean="0"/>
              <a:t>ke</a:t>
            </a:r>
            <a:r>
              <a:rPr lang="en-AU" dirty="0" smtClean="0"/>
              <a:t> </a:t>
            </a:r>
            <a:r>
              <a:rPr lang="en-AU" dirty="0" err="1" smtClean="0"/>
              <a:t>harga</a:t>
            </a:r>
            <a:r>
              <a:rPr lang="en-AU" dirty="0" smtClean="0"/>
              <a:t> </a:t>
            </a:r>
            <a:r>
              <a:rPr lang="en-AU" dirty="0" err="1" smtClean="0"/>
              <a:t>pokok</a:t>
            </a:r>
            <a:r>
              <a:rPr lang="en-AU" dirty="0" smtClean="0"/>
              <a:t> </a:t>
            </a:r>
            <a:r>
              <a:rPr lang="en-AU" dirty="0" err="1" smtClean="0"/>
              <a:t>penjualan</a:t>
            </a:r>
            <a:r>
              <a:rPr lang="en-AU" dirty="0" smtClean="0"/>
              <a:t>.  </a:t>
            </a:r>
            <a:r>
              <a:rPr lang="en-AU" dirty="0" err="1" smtClean="0"/>
              <a:t>Akun-akun</a:t>
            </a:r>
            <a:r>
              <a:rPr lang="en-AU" dirty="0" smtClean="0"/>
              <a:t> </a:t>
            </a:r>
            <a:r>
              <a:rPr lang="en-AU" dirty="0" err="1" smtClean="0"/>
              <a:t>biaya</a:t>
            </a:r>
            <a:r>
              <a:rPr lang="en-AU" dirty="0" smtClean="0"/>
              <a:t> </a:t>
            </a:r>
            <a:r>
              <a:rPr lang="en-AU" dirty="0" err="1" smtClean="0"/>
              <a:t>meliputi</a:t>
            </a:r>
            <a:r>
              <a:rPr lang="en-AU" dirty="0" smtClean="0"/>
              <a:t>:</a:t>
            </a:r>
          </a:p>
          <a:p>
            <a:r>
              <a:rPr lang="en-AU" dirty="0" err="1" smtClean="0"/>
              <a:t>Bahan</a:t>
            </a:r>
            <a:r>
              <a:rPr lang="en-AU" dirty="0" smtClean="0"/>
              <a:t> </a:t>
            </a:r>
            <a:r>
              <a:rPr lang="en-AU" dirty="0" err="1" smtClean="0"/>
              <a:t>baku</a:t>
            </a:r>
            <a:endParaRPr lang="en-AU" dirty="0" smtClean="0"/>
          </a:p>
          <a:p>
            <a:r>
              <a:rPr lang="en-AU" dirty="0" err="1" smtClean="0"/>
              <a:t>Beban</a:t>
            </a:r>
            <a:r>
              <a:rPr lang="en-AU" dirty="0" smtClean="0"/>
              <a:t> </a:t>
            </a:r>
            <a:r>
              <a:rPr lang="en-AU" dirty="0" err="1" smtClean="0"/>
              <a:t>gaji</a:t>
            </a:r>
            <a:endParaRPr lang="en-AU" dirty="0" smtClean="0"/>
          </a:p>
          <a:p>
            <a:r>
              <a:rPr lang="en-AU" dirty="0" err="1" smtClean="0"/>
              <a:t>Pengendali</a:t>
            </a:r>
            <a:r>
              <a:rPr lang="en-AU" dirty="0" smtClean="0"/>
              <a:t> overhead</a:t>
            </a:r>
          </a:p>
          <a:p>
            <a:r>
              <a:rPr lang="en-AU" dirty="0" err="1" smtClean="0"/>
              <a:t>Barang</a:t>
            </a:r>
            <a:r>
              <a:rPr lang="en-AU" dirty="0" smtClean="0"/>
              <a:t> </a:t>
            </a:r>
            <a:r>
              <a:rPr lang="en-AU" dirty="0" err="1" smtClean="0"/>
              <a:t>dalam</a:t>
            </a:r>
            <a:r>
              <a:rPr lang="en-AU" dirty="0" smtClean="0"/>
              <a:t> proses</a:t>
            </a:r>
          </a:p>
          <a:p>
            <a:r>
              <a:rPr lang="en-AU" dirty="0" err="1" smtClean="0"/>
              <a:t>Barang</a:t>
            </a:r>
            <a:r>
              <a:rPr lang="en-AU" dirty="0" smtClean="0"/>
              <a:t> </a:t>
            </a:r>
            <a:r>
              <a:rPr lang="en-AU" dirty="0" err="1" smtClean="0"/>
              <a:t>jadi</a:t>
            </a:r>
            <a:endParaRPr lang="en-AU" dirty="0"/>
          </a:p>
          <a:p>
            <a:r>
              <a:rPr lang="en-AU" dirty="0" err="1" smtClean="0"/>
              <a:t>Harga</a:t>
            </a:r>
            <a:r>
              <a:rPr lang="en-AU" dirty="0" smtClean="0"/>
              <a:t> </a:t>
            </a:r>
            <a:r>
              <a:rPr lang="en-AU" dirty="0" err="1" smtClean="0"/>
              <a:t>pokok</a:t>
            </a:r>
            <a:r>
              <a:rPr lang="en-AU" dirty="0" smtClean="0"/>
              <a:t> </a:t>
            </a:r>
            <a:r>
              <a:rPr lang="en-AU" dirty="0" err="1" smtClean="0"/>
              <a:t>penjualan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0911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Aliran</a:t>
            </a:r>
            <a:r>
              <a:rPr lang="en-AU" dirty="0" smtClean="0"/>
              <a:t> </a:t>
            </a:r>
            <a:r>
              <a:rPr lang="en-AU" dirty="0" err="1" smtClean="0"/>
              <a:t>Biaya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 smtClean="0"/>
              <a:t>Melalui</a:t>
            </a:r>
            <a:r>
              <a:rPr lang="en-AU" dirty="0" smtClean="0"/>
              <a:t> </a:t>
            </a:r>
            <a:r>
              <a:rPr lang="en-AU" dirty="0" err="1" smtClean="0"/>
              <a:t>sistem</a:t>
            </a:r>
            <a:r>
              <a:rPr lang="en-AU" dirty="0" smtClean="0"/>
              <a:t> </a:t>
            </a:r>
            <a:r>
              <a:rPr lang="en-AU" dirty="0" err="1" smtClean="0"/>
              <a:t>akuntansi</a:t>
            </a:r>
            <a:endParaRPr lang="en-AU" dirty="0" smtClean="0"/>
          </a:p>
          <a:p>
            <a:r>
              <a:rPr lang="en-AU" dirty="0" err="1" smtClean="0"/>
              <a:t>Tiap</a:t>
            </a:r>
            <a:r>
              <a:rPr lang="en-AU" dirty="0" smtClean="0"/>
              <a:t> </a:t>
            </a:r>
            <a:r>
              <a:rPr lang="en-AU" dirty="0" err="1" smtClean="0"/>
              <a:t>tanda</a:t>
            </a:r>
            <a:r>
              <a:rPr lang="en-AU" dirty="0" smtClean="0"/>
              <a:t> </a:t>
            </a:r>
            <a:r>
              <a:rPr lang="en-AU" dirty="0" err="1" smtClean="0"/>
              <a:t>panah</a:t>
            </a:r>
            <a:r>
              <a:rPr lang="en-AU" dirty="0" smtClean="0"/>
              <a:t> individual </a:t>
            </a:r>
            <a:r>
              <a:rPr lang="en-AU" dirty="0" err="1" smtClean="0"/>
              <a:t>mewakili</a:t>
            </a:r>
            <a:r>
              <a:rPr lang="en-AU" dirty="0" smtClean="0"/>
              <a:t> </a:t>
            </a:r>
            <a:r>
              <a:rPr lang="en-AU" dirty="0" err="1" smtClean="0"/>
              <a:t>tipe</a:t>
            </a:r>
            <a:r>
              <a:rPr lang="en-AU" dirty="0" smtClean="0"/>
              <a:t> </a:t>
            </a:r>
            <a:r>
              <a:rPr lang="en-AU" dirty="0" err="1" smtClean="0"/>
              <a:t>tertentu</a:t>
            </a:r>
            <a:r>
              <a:rPr lang="en-AU" dirty="0" smtClean="0"/>
              <a:t> </a:t>
            </a:r>
            <a:r>
              <a:rPr lang="en-AU" dirty="0" err="1" smtClean="0"/>
              <a:t>jurnal</a:t>
            </a:r>
            <a:r>
              <a:rPr lang="en-AU" dirty="0" smtClean="0"/>
              <a:t> </a:t>
            </a:r>
            <a:r>
              <a:rPr lang="en-AU" dirty="0" err="1" smtClean="0"/>
              <a:t>akuntansi</a:t>
            </a:r>
            <a:endParaRPr lang="en-AU" dirty="0" smtClean="0"/>
          </a:p>
          <a:p>
            <a:r>
              <a:rPr lang="en-AU" dirty="0" err="1" smtClean="0"/>
              <a:t>Titik</a:t>
            </a:r>
            <a:r>
              <a:rPr lang="en-AU" dirty="0" smtClean="0"/>
              <a:t> </a:t>
            </a:r>
            <a:r>
              <a:rPr lang="en-AU" dirty="0" err="1" smtClean="0"/>
              <a:t>kiri</a:t>
            </a:r>
            <a:r>
              <a:rPr lang="en-AU" dirty="0" smtClean="0"/>
              <a:t> (</a:t>
            </a:r>
            <a:r>
              <a:rPr lang="en-AU" dirty="0" err="1" smtClean="0"/>
              <a:t>awal</a:t>
            </a:r>
            <a:r>
              <a:rPr lang="en-AU" dirty="0" smtClean="0"/>
              <a:t>) </a:t>
            </a:r>
            <a:r>
              <a:rPr lang="en-AU" dirty="0" err="1" smtClean="0"/>
              <a:t>tiap</a:t>
            </a:r>
            <a:r>
              <a:rPr lang="en-AU" dirty="0" smtClean="0"/>
              <a:t> </a:t>
            </a:r>
            <a:r>
              <a:rPr lang="en-AU" dirty="0" err="1" smtClean="0"/>
              <a:t>tanda</a:t>
            </a:r>
            <a:r>
              <a:rPr lang="en-AU" dirty="0" smtClean="0"/>
              <a:t> </a:t>
            </a:r>
            <a:r>
              <a:rPr lang="en-AU" dirty="0" err="1" smtClean="0"/>
              <a:t>panah</a:t>
            </a:r>
            <a:r>
              <a:rPr lang="en-AU" dirty="0"/>
              <a:t> </a:t>
            </a:r>
            <a:r>
              <a:rPr lang="en-AU" dirty="0" smtClean="0"/>
              <a:t>= </a:t>
            </a:r>
            <a:r>
              <a:rPr lang="en-AU" dirty="0" err="1" smtClean="0"/>
              <a:t>sisi</a:t>
            </a:r>
            <a:r>
              <a:rPr lang="en-AU" dirty="0" smtClean="0"/>
              <a:t> </a:t>
            </a:r>
            <a:r>
              <a:rPr lang="en-AU" dirty="0" err="1" smtClean="0"/>
              <a:t>kredit</a:t>
            </a:r>
            <a:r>
              <a:rPr lang="en-AU" dirty="0" smtClean="0"/>
              <a:t> </a:t>
            </a:r>
            <a:r>
              <a:rPr lang="en-AU" dirty="0" err="1" smtClean="0"/>
              <a:t>dari</a:t>
            </a:r>
            <a:r>
              <a:rPr lang="en-AU" dirty="0" smtClean="0"/>
              <a:t> </a:t>
            </a:r>
            <a:r>
              <a:rPr lang="en-AU" dirty="0" err="1" smtClean="0"/>
              <a:t>jurnal</a:t>
            </a:r>
            <a:endParaRPr lang="en-AU" dirty="0" smtClean="0"/>
          </a:p>
          <a:p>
            <a:r>
              <a:rPr lang="en-AU" dirty="0" err="1" smtClean="0"/>
              <a:t>Titik</a:t>
            </a:r>
            <a:r>
              <a:rPr lang="en-AU" dirty="0" smtClean="0"/>
              <a:t> </a:t>
            </a:r>
            <a:r>
              <a:rPr lang="en-AU" dirty="0" err="1" smtClean="0"/>
              <a:t>kanan</a:t>
            </a:r>
            <a:r>
              <a:rPr lang="en-AU" dirty="0" smtClean="0"/>
              <a:t> (</a:t>
            </a:r>
            <a:r>
              <a:rPr lang="en-AU" dirty="0" err="1" smtClean="0"/>
              <a:t>akhir</a:t>
            </a:r>
            <a:r>
              <a:rPr lang="en-AU" dirty="0" smtClean="0"/>
              <a:t>) </a:t>
            </a:r>
            <a:r>
              <a:rPr lang="en-AU" dirty="0" err="1" smtClean="0"/>
              <a:t>tiap</a:t>
            </a:r>
            <a:r>
              <a:rPr lang="en-AU" dirty="0" smtClean="0"/>
              <a:t> </a:t>
            </a:r>
            <a:r>
              <a:rPr lang="en-AU" dirty="0" err="1" smtClean="0"/>
              <a:t>tanda</a:t>
            </a:r>
            <a:r>
              <a:rPr lang="en-AU" dirty="0" smtClean="0"/>
              <a:t> </a:t>
            </a:r>
            <a:r>
              <a:rPr lang="en-AU" dirty="0" err="1" smtClean="0"/>
              <a:t>panah</a:t>
            </a:r>
            <a:r>
              <a:rPr lang="en-AU" dirty="0"/>
              <a:t> </a:t>
            </a:r>
            <a:r>
              <a:rPr lang="en-AU" dirty="0" smtClean="0"/>
              <a:t>= </a:t>
            </a:r>
            <a:r>
              <a:rPr lang="en-AU" dirty="0" err="1" smtClean="0"/>
              <a:t>sisi</a:t>
            </a:r>
            <a:r>
              <a:rPr lang="en-AU" dirty="0" smtClean="0"/>
              <a:t> debit </a:t>
            </a:r>
            <a:r>
              <a:rPr lang="en-AU" dirty="0" err="1" smtClean="0"/>
              <a:t>dari</a:t>
            </a:r>
            <a:r>
              <a:rPr lang="en-AU" dirty="0" smtClean="0"/>
              <a:t> </a:t>
            </a:r>
            <a:r>
              <a:rPr lang="en-AU" dirty="0" err="1" smtClean="0"/>
              <a:t>jurnal</a:t>
            </a:r>
            <a:r>
              <a:rPr lang="en-AU" dirty="0" smtClean="0"/>
              <a:t> yang </a:t>
            </a:r>
            <a:r>
              <a:rPr lang="en-AU" dirty="0" err="1" smtClean="0"/>
              <a:t>sama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0619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Rekening</a:t>
            </a:r>
            <a:r>
              <a:rPr lang="en-AU" dirty="0" smtClean="0"/>
              <a:t> T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Jurnal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AU" dirty="0" smtClean="0"/>
          </a:p>
          <a:p>
            <a:r>
              <a:rPr lang="en-AU" dirty="0" err="1" smtClean="0"/>
              <a:t>Jurnal</a:t>
            </a:r>
            <a:r>
              <a:rPr lang="en-AU" dirty="0" smtClean="0"/>
              <a:t>: </a:t>
            </a:r>
            <a:r>
              <a:rPr lang="en-AU" dirty="0" err="1" smtClean="0"/>
              <a:t>catatan</a:t>
            </a:r>
            <a:r>
              <a:rPr lang="en-AU" dirty="0" smtClean="0"/>
              <a:t> </a:t>
            </a:r>
            <a:r>
              <a:rPr lang="en-AU" dirty="0" err="1" smtClean="0"/>
              <a:t>transaksi</a:t>
            </a:r>
            <a:r>
              <a:rPr lang="en-AU" dirty="0" smtClean="0"/>
              <a:t> </a:t>
            </a:r>
            <a:r>
              <a:rPr lang="en-AU" dirty="0" err="1" smtClean="0"/>
              <a:t>dimana</a:t>
            </a:r>
            <a:r>
              <a:rPr lang="en-AU" dirty="0" smtClean="0"/>
              <a:t> </a:t>
            </a:r>
            <a:r>
              <a:rPr lang="en-AU" dirty="0" err="1" smtClean="0"/>
              <a:t>terjadi</a:t>
            </a:r>
            <a:r>
              <a:rPr lang="en-AU" dirty="0" smtClean="0"/>
              <a:t> </a:t>
            </a:r>
            <a:r>
              <a:rPr lang="en-AU" dirty="0" err="1" smtClean="0"/>
              <a:t>keseimbangan</a:t>
            </a:r>
            <a:r>
              <a:rPr lang="en-AU" dirty="0" smtClean="0"/>
              <a:t> </a:t>
            </a:r>
            <a:r>
              <a:rPr lang="en-AU" dirty="0" err="1" smtClean="0"/>
              <a:t>antara</a:t>
            </a:r>
            <a:r>
              <a:rPr lang="en-AU" dirty="0" smtClean="0"/>
              <a:t> </a:t>
            </a:r>
            <a:r>
              <a:rPr lang="en-AU" dirty="0" err="1" smtClean="0"/>
              <a:t>kredit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debit (</a:t>
            </a:r>
            <a:r>
              <a:rPr lang="en-AU" dirty="0" err="1" smtClean="0"/>
              <a:t>pada</a:t>
            </a:r>
            <a:r>
              <a:rPr lang="en-AU" dirty="0" smtClean="0"/>
              <a:t> </a:t>
            </a:r>
            <a:r>
              <a:rPr lang="en-AU" dirty="0" err="1" smtClean="0"/>
              <a:t>dua</a:t>
            </a:r>
            <a:r>
              <a:rPr lang="en-AU" dirty="0" smtClean="0"/>
              <a:t> </a:t>
            </a:r>
            <a:r>
              <a:rPr lang="en-AU" dirty="0" err="1" smtClean="0"/>
              <a:t>rekening</a:t>
            </a:r>
            <a:r>
              <a:rPr lang="en-AU" dirty="0" smtClean="0"/>
              <a:t> </a:t>
            </a:r>
            <a:r>
              <a:rPr lang="en-AU" dirty="0" err="1" smtClean="0"/>
              <a:t>berbeda</a:t>
            </a:r>
            <a:r>
              <a:rPr lang="en-AU" dirty="0" smtClean="0"/>
              <a:t>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403648" y="4077072"/>
            <a:ext cx="216024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940152" y="4077072"/>
            <a:ext cx="20162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83768" y="4077072"/>
            <a:ext cx="0" cy="10081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948264" y="4077072"/>
            <a:ext cx="0" cy="108012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059832" y="4437112"/>
            <a:ext cx="3240360" cy="0"/>
          </a:xfrm>
          <a:prstGeom prst="straightConnector1">
            <a:avLst/>
          </a:prstGeom>
          <a:ln w="28575">
            <a:solidFill>
              <a:srgbClr val="C0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99456" y="3563724"/>
            <a:ext cx="2181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err="1" smtClean="0">
                <a:solidFill>
                  <a:srgbClr val="0070C0"/>
                </a:solidFill>
              </a:rPr>
              <a:t>Nama</a:t>
            </a:r>
            <a:r>
              <a:rPr lang="en-AU" b="1" dirty="0" smtClean="0">
                <a:solidFill>
                  <a:srgbClr val="0070C0"/>
                </a:solidFill>
              </a:rPr>
              <a:t> </a:t>
            </a:r>
            <a:r>
              <a:rPr lang="en-AU" b="1" dirty="0" err="1" smtClean="0">
                <a:solidFill>
                  <a:srgbClr val="0070C0"/>
                </a:solidFill>
              </a:rPr>
              <a:t>Rekening</a:t>
            </a:r>
            <a:r>
              <a:rPr lang="en-AU" b="1" dirty="0" smtClean="0">
                <a:solidFill>
                  <a:srgbClr val="0070C0"/>
                </a:solidFill>
              </a:rPr>
              <a:t> X</a:t>
            </a:r>
            <a:endParaRPr lang="en-AU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3563724"/>
            <a:ext cx="2169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err="1" smtClean="0">
                <a:solidFill>
                  <a:srgbClr val="0070C0"/>
                </a:solidFill>
              </a:rPr>
              <a:t>Nama</a:t>
            </a:r>
            <a:r>
              <a:rPr lang="en-AU" b="1" dirty="0" smtClean="0">
                <a:solidFill>
                  <a:srgbClr val="0070C0"/>
                </a:solidFill>
              </a:rPr>
              <a:t> </a:t>
            </a:r>
            <a:r>
              <a:rPr lang="en-AU" b="1" dirty="0" err="1" smtClean="0">
                <a:solidFill>
                  <a:srgbClr val="0070C0"/>
                </a:solidFill>
              </a:rPr>
              <a:t>Rekening</a:t>
            </a:r>
            <a:r>
              <a:rPr lang="en-AU" b="1" dirty="0" smtClean="0">
                <a:solidFill>
                  <a:srgbClr val="0070C0"/>
                </a:solidFill>
              </a:rPr>
              <a:t> Y</a:t>
            </a:r>
            <a:endParaRPr lang="en-AU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3928" y="4617132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err="1" smtClean="0"/>
              <a:t>Jurnal</a:t>
            </a:r>
            <a:r>
              <a:rPr lang="en-AU" b="1" dirty="0" smtClean="0"/>
              <a:t> Z</a:t>
            </a:r>
            <a:r>
              <a:rPr lang="en-AU" dirty="0" smtClean="0"/>
              <a:t>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transaksi</a:t>
            </a:r>
            <a:r>
              <a:rPr lang="en-AU" dirty="0" smtClean="0"/>
              <a:t> </a:t>
            </a:r>
            <a:r>
              <a:rPr lang="en-AU" dirty="0" err="1" smtClean="0"/>
              <a:t>tertentu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2627784" y="4581128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err="1" smtClean="0">
                <a:solidFill>
                  <a:srgbClr val="C00000"/>
                </a:solidFill>
              </a:rPr>
              <a:t>Sisi</a:t>
            </a:r>
            <a:r>
              <a:rPr lang="en-AU" b="1" dirty="0" smtClean="0">
                <a:solidFill>
                  <a:srgbClr val="C00000"/>
                </a:solidFill>
              </a:rPr>
              <a:t> </a:t>
            </a:r>
            <a:r>
              <a:rPr lang="en-AU" b="1" dirty="0" err="1" smtClean="0">
                <a:solidFill>
                  <a:srgbClr val="C00000"/>
                </a:solidFill>
              </a:rPr>
              <a:t>kredit</a:t>
            </a:r>
            <a:endParaRPr lang="en-AU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0152" y="4581128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err="1" smtClean="0">
                <a:solidFill>
                  <a:srgbClr val="C00000"/>
                </a:solidFill>
              </a:rPr>
              <a:t>Sisi</a:t>
            </a:r>
            <a:r>
              <a:rPr lang="en-AU" b="1" dirty="0" smtClean="0">
                <a:solidFill>
                  <a:srgbClr val="C00000"/>
                </a:solidFill>
              </a:rPr>
              <a:t> debit</a:t>
            </a:r>
            <a:endParaRPr lang="en-A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45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 err="1" smtClean="0"/>
              <a:t>Aliran</a:t>
            </a:r>
            <a:r>
              <a:rPr lang="en-AU" dirty="0" smtClean="0"/>
              <a:t> </a:t>
            </a:r>
            <a:r>
              <a:rPr lang="en-AU" dirty="0" err="1" smtClean="0"/>
              <a:t>Biaya</a:t>
            </a:r>
            <a:r>
              <a:rPr lang="en-AU" dirty="0"/>
              <a:t>: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Full absorption cost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50" name="Picture 2" descr="C:\Users\Roesfi Elsa\Documents\1 A -  Esa Unggul\Presentasi\Analisis dan estimasi biaya\6.1 aliran biaya manufaktur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179591"/>
            <a:ext cx="8568953" cy="541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4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Jurnal</a:t>
            </a:r>
            <a:r>
              <a:rPr lang="en-AU" dirty="0" smtClean="0"/>
              <a:t> a - 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AU" dirty="0" err="1" smtClean="0"/>
              <a:t>Pembayaran</a:t>
            </a:r>
            <a:r>
              <a:rPr lang="en-AU" dirty="0" smtClean="0"/>
              <a:t> </a:t>
            </a:r>
            <a:r>
              <a:rPr lang="en-AU" dirty="0" err="1" smtClean="0"/>
              <a:t>secara</a:t>
            </a:r>
            <a:r>
              <a:rPr lang="en-AU" dirty="0" smtClean="0"/>
              <a:t> </a:t>
            </a:r>
            <a:r>
              <a:rPr lang="en-AU" dirty="0" err="1" smtClean="0"/>
              <a:t>kredit</a:t>
            </a:r>
            <a:endParaRPr lang="en-AU" dirty="0" smtClean="0"/>
          </a:p>
          <a:p>
            <a:pPr marL="514350" indent="-514350">
              <a:buFont typeface="+mj-lt"/>
              <a:buAutoNum type="alphaLcPeriod"/>
            </a:pPr>
            <a:r>
              <a:rPr lang="en-AU" dirty="0" err="1" smtClean="0"/>
              <a:t>Beban</a:t>
            </a:r>
            <a:r>
              <a:rPr lang="en-AU" dirty="0" smtClean="0"/>
              <a:t> </a:t>
            </a:r>
            <a:r>
              <a:rPr lang="en-AU" dirty="0" err="1" smtClean="0"/>
              <a:t>dibayar</a:t>
            </a:r>
            <a:r>
              <a:rPr lang="en-AU" dirty="0" smtClean="0"/>
              <a:t> </a:t>
            </a:r>
            <a:r>
              <a:rPr lang="en-AU" dirty="0" err="1" smtClean="0"/>
              <a:t>dimuka</a:t>
            </a:r>
            <a:endParaRPr lang="en-AU" dirty="0" smtClean="0"/>
          </a:p>
          <a:p>
            <a:pPr marL="514350" indent="-514350">
              <a:buFont typeface="+mj-lt"/>
              <a:buAutoNum type="alphaLcPeriod"/>
            </a:pPr>
            <a:r>
              <a:rPr lang="en-AU" dirty="0" err="1" smtClean="0"/>
              <a:t>Pembelian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perbaikan</a:t>
            </a:r>
            <a:r>
              <a:rPr lang="en-AU" dirty="0" smtClean="0"/>
              <a:t> </a:t>
            </a:r>
            <a:r>
              <a:rPr lang="en-AU" dirty="0" err="1" smtClean="0"/>
              <a:t>aktiva</a:t>
            </a:r>
            <a:r>
              <a:rPr lang="en-AU" dirty="0" smtClean="0"/>
              <a:t> </a:t>
            </a:r>
            <a:r>
              <a:rPr lang="en-AU" dirty="0" err="1" smtClean="0"/>
              <a:t>tetap</a:t>
            </a:r>
            <a:endParaRPr lang="en-AU" dirty="0" smtClean="0"/>
          </a:p>
          <a:p>
            <a:pPr marL="514350" indent="-514350">
              <a:buFont typeface="+mj-lt"/>
              <a:buAutoNum type="alphaLcPeriod"/>
            </a:pPr>
            <a:r>
              <a:rPr lang="en-AU" dirty="0" err="1" smtClean="0"/>
              <a:t>Berbagai</a:t>
            </a:r>
            <a:r>
              <a:rPr lang="en-AU" dirty="0" smtClean="0"/>
              <a:t> </a:t>
            </a:r>
            <a:r>
              <a:rPr lang="en-AU" dirty="0" err="1" smtClean="0"/>
              <a:t>pembayaran</a:t>
            </a:r>
            <a:r>
              <a:rPr lang="en-AU" dirty="0" smtClean="0"/>
              <a:t>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sumber</a:t>
            </a:r>
            <a:r>
              <a:rPr lang="en-AU" dirty="0" smtClean="0"/>
              <a:t> </a:t>
            </a:r>
            <a:r>
              <a:rPr lang="en-AU" dirty="0" err="1" smtClean="0"/>
              <a:t>daya</a:t>
            </a:r>
            <a:endParaRPr lang="en-AU" dirty="0" smtClean="0"/>
          </a:p>
          <a:p>
            <a:pPr marL="514350" indent="-514350">
              <a:buFont typeface="+mj-lt"/>
              <a:buAutoNum type="alphaLcPeriod"/>
            </a:pPr>
            <a:r>
              <a:rPr lang="en-AU" dirty="0" err="1" smtClean="0"/>
              <a:t>Pembayaran</a:t>
            </a:r>
            <a:r>
              <a:rPr lang="en-AU" dirty="0" smtClean="0"/>
              <a:t> </a:t>
            </a:r>
            <a:r>
              <a:rPr lang="en-AU" dirty="0" err="1" smtClean="0"/>
              <a:t>upah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gaji</a:t>
            </a:r>
            <a:endParaRPr lang="en-AU" dirty="0" smtClean="0"/>
          </a:p>
          <a:p>
            <a:pPr marL="514350" indent="-514350">
              <a:buFont typeface="+mj-lt"/>
              <a:buAutoNum type="alphaLcPeriod"/>
            </a:pPr>
            <a:r>
              <a:rPr lang="en-AU" dirty="0" err="1" smtClean="0"/>
              <a:t>Pembelian</a:t>
            </a:r>
            <a:r>
              <a:rPr lang="en-AU" dirty="0" smtClean="0"/>
              <a:t> </a:t>
            </a:r>
            <a:r>
              <a:rPr lang="en-AU" dirty="0" err="1" smtClean="0"/>
              <a:t>bahan</a:t>
            </a:r>
            <a:r>
              <a:rPr lang="en-AU" dirty="0" smtClean="0"/>
              <a:t> </a:t>
            </a:r>
            <a:r>
              <a:rPr lang="en-AU" dirty="0" err="1" smtClean="0"/>
              <a:t>baku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perlengkapan</a:t>
            </a:r>
            <a:r>
              <a:rPr lang="en-AU" dirty="0" smtClean="0"/>
              <a:t> </a:t>
            </a:r>
            <a:r>
              <a:rPr lang="en-AU" dirty="0" err="1" smtClean="0"/>
              <a:t>secara</a:t>
            </a:r>
            <a:r>
              <a:rPr lang="en-AU" dirty="0" smtClean="0"/>
              <a:t> </a:t>
            </a:r>
            <a:r>
              <a:rPr lang="en-AU" dirty="0" err="1" smtClean="0"/>
              <a:t>kredit</a:t>
            </a:r>
            <a:endParaRPr lang="en-AU" dirty="0" smtClean="0"/>
          </a:p>
          <a:p>
            <a:pPr marL="514350" indent="-514350">
              <a:buFont typeface="+mj-lt"/>
              <a:buAutoNum type="alphaLcPeriod"/>
            </a:pPr>
            <a:r>
              <a:rPr lang="en-AU" dirty="0" err="1" smtClean="0"/>
              <a:t>Pencatatan</a:t>
            </a:r>
            <a:r>
              <a:rPr lang="en-AU" dirty="0" smtClean="0"/>
              <a:t> </a:t>
            </a:r>
            <a:r>
              <a:rPr lang="en-AU" dirty="0" err="1" smtClean="0"/>
              <a:t>beban</a:t>
            </a:r>
            <a:r>
              <a:rPr lang="en-AU" dirty="0" smtClean="0"/>
              <a:t> </a:t>
            </a:r>
            <a:r>
              <a:rPr lang="en-AU" dirty="0" err="1" smtClean="0"/>
              <a:t>gaji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5451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134</TotalTime>
  <Words>389</Words>
  <Application>Microsoft Office PowerPoint</Application>
  <PresentationFormat>On-screen Show (4:3)</PresentationFormat>
  <Paragraphs>67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Akuntansi dan AliranBiaya</vt:lpstr>
      <vt:lpstr>Akuntansi Biaya</vt:lpstr>
      <vt:lpstr>Aliran Biaya Perusahaan Manufaktur</vt:lpstr>
      <vt:lpstr>Alirang Biaya: Full absoption cost</vt:lpstr>
      <vt:lpstr>Perkiraan/Akun/Rekening Biaya</vt:lpstr>
      <vt:lpstr>Aliran Biaya</vt:lpstr>
      <vt:lpstr>Rekening T dan Jurnal</vt:lpstr>
      <vt:lpstr>Aliran Biaya: Full absorption cost</vt:lpstr>
      <vt:lpstr>Jurnal a - g</vt:lpstr>
      <vt:lpstr>Jurnal h - l</vt:lpstr>
      <vt:lpstr>Jurnal m - r</vt:lpstr>
      <vt:lpstr>Aliran Biaya ke Akun Buku Besar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Perilaku Biaya</dc:title>
  <dc:creator>Roesfi Elsa</dc:creator>
  <cp:lastModifiedBy>May</cp:lastModifiedBy>
  <cp:revision>13</cp:revision>
  <dcterms:created xsi:type="dcterms:W3CDTF">2013-11-05T03:30:18Z</dcterms:created>
  <dcterms:modified xsi:type="dcterms:W3CDTF">2015-03-22T04:27:34Z</dcterms:modified>
</cp:coreProperties>
</file>