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0070C0"/>
                </a:solidFill>
              </a:rPr>
              <a:t>Latihan</a:t>
            </a:r>
            <a:r>
              <a:rPr lang="en-AU" dirty="0" smtClean="0">
                <a:solidFill>
                  <a:srgbClr val="0070C0"/>
                </a:solidFill>
              </a:rPr>
              <a:t> </a:t>
            </a:r>
            <a:r>
              <a:rPr lang="en-AU" dirty="0" err="1" smtClean="0">
                <a:solidFill>
                  <a:srgbClr val="0070C0"/>
                </a:solidFill>
              </a:rPr>
              <a:t>Soal</a:t>
            </a:r>
            <a:r>
              <a:rPr lang="en-AU" dirty="0" smtClean="0">
                <a:solidFill>
                  <a:srgbClr val="0070C0"/>
                </a:solidFill>
              </a:rPr>
              <a:t/>
            </a:r>
            <a:br>
              <a:rPr lang="en-AU" dirty="0" smtClean="0">
                <a:solidFill>
                  <a:srgbClr val="0070C0"/>
                </a:solidFill>
              </a:rPr>
            </a:br>
            <a:r>
              <a:rPr lang="en-AU" dirty="0" smtClean="0">
                <a:solidFill>
                  <a:srgbClr val="0070C0"/>
                </a:solidFill>
              </a:rPr>
              <a:t>Job Order Costing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 smtClean="0"/>
          </a:p>
          <a:p>
            <a:r>
              <a:rPr lang="en-AU" dirty="0" err="1" smtClean="0"/>
              <a:t>Roesfiansjah</a:t>
            </a:r>
            <a:r>
              <a:rPr lang="en-AU" dirty="0" smtClean="0"/>
              <a:t> </a:t>
            </a:r>
            <a:r>
              <a:rPr lang="en-AU" dirty="0" err="1" smtClean="0"/>
              <a:t>Rasjidin</a:t>
            </a:r>
            <a:endParaRPr lang="en-AU" dirty="0" smtClean="0"/>
          </a:p>
          <a:p>
            <a:r>
              <a:rPr lang="en-AU" dirty="0" smtClean="0"/>
              <a:t>PS </a:t>
            </a:r>
            <a:r>
              <a:rPr lang="en-AU" dirty="0" err="1" smtClean="0"/>
              <a:t>Teknik</a:t>
            </a:r>
            <a:r>
              <a:rPr lang="en-AU" dirty="0" smtClean="0"/>
              <a:t> </a:t>
            </a:r>
            <a:r>
              <a:rPr lang="en-AU" dirty="0" err="1" smtClean="0"/>
              <a:t>Industri</a:t>
            </a:r>
            <a:endParaRPr lang="en-AU" dirty="0" smtClean="0"/>
          </a:p>
          <a:p>
            <a:r>
              <a:rPr lang="en-AU" dirty="0" smtClean="0"/>
              <a:t>FT - UEU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08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908720"/>
            <a:ext cx="8424937" cy="111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199115" cy="50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43188"/>
            <a:ext cx="54959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3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Jawaban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76676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6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5"/>
            <a:ext cx="8136904" cy="485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6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9288"/>
            <a:ext cx="8018153" cy="323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1 ( L5-5 )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4026"/>
            <a:ext cx="9144000" cy="342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945182"/>
            <a:ext cx="5184576" cy="143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1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" y="548680"/>
            <a:ext cx="79819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846436"/>
            <a:ext cx="9141271" cy="346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9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68760"/>
            <a:ext cx="76009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2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2 ( L5-3 )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828800"/>
            <a:ext cx="77343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0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81211"/>
            <a:ext cx="5589521" cy="416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50854"/>
            <a:ext cx="40767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4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3 ( L5-6 )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b="1" dirty="0" err="1" smtClean="0"/>
              <a:t>Biaya</a:t>
            </a:r>
            <a:r>
              <a:rPr lang="en-AU" b="1" dirty="0" smtClean="0"/>
              <a:t> </a:t>
            </a:r>
            <a:r>
              <a:rPr lang="en-AU" b="1" dirty="0" err="1" smtClean="0"/>
              <a:t>Manufaktur</a:t>
            </a:r>
            <a:r>
              <a:rPr lang="en-AU" b="1" dirty="0" smtClean="0"/>
              <a:t>.  </a:t>
            </a:r>
            <a:r>
              <a:rPr lang="en-AU" dirty="0" err="1" smtClean="0"/>
              <a:t>Tomson</a:t>
            </a:r>
            <a:r>
              <a:rPr lang="en-AU" dirty="0" smtClean="0"/>
              <a:t> Company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menyerahkan</a:t>
            </a:r>
            <a:r>
              <a:rPr lang="en-AU" dirty="0" smtClean="0"/>
              <a:t> tender </a:t>
            </a:r>
            <a:r>
              <a:rPr lang="en-AU" dirty="0" err="1" smtClean="0"/>
              <a:t>atas</a:t>
            </a:r>
            <a:r>
              <a:rPr lang="en-AU" dirty="0" smtClean="0"/>
              <a:t> </a:t>
            </a:r>
            <a:r>
              <a:rPr lang="en-AU" dirty="0" err="1" smtClean="0"/>
              <a:t>produksi</a:t>
            </a:r>
            <a:r>
              <a:rPr lang="en-AU" dirty="0" smtClean="0"/>
              <a:t> 11.250 </a:t>
            </a:r>
            <a:r>
              <a:rPr lang="en-AU" dirty="0" err="1" smtClean="0"/>
              <a:t>piring</a:t>
            </a:r>
            <a:r>
              <a:rPr lang="en-AU" dirty="0" smtClean="0"/>
              <a:t> </a:t>
            </a:r>
            <a:r>
              <a:rPr lang="en-AU" dirty="0" err="1" smtClean="0"/>
              <a:t>keramik</a:t>
            </a:r>
            <a:r>
              <a:rPr lang="en-AU" dirty="0" smtClean="0"/>
              <a:t>.  </a:t>
            </a:r>
            <a:r>
              <a:rPr lang="en-AU" dirty="0" err="1" smtClean="0"/>
              <a:t>Diestimasikan</a:t>
            </a:r>
            <a:r>
              <a:rPr lang="en-AU" dirty="0" smtClean="0"/>
              <a:t> </a:t>
            </a:r>
            <a:r>
              <a:rPr lang="en-AU" dirty="0" err="1" smtClean="0"/>
              <a:t>bahwa</a:t>
            </a:r>
            <a:r>
              <a:rPr lang="en-AU" dirty="0" smtClean="0"/>
              <a:t> </a:t>
            </a:r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bahan</a:t>
            </a:r>
            <a:r>
              <a:rPr lang="en-AU" dirty="0" smtClean="0"/>
              <a:t> </a:t>
            </a:r>
            <a:r>
              <a:rPr lang="en-AU" dirty="0" err="1" smtClean="0"/>
              <a:t>baku</a:t>
            </a:r>
            <a:r>
              <a:rPr lang="en-AU" dirty="0" smtClean="0"/>
              <a:t> </a:t>
            </a:r>
            <a:r>
              <a:rPr lang="en-AU" dirty="0" err="1" smtClean="0"/>
              <a:t>sebesar</a:t>
            </a:r>
            <a:r>
              <a:rPr lang="en-AU" dirty="0" smtClean="0"/>
              <a:t> $13.000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tenaga</a:t>
            </a:r>
            <a:r>
              <a:rPr lang="en-AU" dirty="0" smtClean="0"/>
              <a:t> </a:t>
            </a:r>
            <a:r>
              <a:rPr lang="en-AU" dirty="0" err="1" smtClean="0"/>
              <a:t>kerja</a:t>
            </a:r>
            <a:r>
              <a:rPr lang="en-AU" dirty="0" smtClean="0"/>
              <a:t> </a:t>
            </a:r>
            <a:r>
              <a:rPr lang="en-AU" dirty="0" err="1" smtClean="0"/>
              <a:t>langsung</a:t>
            </a:r>
            <a:r>
              <a:rPr lang="en-AU" dirty="0" smtClean="0"/>
              <a:t> </a:t>
            </a:r>
            <a:r>
              <a:rPr lang="en-AU" dirty="0" err="1" smtClean="0"/>
              <a:t>sebesar</a:t>
            </a:r>
            <a:r>
              <a:rPr lang="en-AU" dirty="0" smtClean="0"/>
              <a:t> $15.000.  Overhead </a:t>
            </a:r>
            <a:r>
              <a:rPr lang="en-AU" dirty="0" err="1" smtClean="0"/>
              <a:t>dibebankan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tarif</a:t>
            </a:r>
            <a:r>
              <a:rPr lang="en-AU" dirty="0" smtClean="0"/>
              <a:t> $2.70 per jam </a:t>
            </a:r>
            <a:r>
              <a:rPr lang="en-AU" dirty="0" err="1" smtClean="0"/>
              <a:t>tenaga</a:t>
            </a:r>
            <a:r>
              <a:rPr lang="en-AU" dirty="0" smtClean="0"/>
              <a:t> </a:t>
            </a:r>
            <a:r>
              <a:rPr lang="en-AU" dirty="0" err="1" smtClean="0"/>
              <a:t>kerja</a:t>
            </a:r>
            <a:r>
              <a:rPr lang="en-AU" dirty="0" smtClean="0"/>
              <a:t> </a:t>
            </a:r>
            <a:r>
              <a:rPr lang="en-AU" dirty="0" err="1" smtClean="0"/>
              <a:t>langsung</a:t>
            </a:r>
            <a:r>
              <a:rPr lang="en-AU" dirty="0" smtClean="0"/>
              <a:t> di </a:t>
            </a:r>
            <a:r>
              <a:rPr lang="en-AU" dirty="0" err="1" smtClean="0"/>
              <a:t>departemen</a:t>
            </a:r>
            <a:r>
              <a:rPr lang="en-AU" dirty="0" smtClean="0"/>
              <a:t> </a:t>
            </a:r>
            <a:r>
              <a:rPr lang="en-AU" dirty="0" err="1" smtClean="0"/>
              <a:t>pencetakan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35%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tenaga</a:t>
            </a:r>
            <a:r>
              <a:rPr lang="en-AU" dirty="0" smtClean="0"/>
              <a:t> </a:t>
            </a:r>
            <a:r>
              <a:rPr lang="en-AU" dirty="0" err="1" smtClean="0"/>
              <a:t>kerja</a:t>
            </a:r>
            <a:r>
              <a:rPr lang="en-AU" dirty="0" smtClean="0"/>
              <a:t> </a:t>
            </a:r>
            <a:r>
              <a:rPr lang="en-AU" dirty="0" err="1" smtClean="0"/>
              <a:t>langsung</a:t>
            </a:r>
            <a:r>
              <a:rPr lang="en-AU" dirty="0" smtClean="0"/>
              <a:t> di </a:t>
            </a:r>
            <a:r>
              <a:rPr lang="en-AU" dirty="0" err="1" smtClean="0"/>
              <a:t>departemen</a:t>
            </a:r>
            <a:r>
              <a:rPr lang="en-AU" dirty="0" smtClean="0"/>
              <a:t> </a:t>
            </a:r>
            <a:r>
              <a:rPr lang="en-AU" dirty="0" err="1" smtClean="0"/>
              <a:t>dekorasi</a:t>
            </a:r>
            <a:r>
              <a:rPr lang="en-AU" dirty="0" smtClean="0"/>
              <a:t>.  </a:t>
            </a:r>
            <a:r>
              <a:rPr lang="en-AU" dirty="0" err="1" smtClean="0"/>
              <a:t>Diestimasikan</a:t>
            </a:r>
            <a:r>
              <a:rPr lang="en-AU" dirty="0" smtClean="0"/>
              <a:t> </a:t>
            </a:r>
            <a:r>
              <a:rPr lang="en-AU" dirty="0" err="1" smtClean="0"/>
              <a:t>bahwa</a:t>
            </a:r>
            <a:r>
              <a:rPr lang="en-AU" dirty="0" smtClean="0"/>
              <a:t> 1.000 jam </a:t>
            </a:r>
            <a:r>
              <a:rPr lang="en-AU" dirty="0" err="1" smtClean="0"/>
              <a:t>tenaga</a:t>
            </a:r>
            <a:r>
              <a:rPr lang="en-AU" dirty="0" smtClean="0"/>
              <a:t> </a:t>
            </a:r>
            <a:r>
              <a:rPr lang="en-AU" dirty="0" err="1" smtClean="0"/>
              <a:t>kerja</a:t>
            </a:r>
            <a:r>
              <a:rPr lang="en-AU" dirty="0" smtClean="0"/>
              <a:t> </a:t>
            </a:r>
            <a:r>
              <a:rPr lang="en-AU" dirty="0" err="1" smtClean="0"/>
              <a:t>langsung</a:t>
            </a:r>
            <a:r>
              <a:rPr lang="en-AU" dirty="0" smtClean="0"/>
              <a:t>,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biaya</a:t>
            </a:r>
            <a:r>
              <a:rPr lang="en-AU" dirty="0" smtClean="0"/>
              <a:t> $9.000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diperlukan</a:t>
            </a:r>
            <a:r>
              <a:rPr lang="en-AU" dirty="0" smtClean="0"/>
              <a:t> di </a:t>
            </a:r>
            <a:r>
              <a:rPr lang="en-AU" dirty="0" err="1" smtClean="0"/>
              <a:t>departemen</a:t>
            </a:r>
            <a:r>
              <a:rPr lang="en-AU" dirty="0" smtClean="0"/>
              <a:t> </a:t>
            </a:r>
            <a:r>
              <a:rPr lang="en-AU" dirty="0" err="1" smtClean="0"/>
              <a:t>pencetakan</a:t>
            </a:r>
            <a:r>
              <a:rPr lang="en-AU" dirty="0" smtClean="0"/>
              <a:t>.  Perusahaan </a:t>
            </a:r>
            <a:r>
              <a:rPr lang="en-AU" dirty="0" err="1" smtClean="0"/>
              <a:t>ingin</a:t>
            </a:r>
            <a:r>
              <a:rPr lang="en-AU" dirty="0" smtClean="0"/>
              <a:t> </a:t>
            </a:r>
            <a:r>
              <a:rPr lang="en-AU" dirty="0" err="1" smtClean="0"/>
              <a:t>memperoleh</a:t>
            </a:r>
            <a:r>
              <a:rPr lang="en-AU" dirty="0" smtClean="0"/>
              <a:t> mark-up </a:t>
            </a:r>
            <a:r>
              <a:rPr lang="en-AU" dirty="0" err="1" smtClean="0"/>
              <a:t>sebesar</a:t>
            </a:r>
            <a:r>
              <a:rPr lang="en-AU" dirty="0" smtClean="0"/>
              <a:t> 45% </a:t>
            </a:r>
            <a:r>
              <a:rPr lang="en-AU" dirty="0" err="1" smtClean="0"/>
              <a:t>dari</a:t>
            </a:r>
            <a:r>
              <a:rPr lang="en-AU" dirty="0" smtClean="0"/>
              <a:t> total </a:t>
            </a:r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produksi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r>
              <a:rPr lang="en-AU" dirty="0" err="1" smtClean="0"/>
              <a:t>Diminta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r>
              <a:rPr lang="en-AU" dirty="0" err="1" smtClean="0"/>
              <a:t>Hitung</a:t>
            </a:r>
            <a:r>
              <a:rPr lang="en-AU" dirty="0" smtClean="0"/>
              <a:t> </a:t>
            </a:r>
            <a:r>
              <a:rPr lang="en-AU" dirty="0" err="1" smtClean="0"/>
              <a:t>berikut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:</a:t>
            </a: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AU" dirty="0" err="1" smtClean="0"/>
              <a:t>Estimasi</a:t>
            </a:r>
            <a:r>
              <a:rPr lang="en-AU" dirty="0" smtClean="0"/>
              <a:t> </a:t>
            </a:r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produksi</a:t>
            </a:r>
            <a:endParaRPr lang="en-AU" dirty="0" smtClean="0"/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AU" dirty="0" err="1" smtClean="0"/>
              <a:t>Estimasi</a:t>
            </a:r>
            <a:r>
              <a:rPr lang="en-AU" dirty="0" smtClean="0"/>
              <a:t> </a:t>
            </a:r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utama</a:t>
            </a:r>
            <a:endParaRPr lang="en-AU" dirty="0" smtClean="0"/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AU" dirty="0" err="1" smtClean="0"/>
              <a:t>Estimasi</a:t>
            </a:r>
            <a:r>
              <a:rPr lang="en-AU" dirty="0" smtClean="0"/>
              <a:t> </a:t>
            </a:r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konversi</a:t>
            </a:r>
            <a:endParaRPr lang="en-AU" dirty="0" smtClean="0"/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en-AU" dirty="0" err="1" smtClean="0"/>
              <a:t>Harga</a:t>
            </a:r>
            <a:r>
              <a:rPr lang="en-AU" dirty="0" smtClean="0"/>
              <a:t> tender.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54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Jawab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2060"/>
              </a:buClr>
              <a:buNone/>
            </a:pPr>
            <a:r>
              <a:rPr lang="en-AU" dirty="0" smtClean="0"/>
              <a:t>1.</a:t>
            </a:r>
          </a:p>
          <a:p>
            <a:pPr marL="0" indent="0">
              <a:buClr>
                <a:srgbClr val="002060"/>
              </a:buClr>
              <a:buNone/>
            </a:pPr>
            <a:endParaRPr lang="en-AU" dirty="0" smtClean="0"/>
          </a:p>
          <a:p>
            <a:pPr marL="0" indent="0">
              <a:buClr>
                <a:srgbClr val="002060"/>
              </a:buClr>
              <a:buNone/>
            </a:pPr>
            <a:endParaRPr lang="en-AU" sz="2000" dirty="0" smtClean="0"/>
          </a:p>
          <a:p>
            <a:pPr marL="0" indent="0">
              <a:buClr>
                <a:srgbClr val="002060"/>
              </a:buClr>
              <a:buNone/>
            </a:pPr>
            <a:r>
              <a:rPr lang="en-AU" sz="2000" dirty="0" smtClean="0"/>
              <a:t>DM: direct material; DL: direct </a:t>
            </a:r>
            <a:r>
              <a:rPr lang="en-AU" sz="2000" dirty="0" err="1" smtClean="0"/>
              <a:t>labor</a:t>
            </a:r>
            <a:r>
              <a:rPr lang="en-AU" sz="2000" dirty="0" smtClean="0"/>
              <a:t>; FOH: factory overhead</a:t>
            </a:r>
            <a:endParaRPr lang="en-AU" sz="2000" dirty="0"/>
          </a:p>
          <a:p>
            <a:pPr marL="0" indent="0">
              <a:buClr>
                <a:srgbClr val="002060"/>
              </a:buClr>
              <a:buNone/>
            </a:pPr>
            <a:r>
              <a:rPr lang="en-AU" dirty="0" smtClean="0"/>
              <a:t>2.</a:t>
            </a:r>
          </a:p>
          <a:p>
            <a:pPr marL="0" indent="0">
              <a:buClr>
                <a:srgbClr val="002060"/>
              </a:buClr>
              <a:buNone/>
            </a:pPr>
            <a:endParaRPr lang="en-AU" dirty="0"/>
          </a:p>
          <a:p>
            <a:pPr marL="0" indent="0">
              <a:buClr>
                <a:srgbClr val="002060"/>
              </a:buClr>
              <a:buNone/>
            </a:pPr>
            <a:r>
              <a:rPr lang="en-AU" dirty="0" smtClean="0"/>
              <a:t>3.</a:t>
            </a:r>
          </a:p>
          <a:p>
            <a:pPr marL="0" indent="0">
              <a:buClr>
                <a:srgbClr val="002060"/>
              </a:buClr>
              <a:buNone/>
            </a:pPr>
            <a:endParaRPr lang="en-AU" dirty="0"/>
          </a:p>
          <a:p>
            <a:pPr marL="0" indent="0">
              <a:buClr>
                <a:srgbClr val="002060"/>
              </a:buClr>
              <a:buNone/>
            </a:pPr>
            <a:r>
              <a:rPr lang="en-AU" dirty="0" smtClean="0"/>
              <a:t>4.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806667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680218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653136"/>
            <a:ext cx="760567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661248"/>
            <a:ext cx="6815307" cy="32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9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4 ( L5-4 ) </a:t>
            </a:r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Manufaktur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3874"/>
            <a:ext cx="8143772" cy="330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7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566</TotalTime>
  <Words>161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Latihan Soal Job Order Costing</vt:lpstr>
      <vt:lpstr>Soal 1 ( L5-5 )</vt:lpstr>
      <vt:lpstr>PowerPoint Presentation</vt:lpstr>
      <vt:lpstr>PowerPoint Presentation</vt:lpstr>
      <vt:lpstr>Soal 2 ( L5-3 )</vt:lpstr>
      <vt:lpstr>PowerPoint Presentation</vt:lpstr>
      <vt:lpstr>Soal 3 ( L5-6 )</vt:lpstr>
      <vt:lpstr>Jawab</vt:lpstr>
      <vt:lpstr>Soal 4 ( L5-4 ) Biaya Manufaktur</vt:lpstr>
      <vt:lpstr>PowerPoint Presentation</vt:lpstr>
      <vt:lpstr>Jawaban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 Job Order Costing</dc:title>
  <dc:creator>Roesfi Elsa</dc:creator>
  <cp:lastModifiedBy>May</cp:lastModifiedBy>
  <cp:revision>11</cp:revision>
  <dcterms:created xsi:type="dcterms:W3CDTF">2013-12-12T03:39:45Z</dcterms:created>
  <dcterms:modified xsi:type="dcterms:W3CDTF">2015-03-22T04:28:24Z</dcterms:modified>
</cp:coreProperties>
</file>