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73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utura Bk BT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utura Bk B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Futura Bk BT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Futura Bk BT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Futura Bk BT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Futura Bk BT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Futura Bk BT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648200"/>
            <a:ext cx="7239000" cy="1143000"/>
          </a:xfrm>
        </p:spPr>
        <p:txBody>
          <a:bodyPr>
            <a:normAutofit/>
          </a:bodyPr>
          <a:lstStyle/>
          <a:p>
            <a:r>
              <a:rPr lang="id-ID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Reliability of system</a:t>
            </a:r>
            <a:endParaRPr lang="id-ID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239001" cy="762000"/>
          </a:xfrm>
        </p:spPr>
        <p:txBody>
          <a:bodyPr/>
          <a:lstStyle/>
          <a:p>
            <a:r>
              <a:rPr lang="id-ID" dirty="0" smtClean="0"/>
              <a:t>Pertemuan Ke-5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04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Complex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For certain system, the component configuration is such that the system reliability cannot be simply decomposed into series and parallel relationships.</a:t>
            </a:r>
          </a:p>
          <a:p>
            <a:r>
              <a:rPr lang="id-ID" dirty="0" smtClean="0"/>
              <a:t>However, this network can be analyzed by using either </a:t>
            </a:r>
            <a:r>
              <a:rPr lang="id-ID" b="1" dirty="0" smtClean="0"/>
              <a:t>decomposition</a:t>
            </a:r>
            <a:r>
              <a:rPr lang="id-ID" dirty="0" smtClean="0"/>
              <a:t> or </a:t>
            </a:r>
            <a:r>
              <a:rPr lang="id-ID" b="1" dirty="0" smtClean="0"/>
              <a:t>enumeration</a:t>
            </a:r>
            <a:r>
              <a:rPr lang="id-ID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4343400" cy="23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 you......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For your attention............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9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590800"/>
            <a:ext cx="2514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System configuration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429000" y="1371600"/>
            <a:ext cx="2514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Serial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403600" y="4038600"/>
            <a:ext cx="2514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Parallel</a:t>
            </a:r>
            <a:endParaRPr lang="en-US" sz="2400" b="1" dirty="0"/>
          </a:p>
        </p:txBody>
      </p:sp>
      <p:cxnSp>
        <p:nvCxnSpPr>
          <p:cNvPr id="10" name="Curved Connector 9"/>
          <p:cNvCxnSpPr>
            <a:stCxn id="6" idx="3"/>
            <a:endCxn id="7" idx="1"/>
          </p:cNvCxnSpPr>
          <p:nvPr/>
        </p:nvCxnSpPr>
        <p:spPr>
          <a:xfrm flipV="1">
            <a:off x="2819400" y="1866900"/>
            <a:ext cx="609600" cy="12192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6" idx="3"/>
            <a:endCxn id="8" idx="1"/>
          </p:cNvCxnSpPr>
          <p:nvPr/>
        </p:nvCxnSpPr>
        <p:spPr>
          <a:xfrm>
            <a:off x="2819400" y="3086100"/>
            <a:ext cx="584200" cy="14478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5410200" y="1866900"/>
            <a:ext cx="3352800" cy="1333500"/>
          </a:xfrm>
          <a:prstGeom prst="wedgeRoundRectCallout">
            <a:avLst>
              <a:gd name="adj1" fmla="val -56042"/>
              <a:gd name="adj2" fmla="val -539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All component must function for the system to function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5562600" y="4686300"/>
            <a:ext cx="3352800" cy="1333500"/>
          </a:xfrm>
          <a:prstGeom prst="wedgeRoundRectCallout">
            <a:avLst>
              <a:gd name="adj1" fmla="val -56042"/>
              <a:gd name="adj2" fmla="val -539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At least one component must function for the system to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Serial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00400"/>
          </a:xfrm>
        </p:spPr>
        <p:txBody>
          <a:bodyPr/>
          <a:lstStyle/>
          <a:p>
            <a:r>
              <a:rPr lang="id-ID" dirty="0" smtClean="0"/>
              <a:t>A system reliability Rs may be determined from the component reliability, in the following away:</a:t>
            </a:r>
          </a:p>
          <a:p>
            <a:pPr marL="274320" lvl="1" indent="0">
              <a:buNone/>
            </a:pPr>
            <a:r>
              <a:rPr lang="id-ID" dirty="0" smtClean="0"/>
              <a:t>E</a:t>
            </a:r>
            <a:r>
              <a:rPr lang="id-ID" sz="1200" dirty="0" smtClean="0"/>
              <a:t>1</a:t>
            </a:r>
            <a:r>
              <a:rPr lang="id-ID" dirty="0" smtClean="0"/>
              <a:t>= The event that component 1does not fail.</a:t>
            </a:r>
          </a:p>
          <a:p>
            <a:pPr marL="274320" lvl="1" indent="0">
              <a:buNone/>
            </a:pPr>
            <a:r>
              <a:rPr lang="id-ID" dirty="0" smtClean="0"/>
              <a:t>E</a:t>
            </a:r>
            <a:r>
              <a:rPr lang="id-ID" baseline="-25000" dirty="0" smtClean="0"/>
              <a:t>2</a:t>
            </a:r>
            <a:r>
              <a:rPr lang="id-ID" dirty="0" smtClean="0"/>
              <a:t>= </a:t>
            </a:r>
            <a:r>
              <a:rPr lang="id-ID" dirty="0"/>
              <a:t>The event that </a:t>
            </a:r>
            <a:r>
              <a:rPr lang="id-ID" dirty="0" smtClean="0"/>
              <a:t>component 2does </a:t>
            </a:r>
            <a:r>
              <a:rPr lang="id-ID" dirty="0"/>
              <a:t>not fail</a:t>
            </a:r>
            <a:r>
              <a:rPr lang="id-ID" dirty="0" smtClean="0"/>
              <a:t>.</a:t>
            </a:r>
          </a:p>
          <a:p>
            <a:pPr marL="274320" lvl="1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P(E</a:t>
            </a:r>
            <a:r>
              <a:rPr lang="id-ID" baseline="-25000" dirty="0" smtClean="0"/>
              <a:t>1</a:t>
            </a:r>
            <a:r>
              <a:rPr lang="id-ID" dirty="0" smtClean="0"/>
              <a:t>)= R</a:t>
            </a:r>
            <a:r>
              <a:rPr lang="id-ID" baseline="-25000" dirty="0" smtClean="0"/>
              <a:t>1</a:t>
            </a:r>
            <a:r>
              <a:rPr lang="id-ID" dirty="0" smtClean="0"/>
              <a:t> and P(E</a:t>
            </a:r>
            <a:r>
              <a:rPr lang="id-ID" baseline="-25000" dirty="0" smtClean="0"/>
              <a:t>2</a:t>
            </a:r>
            <a:r>
              <a:rPr lang="id-ID" dirty="0" smtClean="0"/>
              <a:t>)= R</a:t>
            </a:r>
            <a:r>
              <a:rPr lang="id-ID" baseline="-25000" dirty="0" smtClean="0"/>
              <a:t>2</a:t>
            </a:r>
          </a:p>
          <a:p>
            <a:pPr marL="274320" lvl="1" indent="0">
              <a:buNone/>
            </a:pPr>
            <a:r>
              <a:rPr lang="id-ID" dirty="0" smtClean="0"/>
              <a:t>Therefore, Rs= P (E</a:t>
            </a:r>
            <a:r>
              <a:rPr lang="id-ID" baseline="-25000" dirty="0" smtClean="0"/>
              <a:t>1</a:t>
            </a:r>
            <a:r>
              <a:rPr lang="id-ID" dirty="0" smtClean="0"/>
              <a:t>n E</a:t>
            </a:r>
            <a:r>
              <a:rPr lang="id-ID" baseline="-25000" dirty="0" smtClean="0"/>
              <a:t>2</a:t>
            </a:r>
            <a:r>
              <a:rPr lang="id-ID" dirty="0" smtClean="0"/>
              <a:t>)= P(E</a:t>
            </a:r>
            <a:r>
              <a:rPr lang="id-ID" baseline="-25000" dirty="0" smtClean="0"/>
              <a:t>1</a:t>
            </a:r>
            <a:r>
              <a:rPr lang="id-ID" dirty="0" smtClean="0"/>
              <a:t>)P(E</a:t>
            </a:r>
            <a:r>
              <a:rPr lang="id-ID" baseline="-25000" dirty="0" smtClean="0"/>
              <a:t>2</a:t>
            </a:r>
            <a:r>
              <a:rPr lang="id-ID" dirty="0" smtClean="0"/>
              <a:t>)= R</a:t>
            </a:r>
            <a:r>
              <a:rPr lang="id-ID" baseline="-25000" dirty="0" smtClean="0"/>
              <a:t>1</a:t>
            </a:r>
            <a:r>
              <a:rPr lang="id-ID" dirty="0" smtClean="0"/>
              <a:t>R</a:t>
            </a:r>
            <a:r>
              <a:rPr lang="id-ID" baseline="-25000" dirty="0" smtClean="0"/>
              <a:t>2</a:t>
            </a:r>
            <a:r>
              <a:rPr lang="id-ID" dirty="0" smtClean="0"/>
              <a:t> . Assuming that the two component indepent ( its mean that tha failure or non failure at one component does not change reliability at other component)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05000"/>
            <a:ext cx="12954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1905000"/>
            <a:ext cx="12954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>
            <a:off x="1371600" y="220980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276600" y="22098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91200" y="1905000"/>
            <a:ext cx="12954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86600" y="2206171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0" idx="1"/>
          </p:cNvCxnSpPr>
          <p:nvPr/>
        </p:nvCxnSpPr>
        <p:spPr>
          <a:xfrm>
            <a:off x="5029200" y="2209800"/>
            <a:ext cx="7620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7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Serial Configuration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Generally to n mutually indepedent component series.</a:t>
                </a:r>
              </a:p>
              <a:p>
                <a:pPr marL="0" indent="0">
                  <a:buNone/>
                </a:pPr>
                <a:r>
                  <a:rPr lang="id-ID" dirty="0"/>
                  <a:t> </a:t>
                </a:r>
                <a:r>
                  <a:rPr lang="id-ID" dirty="0" smtClean="0"/>
                  <a:t>Rs(t)= R</a:t>
                </a:r>
                <a:r>
                  <a:rPr lang="id-ID" baseline="-25000" dirty="0" smtClean="0"/>
                  <a:t>1</a:t>
                </a:r>
                <a:r>
                  <a:rPr lang="id-ID" dirty="0" smtClean="0"/>
                  <a:t>(t)R</a:t>
                </a:r>
                <a:r>
                  <a:rPr lang="id-ID" baseline="-25000" dirty="0" smtClean="0"/>
                  <a:t>2</a:t>
                </a:r>
                <a:r>
                  <a:rPr lang="id-ID" dirty="0" smtClean="0"/>
                  <a:t>(t).........R</a:t>
                </a:r>
                <a:r>
                  <a:rPr lang="id-ID" baseline="-25000" dirty="0" smtClean="0"/>
                  <a:t>n</a:t>
                </a:r>
                <a:r>
                  <a:rPr lang="id-ID" dirty="0" smtClean="0"/>
                  <a:t>(t) ≤ min{R</a:t>
                </a:r>
                <a:r>
                  <a:rPr lang="id-ID" baseline="-25000" dirty="0" smtClean="0"/>
                  <a:t>1</a:t>
                </a:r>
                <a:r>
                  <a:rPr lang="id-ID" dirty="0" smtClean="0"/>
                  <a:t>(t).R</a:t>
                </a:r>
                <a:r>
                  <a:rPr lang="id-ID" baseline="-25000" dirty="0" smtClean="0"/>
                  <a:t>2</a:t>
                </a:r>
                <a:r>
                  <a:rPr lang="id-ID" dirty="0" smtClean="0"/>
                  <a:t>(t)....R</a:t>
                </a:r>
                <a:r>
                  <a:rPr lang="id-ID" baseline="-25000" dirty="0" smtClean="0"/>
                  <a:t>n</a:t>
                </a:r>
                <a:r>
                  <a:rPr lang="id-ID" dirty="0" smtClean="0"/>
                  <a:t>(t)}</a:t>
                </a:r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r>
                  <a:rPr lang="id-ID" dirty="0" smtClean="0"/>
                  <a:t>The system reliability can therefore to be greater than smallest component reliability.</a:t>
                </a:r>
              </a:p>
              <a:p>
                <a:pPr marL="0" indent="0">
                  <a:buNone/>
                </a:pPr>
                <a:r>
                  <a:rPr lang="id-ID" dirty="0" smtClean="0"/>
                  <a:t>If each component has a constant failure rate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id-ID" b="0" i="1" baseline="-25000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id-ID" b="0" i="1" baseline="-2500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id-ID" dirty="0" smtClean="0"/>
                  <a:t>, the system reliability is given by.</a:t>
                </a:r>
              </a:p>
              <a:p>
                <a:pPr marL="0" indent="0" algn="ctr">
                  <a:buNone/>
                </a:pPr>
                <a:r>
                  <a:rPr lang="id-ID" dirty="0" smtClean="0"/>
                  <a:t>Rs(t) =Exp (-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id-ID" dirty="0" smtClean="0"/>
                  <a:t>st)</a:t>
                </a:r>
              </a:p>
              <a:p>
                <a:pPr marL="0" indent="0" algn="ctr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 rotWithShape="1">
                <a:blip r:embed="rId2"/>
                <a:stretch>
                  <a:fillRect l="-1111" t="-955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7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Serial Configuration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If the component failure are governed by the weibull failure law, then</a:t>
                </a:r>
              </a:p>
              <a:p>
                <a:pPr marL="0" indent="0" algn="ctr">
                  <a:buNone/>
                </a:pPr>
                <a:r>
                  <a:rPr lang="id-ID" dirty="0" smtClean="0"/>
                  <a:t>Rs(t) =Exp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id-ID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d-ID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id-ID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id-ID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id-ID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d-ID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d-ID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id-ID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d-ID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id-ID" b="0" i="1" smtClean="0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sSub>
                                  <m:sSubPr>
                                    <m:ctrlPr>
                                      <a:rPr lang="id-ID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id-ID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e>
                    </m:d>
                  </m:oMath>
                </a14:m>
                <a:r>
                  <a:rPr lang="id-ID" dirty="0" smtClean="0"/>
                  <a:t> and</a:t>
                </a:r>
              </a:p>
              <a:p>
                <a:pPr marL="0" indent="0" algn="ctr">
                  <a:buNone/>
                </a:pPr>
                <a:endParaRPr lang="id-ID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𝜆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d-ID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d-ID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d-ID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id-ID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id-ID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d-ID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d-ID" b="0" i="1" smtClean="0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d-ID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d-ID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id-ID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 rotWithShape="1">
                <a:blip r:embed="rId2"/>
                <a:stretch>
                  <a:fillRect l="-1111" t="-955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6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Parallel Configuration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3657600"/>
          </a:xfrm>
        </p:spPr>
        <p:txBody>
          <a:bodyPr/>
          <a:lstStyle/>
          <a:p>
            <a:r>
              <a:rPr lang="id-ID" dirty="0" smtClean="0"/>
              <a:t>Two or more component are in parallel or redundant configuration, if all units must fail for the system to fail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06600" y="1600200"/>
            <a:ext cx="12954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06600" y="2590800"/>
            <a:ext cx="12954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13858" y="3657600"/>
            <a:ext cx="1295400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86200" y="29718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9" idx="0"/>
          </p:cNvCxnSpPr>
          <p:nvPr/>
        </p:nvCxnSpPr>
        <p:spPr>
          <a:xfrm>
            <a:off x="2654300" y="3200400"/>
            <a:ext cx="7258" cy="457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1"/>
          </p:cNvCxnSpPr>
          <p:nvPr/>
        </p:nvCxnSpPr>
        <p:spPr>
          <a:xfrm flipH="1">
            <a:off x="1295400" y="1905000"/>
            <a:ext cx="7112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1905000"/>
            <a:ext cx="0" cy="2057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1"/>
          </p:cNvCxnSpPr>
          <p:nvPr/>
        </p:nvCxnSpPr>
        <p:spPr>
          <a:xfrm>
            <a:off x="1295400" y="3962400"/>
            <a:ext cx="71845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3"/>
          </p:cNvCxnSpPr>
          <p:nvPr/>
        </p:nvCxnSpPr>
        <p:spPr>
          <a:xfrm>
            <a:off x="3302000" y="1905000"/>
            <a:ext cx="584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86200" y="1905000"/>
            <a:ext cx="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3"/>
          </p:cNvCxnSpPr>
          <p:nvPr/>
        </p:nvCxnSpPr>
        <p:spPr>
          <a:xfrm flipH="1">
            <a:off x="3309258" y="3962400"/>
            <a:ext cx="5769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" y="2980871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0"/>
          </p:cNvCxnSpPr>
          <p:nvPr/>
        </p:nvCxnSpPr>
        <p:spPr>
          <a:xfrm flipV="1">
            <a:off x="2654300" y="2209800"/>
            <a:ext cx="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Parallel Configuration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00200"/>
                <a:ext cx="8153400" cy="3657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d-ID" dirty="0" smtClean="0"/>
                  <a:t>Sistem reliability for n parallel and independent component is found by taking 1 minus probability that all n component fail. To see this for two component, consider</a:t>
                </a:r>
              </a:p>
              <a:p>
                <a:pPr marL="0" indent="0" algn="ctr">
                  <a:buNone/>
                </a:pPr>
                <a:r>
                  <a:rPr lang="id-ID" dirty="0"/>
                  <a:t> </a:t>
                </a:r>
                <a:r>
                  <a:rPr lang="id-ID" dirty="0" smtClean="0"/>
                  <a:t>Rs = P(E</a:t>
                </a:r>
                <a:r>
                  <a:rPr lang="id-ID" baseline="-25000" dirty="0" smtClean="0"/>
                  <a:t>1</a:t>
                </a:r>
                <a:r>
                  <a:rPr lang="id-ID" dirty="0" smtClean="0"/>
                  <a:t>UE</a:t>
                </a:r>
                <a:r>
                  <a:rPr lang="id-ID" baseline="-25000" dirty="0" smtClean="0"/>
                  <a:t>2</a:t>
                </a:r>
                <a:r>
                  <a:rPr lang="id-ID" dirty="0" smtClean="0"/>
                  <a:t>)=1- (PE</a:t>
                </a:r>
                <a:r>
                  <a:rPr lang="id-ID" baseline="-25000" dirty="0" smtClean="0"/>
                  <a:t>1</a:t>
                </a:r>
                <a:r>
                  <a:rPr lang="id-ID" dirty="0" smtClean="0"/>
                  <a:t>UE</a:t>
                </a:r>
                <a:r>
                  <a:rPr lang="id-ID" baseline="-25000" dirty="0" smtClean="0"/>
                  <a:t>2</a:t>
                </a:r>
                <a:r>
                  <a:rPr lang="id-ID" dirty="0" smtClean="0"/>
                  <a:t>)</a:t>
                </a:r>
                <a:r>
                  <a:rPr lang="id-ID" baseline="30000" dirty="0" smtClean="0"/>
                  <a:t>c </a:t>
                </a:r>
                <a:r>
                  <a:rPr lang="id-ID" dirty="0" smtClean="0"/>
                  <a:t>= 1-P(E</a:t>
                </a:r>
                <a:r>
                  <a:rPr lang="id-ID" baseline="-25000" dirty="0" smtClean="0"/>
                  <a:t>1</a:t>
                </a:r>
                <a:r>
                  <a:rPr lang="id-ID" baseline="30000" dirty="0" smtClean="0"/>
                  <a:t>c</a:t>
                </a:r>
                <a:r>
                  <a:rPr lang="id-ID" dirty="0" smtClean="0"/>
                  <a:t>nE</a:t>
                </a:r>
                <a:r>
                  <a:rPr lang="id-ID" baseline="-25000" dirty="0" smtClean="0"/>
                  <a:t>2</a:t>
                </a:r>
                <a:r>
                  <a:rPr lang="id-ID" baseline="30000" dirty="0" smtClean="0"/>
                  <a:t>c</a:t>
                </a:r>
                <a:r>
                  <a:rPr lang="id-ID" dirty="0" smtClean="0"/>
                  <a:t>)</a:t>
                </a:r>
              </a:p>
              <a:p>
                <a:pPr marL="0" indent="0" algn="ctr">
                  <a:buNone/>
                </a:pPr>
                <a:endParaRPr lang="id-ID" baseline="30000" dirty="0"/>
              </a:p>
              <a:p>
                <a:pPr marL="0" indent="0" algn="just">
                  <a:buNone/>
                </a:pPr>
                <a:r>
                  <a:rPr lang="id-ID" dirty="0" smtClean="0"/>
                  <a:t>Generallizing:</a:t>
                </a:r>
              </a:p>
              <a:p>
                <a:pPr marL="0" indent="0" algn="ctr">
                  <a:buNone/>
                </a:pPr>
                <a:r>
                  <a:rPr lang="id-ID" dirty="0"/>
                  <a:t> </a:t>
                </a:r>
                <a:r>
                  <a:rPr lang="id-ID" dirty="0" smtClean="0"/>
                  <a:t>  Rs= 1-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id-ID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d-ID" b="0" i="1" smtClean="0">
                            <a:latin typeface="Cambria Math"/>
                          </a:rPr>
                          <m:t>𝑖</m:t>
                        </m:r>
                        <m:r>
                          <a:rPr lang="id-ID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id-ID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id-ID" b="0" i="1" smtClean="0">
                            <a:latin typeface="Cambria Math"/>
                          </a:rPr>
                          <m:t>[(1−</m:t>
                        </m:r>
                        <m:r>
                          <a:rPr lang="id-ID" b="0" i="1" smtClean="0">
                            <a:latin typeface="Cambria Math"/>
                          </a:rPr>
                          <m:t>𝑅𝑖</m:t>
                        </m:r>
                        <m:d>
                          <m:dPr>
                            <m:ctrlPr>
                              <a:rPr lang="id-ID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id-ID" b="0" i="1" smtClean="0"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id-ID" dirty="0" smtClean="0"/>
              </a:p>
              <a:p>
                <a:pPr marL="0" indent="0" algn="just">
                  <a:buNone/>
                </a:pPr>
                <a:r>
                  <a:rPr lang="id-ID" dirty="0" smtClean="0"/>
                  <a:t>If is always true that</a:t>
                </a:r>
              </a:p>
              <a:p>
                <a:pPr marL="0" indent="0" algn="ctr">
                  <a:buNone/>
                </a:pPr>
                <a:r>
                  <a:rPr lang="id-ID" dirty="0"/>
                  <a:t> </a:t>
                </a:r>
                <a:r>
                  <a:rPr lang="id-ID" dirty="0" smtClean="0"/>
                  <a:t>Rs(t)≥ Max{R</a:t>
                </a:r>
                <a:r>
                  <a:rPr lang="id-ID" baseline="-25000" dirty="0" smtClean="0"/>
                  <a:t>1</a:t>
                </a:r>
                <a:r>
                  <a:rPr lang="id-ID" dirty="0" smtClean="0"/>
                  <a:t>(t),R</a:t>
                </a:r>
                <a:r>
                  <a:rPr lang="id-ID" baseline="-25000" dirty="0" smtClean="0"/>
                  <a:t>2</a:t>
                </a:r>
                <a:r>
                  <a:rPr lang="id-ID" dirty="0" smtClean="0"/>
                  <a:t>(t),.....Rn(t)}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00200"/>
                <a:ext cx="8153400" cy="3657600"/>
              </a:xfrm>
              <a:blipFill rotWithShape="1">
                <a:blip r:embed="rId2"/>
                <a:stretch>
                  <a:fillRect l="-1197" t="-2333" r="-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0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Combines Series Parallel Configuration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4925" y="1663908"/>
            <a:ext cx="43434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R</a:t>
            </a:r>
            <a:r>
              <a:rPr lang="id-ID" baseline="-25000" dirty="0" smtClean="0"/>
              <a:t>A</a:t>
            </a:r>
            <a:r>
              <a:rPr lang="id-ID" dirty="0" smtClean="0"/>
              <a:t>= [1-(1-R</a:t>
            </a:r>
            <a:r>
              <a:rPr lang="id-ID" baseline="-25000" dirty="0" smtClean="0"/>
              <a:t>1</a:t>
            </a:r>
            <a:r>
              <a:rPr lang="id-ID" dirty="0" smtClean="0"/>
              <a:t>)(1-R</a:t>
            </a:r>
            <a:r>
              <a:rPr lang="id-ID" baseline="-25000" dirty="0" smtClean="0"/>
              <a:t>2</a:t>
            </a:r>
            <a:r>
              <a:rPr lang="id-ID" dirty="0" smtClean="0"/>
              <a:t>)]</a:t>
            </a:r>
          </a:p>
          <a:p>
            <a:pPr marL="0" indent="0">
              <a:buNone/>
            </a:pPr>
            <a:r>
              <a:rPr lang="id-ID" dirty="0" smtClean="0"/>
              <a:t>R</a:t>
            </a:r>
            <a:r>
              <a:rPr lang="id-ID" baseline="-25000" dirty="0" smtClean="0"/>
              <a:t>B</a:t>
            </a:r>
            <a:r>
              <a:rPr lang="id-ID" dirty="0" smtClean="0"/>
              <a:t> = R</a:t>
            </a:r>
            <a:r>
              <a:rPr lang="id-ID" baseline="-25000" dirty="0" smtClean="0"/>
              <a:t>A</a:t>
            </a:r>
            <a:r>
              <a:rPr lang="id-ID" dirty="0" smtClean="0"/>
              <a:t>.R</a:t>
            </a:r>
            <a:r>
              <a:rPr lang="id-ID" baseline="-25000" dirty="0" smtClean="0"/>
              <a:t>3</a:t>
            </a:r>
          </a:p>
          <a:p>
            <a:pPr marL="0" indent="0">
              <a:buNone/>
            </a:pPr>
            <a:r>
              <a:rPr lang="id-ID" dirty="0" smtClean="0"/>
              <a:t>R</a:t>
            </a:r>
            <a:r>
              <a:rPr lang="id-ID" baseline="-25000" dirty="0" smtClean="0"/>
              <a:t>c  </a:t>
            </a:r>
            <a:r>
              <a:rPr lang="id-ID" dirty="0" smtClean="0"/>
              <a:t>= R</a:t>
            </a:r>
            <a:r>
              <a:rPr lang="id-ID" baseline="-25000" dirty="0" smtClean="0"/>
              <a:t>4</a:t>
            </a:r>
            <a:r>
              <a:rPr lang="id-ID" dirty="0" smtClean="0"/>
              <a:t>.R</a:t>
            </a:r>
            <a:r>
              <a:rPr lang="id-ID" baseline="-25000" dirty="0" smtClean="0"/>
              <a:t>5</a:t>
            </a:r>
          </a:p>
          <a:p>
            <a:pPr marL="0" indent="0">
              <a:buNone/>
            </a:pPr>
            <a:r>
              <a:rPr lang="id-ID" dirty="0" smtClean="0"/>
              <a:t>R</a:t>
            </a:r>
            <a:r>
              <a:rPr lang="id-ID" baseline="-25000" dirty="0" smtClean="0"/>
              <a:t>D</a:t>
            </a:r>
            <a:r>
              <a:rPr lang="id-ID" dirty="0" smtClean="0"/>
              <a:t> =R</a:t>
            </a:r>
            <a:r>
              <a:rPr lang="id-ID" baseline="-25000" dirty="0" smtClean="0"/>
              <a:t>c</a:t>
            </a:r>
            <a:r>
              <a:rPr lang="id-ID" dirty="0" smtClean="0"/>
              <a:t>. R</a:t>
            </a:r>
            <a:r>
              <a:rPr lang="id-ID" baseline="-25000" dirty="0" smtClean="0"/>
              <a:t>B</a:t>
            </a:r>
          </a:p>
          <a:p>
            <a:pPr marL="0" indent="0">
              <a:buNone/>
            </a:pPr>
            <a:r>
              <a:rPr lang="id-ID" dirty="0" smtClean="0"/>
              <a:t>R</a:t>
            </a:r>
            <a:r>
              <a:rPr lang="id-ID" baseline="-25000" dirty="0" smtClean="0"/>
              <a:t>s</a:t>
            </a:r>
            <a:r>
              <a:rPr lang="id-ID" dirty="0" smtClean="0"/>
              <a:t> = R</a:t>
            </a:r>
            <a:r>
              <a:rPr lang="id-ID" baseline="-25000" dirty="0" smtClean="0"/>
              <a:t>D</a:t>
            </a:r>
            <a:r>
              <a:rPr lang="id-ID" dirty="0" smtClean="0"/>
              <a:t>.R</a:t>
            </a:r>
            <a:r>
              <a:rPr lang="id-ID" baseline="-25000" dirty="0" smtClean="0"/>
              <a:t>6</a:t>
            </a:r>
            <a:endParaRPr lang="en-US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45815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1143000" y="1828800"/>
            <a:ext cx="1828800" cy="1676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816308"/>
            <a:ext cx="3048000" cy="16764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3812811"/>
            <a:ext cx="2766934" cy="838200"/>
          </a:xfrm>
          <a:prstGeom prst="ellipse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0571" y="20820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25485" y="381281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914400" y="1816308"/>
            <a:ext cx="3276600" cy="2984292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98156" y="3320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528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animBg="1"/>
      <p:bldP spid="6" grpId="0" animBg="1"/>
      <p:bldP spid="7" grpId="0" animBg="1"/>
      <p:bldP spid="5" grpId="0"/>
      <p:bldP spid="10" grpId="0"/>
      <p:bldP spid="11" grpId="0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High Level Vs Low Level Redudancy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System redudancy may be obtained  in two ways.</a:t>
            </a:r>
          </a:p>
          <a:p>
            <a:pPr lvl="1"/>
            <a:r>
              <a:rPr lang="id-ID" dirty="0" smtClean="0"/>
              <a:t>Each component comprising the system may have one or more parallel component.</a:t>
            </a:r>
          </a:p>
          <a:p>
            <a:pPr lvl="1"/>
            <a:r>
              <a:rPr lang="id-ID" dirty="0" smtClean="0"/>
              <a:t>The entire system may be placed in parallel with one or more identical systems.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33909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4762"/>
            <a:ext cx="30099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9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391</TotalTime>
  <Words>473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Reliability of system</vt:lpstr>
      <vt:lpstr>Introduction</vt:lpstr>
      <vt:lpstr>Serial Configuration</vt:lpstr>
      <vt:lpstr>Serial Configuration</vt:lpstr>
      <vt:lpstr>Serial Configuration</vt:lpstr>
      <vt:lpstr>Parallel Configuration</vt:lpstr>
      <vt:lpstr>Parallel Configuration</vt:lpstr>
      <vt:lpstr>Combines Series Parallel Configuration</vt:lpstr>
      <vt:lpstr>High Level Vs Low Level Redudancy</vt:lpstr>
      <vt:lpstr>Complex Configuration</vt:lpstr>
      <vt:lpstr>Thank you......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Reliabity and Maintainability</dc:title>
  <dc:creator>Purdianta</dc:creator>
  <cp:lastModifiedBy>May</cp:lastModifiedBy>
  <cp:revision>32</cp:revision>
  <dcterms:created xsi:type="dcterms:W3CDTF">2006-08-16T00:00:00Z</dcterms:created>
  <dcterms:modified xsi:type="dcterms:W3CDTF">2015-04-07T10:15:29Z</dcterms:modified>
</cp:coreProperties>
</file>