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70" r:id="rId7"/>
    <p:sldId id="256" r:id="rId8"/>
    <p:sldId id="264" r:id="rId9"/>
    <p:sldId id="267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C63188-425E-4C0C-9C99-81ABD8B0E63E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A9BA48-AF56-44F8-BECC-EFB1E6FED4B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0" y="21965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JURUSAN PERENCANAAN WILAYAH DAN KOTA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FAKULTAS TEKNIK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UNIVERSITAS INDONUSA ESA UNGGUL</a:t>
            </a:r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158" y="3019436"/>
            <a:ext cx="2224808" cy="276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497" name="Rectangle 9"/>
          <p:cNvSpPr>
            <a:spLocks noChangeArrowheads="1"/>
          </p:cNvSpPr>
          <p:nvPr/>
        </p:nvSpPr>
        <p:spPr bwMode="auto">
          <a:xfrm>
            <a:off x="2643174" y="1142984"/>
            <a:ext cx="6215106" cy="16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en-US" sz="4000" b="1" dirty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en-US" sz="4000" b="1" dirty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Modul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e-learning</a:t>
            </a:r>
            <a:endParaRPr lang="id-ID" sz="20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algn="r">
              <a:defRPr/>
            </a:pPr>
            <a:endParaRPr lang="id-ID" sz="20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id-ID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utch801 Rm BT" pitchFamily="18" charset="0"/>
              </a:rPr>
              <a:t>DOSEN               :  5706  Ir. NASRUDDIN,  MT.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utch801 Rm BT" pitchFamily="18" charset="0"/>
              </a:rPr>
              <a:t>MATA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utch801 Rm BT" pitchFamily="18" charset="0"/>
              </a:rPr>
              <a:t>KULIAH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utch801 Rm BT" pitchFamily="18" charset="0"/>
              </a:rPr>
              <a:t>: </a:t>
            </a:r>
            <a:r>
              <a:rPr lang="id-ID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utch801 Rm BT" pitchFamily="18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utch801 Rm BT" pitchFamily="18" charset="0"/>
              </a:rPr>
              <a:t>TKW 130  APLIKASI KOMPUTER    </a:t>
            </a:r>
          </a:p>
          <a:p>
            <a:pPr>
              <a:defRPr/>
            </a:pPr>
            <a:r>
              <a:rPr lang="id-ID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utch801 Rm BT" pitchFamily="18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utch801 Rm BT" pitchFamily="18" charset="0"/>
              </a:rPr>
              <a:t>                               PADA PERENCANAAN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utch801 Rm BT" pitchFamily="18" charset="0"/>
            </a:endParaRPr>
          </a:p>
        </p:txBody>
      </p:sp>
      <p:sp>
        <p:nvSpPr>
          <p:cNvPr id="447498" name="Rectangle 10"/>
          <p:cNvSpPr>
            <a:spLocks noChangeArrowheads="1"/>
          </p:cNvSpPr>
          <p:nvPr/>
        </p:nvSpPr>
        <p:spPr bwMode="auto">
          <a:xfrm>
            <a:off x="2643174" y="3929066"/>
            <a:ext cx="36433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81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179388" indent="-179388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Deskripsi</a:t>
            </a:r>
            <a:r>
              <a:rPr lang="en-US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Mata </a:t>
            </a:r>
            <a:r>
              <a:rPr lang="en-US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Kuliah</a:t>
            </a:r>
            <a:endParaRPr lang="en-US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Daftar</a:t>
            </a:r>
            <a:r>
              <a:rPr lang="en-US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Pustaka</a:t>
            </a:r>
            <a:r>
              <a:rPr lang="en-US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Referensi</a:t>
            </a:r>
            <a:endParaRPr lang="en-US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Penilaian</a:t>
            </a:r>
            <a:r>
              <a:rPr lang="en-US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Perkuliahan</a:t>
            </a:r>
            <a:endParaRPr lang="en-US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Topik</a:t>
            </a:r>
            <a:r>
              <a:rPr lang="en-US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Perkuliahan</a:t>
            </a:r>
            <a:endParaRPr lang="en-US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98"/>
            <a:ext cx="2643147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MENGENAL LAYAR LAYAR AUTO CAD</a:t>
            </a:r>
            <a:endParaRPr lang="id-ID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74958"/>
            <a:ext cx="8286808" cy="60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GAMBAR TOOL BAR DRAW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572428" cy="50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 descr="SAND2"/>
          <p:cNvSpPr>
            <a:spLocks noChangeArrowheads="1"/>
          </p:cNvSpPr>
          <p:nvPr/>
        </p:nvSpPr>
        <p:spPr bwMode="auto">
          <a:xfrm>
            <a:off x="0" y="133350"/>
            <a:ext cx="9144000" cy="6248400"/>
          </a:xfrm>
          <a:prstGeom prst="rect">
            <a:avLst/>
          </a:prstGeom>
          <a:blipFill dpi="0" rotWithShape="1">
            <a:blip r:embed="rId2">
              <a:alphaModFix amt="47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773723" y="2895600"/>
            <a:ext cx="74851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sz="6500" b="1">
                <a:solidFill>
                  <a:srgbClr val="0000FF"/>
                </a:solidFill>
                <a:latin typeface="Mistral" pitchFamily="66" charset="0"/>
              </a:rPr>
              <a:t>SEKIAN DAN TERIMA KASIH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6400800"/>
            <a:ext cx="91440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Stylus BT" pitchFamily="34" charset="0"/>
              </a:rPr>
              <a:t>     s u b d i t   b i n f a t d a l      t a r u w i l   ii      d i t j e n   p e n a t a a n   r u a n g     d e p t.   p u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672465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0" y="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4202723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7526216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699239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8941777" y="6505575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149470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1000100" y="142853"/>
            <a:ext cx="738553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2300" b="1" dirty="0">
                <a:solidFill>
                  <a:srgbClr val="000066"/>
                </a:solidFill>
                <a:latin typeface="Garamond" pitchFamily="18" charset="0"/>
              </a:rPr>
              <a:t>DESKRIPSI MATA </a:t>
            </a:r>
            <a:r>
              <a:rPr lang="en-US" sz="2300" b="1" dirty="0" smtClean="0">
                <a:solidFill>
                  <a:srgbClr val="000066"/>
                </a:solidFill>
                <a:latin typeface="Garamond" pitchFamily="18" charset="0"/>
              </a:rPr>
              <a:t>KULIAH</a:t>
            </a:r>
            <a:endParaRPr lang="id-ID" sz="2300" b="1" dirty="0" smtClean="0">
              <a:solidFill>
                <a:srgbClr val="000066"/>
              </a:solidFill>
              <a:latin typeface="Garamond" pitchFamily="18" charset="0"/>
            </a:endParaRPr>
          </a:p>
          <a:p>
            <a:pPr algn="ctr">
              <a:defRPr/>
            </a:pPr>
            <a:r>
              <a:rPr lang="id-ID" sz="2300" b="1" dirty="0" smtClean="0">
                <a:solidFill>
                  <a:srgbClr val="000066"/>
                </a:solidFill>
                <a:latin typeface="Garamond" pitchFamily="18" charset="0"/>
              </a:rPr>
              <a:t>APLIKASI MKOMPUTER PADA PERENCANAAN </a:t>
            </a:r>
            <a:r>
              <a:rPr lang="en-US" sz="2300" b="1" dirty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en-US" sz="2300" b="1" dirty="0">
                <a:solidFill>
                  <a:srgbClr val="000066"/>
                </a:solidFill>
                <a:latin typeface="Garamond" pitchFamily="18" charset="0"/>
              </a:rPr>
            </a:b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utch801 Rm B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DOSEN                          :  5706 IR. NASRUDDIN, MT.</a:t>
            </a:r>
            <a:endParaRPr lang="id-ID" b="1" dirty="0"/>
          </a:p>
          <a:p>
            <a:r>
              <a:rPr lang="pl-PL" b="1" dirty="0" smtClean="0"/>
              <a:t>JUDUL MATA KULIAH</a:t>
            </a:r>
            <a:r>
              <a:rPr lang="id-ID" b="1" dirty="0" smtClean="0"/>
              <a:t>  </a:t>
            </a:r>
            <a:r>
              <a:rPr lang="pl-PL" b="1" dirty="0" smtClean="0"/>
              <a:t> </a:t>
            </a:r>
            <a:r>
              <a:rPr lang="pl-PL" b="1" dirty="0"/>
              <a:t>: </a:t>
            </a:r>
            <a:r>
              <a:rPr lang="id-ID" b="1" dirty="0" smtClean="0"/>
              <a:t> INTRODUCTION DAN PENJELASAN MATERI PERKULIAHAN</a:t>
            </a:r>
            <a:endParaRPr lang="pl-PL" b="1" dirty="0"/>
          </a:p>
          <a:p>
            <a:r>
              <a:rPr lang="id-ID" b="1" dirty="0"/>
              <a:t>NOMOR </a:t>
            </a:r>
            <a:r>
              <a:rPr lang="id-ID" b="1" dirty="0" smtClean="0"/>
              <a:t>KODE/SKS      </a:t>
            </a:r>
            <a:r>
              <a:rPr lang="id-ID" b="1" dirty="0"/>
              <a:t>: </a:t>
            </a:r>
            <a:r>
              <a:rPr lang="id-ID" b="1" dirty="0" smtClean="0"/>
              <a:t> TKW 130 </a:t>
            </a:r>
            <a:r>
              <a:rPr lang="id-ID" b="1" dirty="0"/>
              <a:t>/ </a:t>
            </a:r>
            <a:r>
              <a:rPr lang="id-ID" b="1" dirty="0" smtClean="0"/>
              <a:t>2 SKS</a:t>
            </a:r>
          </a:p>
          <a:p>
            <a:endParaRPr lang="id-ID" dirty="0"/>
          </a:p>
          <a:p>
            <a:r>
              <a:rPr lang="id-ID" b="1" dirty="0"/>
              <a:t>DESKREPSI </a:t>
            </a:r>
            <a:r>
              <a:rPr lang="id-ID" b="1" dirty="0" smtClean="0"/>
              <a:t>SINGKAT  </a:t>
            </a:r>
            <a:r>
              <a:rPr lang="id-ID" b="1" dirty="0"/>
              <a:t>: </a:t>
            </a:r>
            <a:endParaRPr lang="id-ID" b="1" dirty="0" smtClean="0"/>
          </a:p>
          <a:p>
            <a:pPr algn="just"/>
            <a:r>
              <a:rPr lang="id-ID" dirty="0" smtClean="0"/>
              <a:t>Software AutoCAD dan Corel Draw </a:t>
            </a:r>
            <a:r>
              <a:rPr lang="id-ID" dirty="0"/>
              <a:t>merupakan piranti yang sangat umum digunakan, </a:t>
            </a:r>
            <a:r>
              <a:rPr lang="id-ID" dirty="0" smtClean="0"/>
              <a:t>khususnya </a:t>
            </a:r>
            <a:r>
              <a:rPr lang="sv-SE" dirty="0" smtClean="0"/>
              <a:t>dikalangan </a:t>
            </a:r>
            <a:r>
              <a:rPr lang="sv-SE" dirty="0"/>
              <a:t>Ilmu Teknik sebagai alat gambar menggantikan metode gambar </a:t>
            </a:r>
            <a:r>
              <a:rPr lang="sv-SE" dirty="0" smtClean="0"/>
              <a:t>manual,</a:t>
            </a:r>
            <a:r>
              <a:rPr lang="id-ID" dirty="0" smtClean="0"/>
              <a:t> Software SketCap dan 3DMax diharapkan dapat membuat gambar kedalam 3D dan animasi.  Untuk itu pendidikan teknik mengharuskan </a:t>
            </a:r>
            <a:r>
              <a:rPr lang="id-ID" dirty="0"/>
              <a:t>pihak institusi pendidikan untuk dapat lebih </a:t>
            </a:r>
            <a:r>
              <a:rPr lang="id-ID" dirty="0" smtClean="0"/>
              <a:t>meningkatkan kompetensi </a:t>
            </a:r>
            <a:r>
              <a:rPr lang="id-ID" dirty="0"/>
              <a:t>lulusannya</a:t>
            </a:r>
            <a:r>
              <a:rPr lang="id-ID" dirty="0" smtClean="0"/>
              <a:t>. </a:t>
            </a:r>
          </a:p>
          <a:p>
            <a:endParaRPr lang="id-ID" dirty="0"/>
          </a:p>
          <a:p>
            <a:pPr marL="3222625" indent="-3222625"/>
            <a:r>
              <a:rPr lang="id-ID" b="1" dirty="0"/>
              <a:t>TUJUAN INSTRUKSIONAL UMUM : </a:t>
            </a:r>
            <a:endParaRPr lang="id-ID" b="1" dirty="0" smtClean="0"/>
          </a:p>
          <a:p>
            <a:pPr marL="3222625" indent="-3222625"/>
            <a:r>
              <a:rPr lang="id-ID" dirty="0" smtClean="0"/>
              <a:t>Setelah </a:t>
            </a:r>
            <a:r>
              <a:rPr lang="id-ID" dirty="0"/>
              <a:t>menyelesaikan praktek ini mahasiswa telah dapat: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Melatih </a:t>
            </a:r>
            <a:r>
              <a:rPr lang="id-ID" dirty="0"/>
              <a:t>dan menguji kemampuan teori </a:t>
            </a:r>
            <a:r>
              <a:rPr lang="id-ID" dirty="0" smtClean="0"/>
              <a:t>AutoCAD dan Corel Draw.</a:t>
            </a:r>
            <a:endParaRPr lang="id-ID" dirty="0"/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Mampu </a:t>
            </a:r>
            <a:r>
              <a:rPr lang="id-ID" dirty="0"/>
              <a:t>menggunakan semua perintah dan fasilitas dalan </a:t>
            </a:r>
            <a:r>
              <a:rPr lang="id-ID" dirty="0" smtClean="0"/>
              <a:t>AutoCAD dan Corel Draw dengan terampil</a:t>
            </a:r>
            <a:r>
              <a:rPr lang="id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Mampu menggambar 2D dan 3D dan </a:t>
            </a:r>
            <a:r>
              <a:rPr lang="id-ID" dirty="0"/>
              <a:t>detailnya dengan menggunakan </a:t>
            </a:r>
            <a:r>
              <a:rPr lang="id-ID" dirty="0" smtClean="0"/>
              <a:t>AutoCAD dan Corel Draw, SketCap, dan 3DMax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857224" y="428604"/>
            <a:ext cx="758559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000" b="1" dirty="0">
                <a:solidFill>
                  <a:srgbClr val="3399FF"/>
                </a:solidFill>
                <a:latin typeface="Garamond" pitchFamily="18" charset="0"/>
              </a:rPr>
              <a:t/>
            </a:r>
            <a:br>
              <a:rPr lang="en-US" sz="3000" b="1" dirty="0">
                <a:solidFill>
                  <a:srgbClr val="3399FF"/>
                </a:solidFill>
                <a:latin typeface="Garamond" pitchFamily="18" charset="0"/>
              </a:rPr>
            </a:br>
            <a:r>
              <a:rPr lang="en-US" sz="3000" b="1" dirty="0">
                <a:solidFill>
                  <a:srgbClr val="3399FF"/>
                </a:solidFill>
                <a:latin typeface="Garamond" pitchFamily="18" charset="0"/>
              </a:rPr>
              <a:t>DAFTAR PUSTAKA / </a:t>
            </a:r>
            <a:r>
              <a:rPr lang="en-US" sz="3000" b="1" dirty="0" smtClean="0">
                <a:solidFill>
                  <a:srgbClr val="3399FF"/>
                </a:solidFill>
                <a:latin typeface="Garamond" pitchFamily="18" charset="0"/>
              </a:rPr>
              <a:t>REFERENSI</a:t>
            </a:r>
            <a:endParaRPr lang="en-US" sz="2300" b="1" dirty="0">
              <a:solidFill>
                <a:srgbClr val="3399FF"/>
              </a:solidFill>
              <a:latin typeface="Garamond" pitchFamily="18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3385" y="1738330"/>
            <a:ext cx="8229600" cy="483394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id-ID" sz="1800" b="1" dirty="0" smtClean="0"/>
              <a:t> </a:t>
            </a:r>
            <a:r>
              <a:rPr lang="id-ID" sz="1800" b="1" i="1" dirty="0" smtClean="0"/>
              <a:t>Mhd Daud Penen, 2009, Auto Cad 2010; Menggambar 2D dan Soloi 3D dengan Singkat dan Sistematis, Informatika, Jakarta.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id-ID" sz="1800" b="1" dirty="0" smtClean="0"/>
              <a:t>Auto Desk, 2008, </a:t>
            </a:r>
            <a:r>
              <a:rPr lang="id-ID" sz="1800" b="1" i="1" dirty="0" smtClean="0"/>
              <a:t>AutoCAD Reference Manual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pt-BR" sz="1800" b="1" dirty="0" smtClean="0"/>
              <a:t>Auto Desk, 20</a:t>
            </a:r>
            <a:r>
              <a:rPr lang="id-ID" sz="1800" b="1" dirty="0" smtClean="0"/>
              <a:t>08</a:t>
            </a:r>
            <a:r>
              <a:rPr lang="pt-BR" sz="1800" b="1" dirty="0" smtClean="0"/>
              <a:t>, </a:t>
            </a:r>
            <a:r>
              <a:rPr lang="pt-BR" sz="1800" b="1" i="1" dirty="0" smtClean="0"/>
              <a:t>AutoCAD User Manual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pt-BR" sz="1800" b="1" dirty="0" smtClean="0"/>
              <a:t>Auto Desk, 20</a:t>
            </a:r>
            <a:r>
              <a:rPr lang="id-ID" sz="1800" b="1" dirty="0" smtClean="0"/>
              <a:t>08</a:t>
            </a:r>
            <a:r>
              <a:rPr lang="pt-BR" sz="1800" b="1" dirty="0" smtClean="0"/>
              <a:t>, </a:t>
            </a:r>
            <a:r>
              <a:rPr lang="pt-BR" sz="1800" b="1" i="1" dirty="0" smtClean="0"/>
              <a:t>AutoCAD User Guide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id-ID" sz="1800" b="1" dirty="0" smtClean="0"/>
              <a:t>Djoko Darmawan, 2003, </a:t>
            </a:r>
            <a:r>
              <a:rPr lang="id-ID" sz="1800" b="1" i="1" dirty="0" smtClean="0"/>
              <a:t>Buku Latihan AutoCAD 2002, PT. Elex Media Komputindo, Jakarta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id-ID" sz="1800" b="1" dirty="0" smtClean="0"/>
              <a:t>Jhonsen, 2003, </a:t>
            </a:r>
            <a:r>
              <a:rPr lang="id-ID" sz="1800" b="1" i="1" dirty="0" smtClean="0"/>
              <a:t>Aplikasi AutoCAD Untuk Teknik Mesin, PT. Elex Media Komputindo, Jakarta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id-ID" sz="1800" b="1" dirty="0" smtClean="0"/>
              <a:t>Sato, G Takeshi, 1994, </a:t>
            </a:r>
            <a:r>
              <a:rPr lang="id-ID" sz="1800" b="1" i="1" dirty="0" smtClean="0"/>
              <a:t>Menggambar Mesin Menurut Standart ISO, Pradnya Paramita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nn-NO" sz="1800" b="1" dirty="0" smtClean="0"/>
              <a:t>Tim Penelitian Dan Pengembangan Wahana Komputer, 2008, </a:t>
            </a:r>
            <a:r>
              <a:rPr lang="nn-NO" sz="1800" b="1" i="1" dirty="0" smtClean="0"/>
              <a:t>Menguasai AutoCAD 2002, Salemba, Jakarta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id-ID" sz="1800" b="1" dirty="0" smtClean="0"/>
              <a:t>Wie Yap, Ir, 1994, </a:t>
            </a:r>
            <a:r>
              <a:rPr lang="id-ID" sz="1800" b="1" i="1" dirty="0" smtClean="0"/>
              <a:t>Memahami AutoCAD, Andi Offset, Yogyakarta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id-ID" sz="1800" b="1" i="1" dirty="0" smtClean="0"/>
              <a:t>Hendi Hendrawan, 2009, The Magic Corel Draw, Informatika, Jakarta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id-ID" sz="1800" b="1" i="1" dirty="0" smtClean="0"/>
              <a:t>Dedi Mulyadi, 2008, Belajar Cepat Corel Draw, Informatika, Jakarta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id-ID" sz="1800" b="1" i="1" dirty="0" smtClean="0"/>
              <a:t>Hadi Purnomo, 2011, Kreasi, Efek dengan  Corel Draw dan Photo Shop, Alex Media Komputindo, Jakarta</a:t>
            </a:r>
          </a:p>
          <a:p>
            <a:pPr marL="342900" indent="-342900">
              <a:buClrTx/>
              <a:buSzPct val="87000"/>
              <a:buFont typeface="+mj-lt"/>
              <a:buAutoNum type="arabicPeriod"/>
            </a:pPr>
            <a:r>
              <a:rPr lang="id-ID" sz="1800" b="1" i="1" dirty="0" smtClean="0"/>
              <a:t>Hendi Hendratman, 2011, The Magic of 3D Studio Max, Informatika, Jakarta.</a:t>
            </a:r>
          </a:p>
          <a:p>
            <a:pPr marL="269875" indent="-269875">
              <a:buNone/>
            </a:pPr>
            <a:endParaRPr lang="id-ID" sz="1800" b="1" i="1" dirty="0" smtClean="0"/>
          </a:p>
          <a:p>
            <a:pPr marL="342900" indent="-342900">
              <a:buFont typeface="+mj-lt"/>
              <a:buAutoNum type="arabicPeriod"/>
            </a:pPr>
            <a:endParaRPr lang="id-ID" sz="1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id-ID" sz="2800" b="1" smtClean="0">
                <a:solidFill>
                  <a:schemeClr val="bg1"/>
                </a:solidFill>
              </a:rPr>
              <a:t>PEMBAHASAN DAN TUGAS-TUGAS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0339" y="381000"/>
          <a:ext cx="9003323" cy="6477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9971"/>
                <a:gridCol w="5064798"/>
                <a:gridCol w="2268554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TATAP</a:t>
                      </a:r>
                      <a:r>
                        <a:rPr lang="id-ID" baseline="0" dirty="0" smtClean="0"/>
                        <a:t> MUKA</a:t>
                      </a:r>
                      <a:endParaRPr lang="id-ID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POKOK PEMBAHASAN</a:t>
                      </a:r>
                      <a:endParaRPr lang="id-ID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TUGAS</a:t>
                      </a:r>
                      <a:endParaRPr lang="id-ID" dirty="0"/>
                    </a:p>
                  </a:txBody>
                  <a:tcPr marL="84406" marR="84406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</a:t>
                      </a:r>
                      <a:endParaRPr lang="id-ID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Introduction, Penjelasan Materi Perkuliahan</a:t>
                      </a:r>
                      <a:r>
                        <a:rPr lang="id-ID" sz="1600" baseline="0" dirty="0" smtClean="0"/>
                        <a:t> </a:t>
                      </a:r>
                    </a:p>
                    <a:p>
                      <a:r>
                        <a:rPr lang="id-ID" sz="1600" dirty="0" smtClean="0"/>
                        <a:t>Pengenalan</a:t>
                      </a:r>
                      <a:r>
                        <a:rPr lang="id-ID" sz="1600" baseline="0" dirty="0" smtClean="0"/>
                        <a:t> Software Auto Cad 2009</a:t>
                      </a:r>
                      <a:endParaRPr lang="id-ID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</a:t>
                      </a:r>
                      <a:endParaRPr lang="id-ID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Memulai Gambar dengan Auto CAD 2009</a:t>
                      </a:r>
                      <a:endParaRPr lang="id-ID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Tugas-1</a:t>
                      </a:r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</a:t>
                      </a:r>
                      <a:endParaRPr lang="id-ID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Perintah AutoCAD dan Penerapannya</a:t>
                      </a:r>
                      <a:endParaRPr lang="id-ID" sz="1600" dirty="0" smtClean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</a:t>
                      </a:r>
                      <a:endParaRPr lang="id-ID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Layer dan Penggunaannya.</a:t>
                      </a:r>
                      <a:endParaRPr lang="id-ID" sz="1600" dirty="0" smtClean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5</a:t>
                      </a:r>
                      <a:endParaRPr lang="id-ID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Teknik Mengolah Objek dengan Auto CAD 2009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Tugas-2</a:t>
                      </a:r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6</a:t>
                      </a:r>
                      <a:endParaRPr lang="id-ID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Menggabungkan dan mencetak Gambar Auto CAD</a:t>
                      </a:r>
                      <a:endParaRPr lang="id-ID" sz="1600" b="0" dirty="0" smtClean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7</a:t>
                      </a:r>
                      <a:endParaRPr lang="id-ID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Membuat gambar 3D dengan Auto CAD 2009</a:t>
                      </a:r>
                      <a:endParaRPr lang="id-ID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8</a:t>
                      </a:r>
                      <a:endParaRPr lang="id-ID" sz="18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UJIAN TENGAH SEMESTER (UTS)</a:t>
                      </a:r>
                      <a:endParaRPr lang="id-ID" sz="16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 smtClean="0"/>
                        <a:t>9</a:t>
                      </a:r>
                      <a:endParaRPr lang="id-ID" sz="1800" b="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/>
                        <a:t>Memulai</a:t>
                      </a:r>
                      <a:r>
                        <a:rPr lang="id-ID" sz="1600" baseline="0" dirty="0" smtClean="0"/>
                        <a:t> Gambar Dengan  SketCap dan 3D Max</a:t>
                      </a:r>
                      <a:endParaRPr lang="id-ID" sz="1600" dirty="0" smtClean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 smtClean="0"/>
                        <a:t>10</a:t>
                      </a:r>
                      <a:endParaRPr lang="id-ID" sz="1800" b="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Finishing Gambar Auto CAD Ke 3D Max</a:t>
                      </a:r>
                      <a:endParaRPr lang="id-ID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Tugas-3 </a:t>
                      </a:r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 smtClean="0"/>
                        <a:t>11</a:t>
                      </a:r>
                      <a:endParaRPr lang="id-ID" sz="1800" b="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Memulai Gambar dengan  Corel Draw X4</a:t>
                      </a:r>
                      <a:endParaRPr lang="id-ID" sz="1800" dirty="0" smtClean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 smtClean="0"/>
                        <a:t>12</a:t>
                      </a:r>
                      <a:endParaRPr lang="id-ID" sz="1800" b="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Perintah Corel Draw dan Penerapannya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 smtClean="0"/>
                        <a:t>13</a:t>
                      </a:r>
                      <a:endParaRPr lang="id-ID" sz="1800" b="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/>
                        <a:t>Teknik</a:t>
                      </a:r>
                      <a:r>
                        <a:rPr lang="id-ID" sz="1600" b="0" baseline="0" dirty="0" smtClean="0"/>
                        <a:t> Mengolah Objek dengan Corel Draw X4</a:t>
                      </a:r>
                      <a:endParaRPr lang="id-ID" sz="1600" b="0" dirty="0" smtClean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 smtClean="0"/>
                        <a:t>14</a:t>
                      </a:r>
                      <a:endParaRPr lang="id-ID" sz="1800" b="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Menggabungkan dan </a:t>
                      </a:r>
                      <a:r>
                        <a:rPr kumimoji="0" lang="id-ID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Mencetak Gambar </a:t>
                      </a:r>
                      <a:endParaRPr lang="id-ID" sz="1400" dirty="0" smtClean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b="0" dirty="0" smtClean="0"/>
                        <a:t>15</a:t>
                      </a:r>
                      <a:endParaRPr lang="id-ID" sz="1800" b="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Pendalaman Materi 3D dan Presentasi Tugas</a:t>
                      </a:r>
                      <a:endParaRPr lang="id-ID" sz="1600" noProof="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id-ID" sz="1700" dirty="0" smtClean="0"/>
                        <a:t>Presentasi Tugas/Diskusi</a:t>
                      </a:r>
                      <a:endParaRPr lang="id-ID" sz="1700" dirty="0"/>
                    </a:p>
                  </a:txBody>
                  <a:tcPr marL="84406" marR="84406"/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16</a:t>
                      </a:r>
                      <a:endParaRPr lang="id-ID" sz="18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UJIAN AKHIR SEMESTER (UAS)</a:t>
                      </a:r>
                      <a:endParaRPr lang="id-ID" sz="16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84406" marR="8440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203081" y="642918"/>
            <a:ext cx="73855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 dirty="0">
                <a:solidFill>
                  <a:srgbClr val="E41212"/>
                </a:solidFill>
                <a:latin typeface="Garamond" pitchFamily="18" charset="0"/>
              </a:rPr>
              <a:t>PENILAIAN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195754" y="1600200"/>
            <a:ext cx="738700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200" dirty="0">
              <a:solidFill>
                <a:schemeClr val="tx2"/>
              </a:solidFill>
              <a:latin typeface="Garamond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200" dirty="0">
              <a:solidFill>
                <a:schemeClr val="tx2"/>
              </a:solidFill>
              <a:latin typeface="Garamond" pitchFamily="18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err="1">
                <a:latin typeface="Garamond" pitchFamily="18" charset="0"/>
              </a:rPr>
              <a:t>Kehadiran</a:t>
            </a:r>
            <a:r>
              <a:rPr lang="en-US" sz="2800" dirty="0">
                <a:latin typeface="Garamond" pitchFamily="18" charset="0"/>
              </a:rPr>
              <a:t>                        </a:t>
            </a:r>
            <a:r>
              <a:rPr lang="en-US" sz="2800" dirty="0" smtClean="0">
                <a:latin typeface="Garamond" pitchFamily="18" charset="0"/>
              </a:rPr>
              <a:t>       </a:t>
            </a:r>
            <a:r>
              <a:rPr lang="id-ID" sz="2800" dirty="0" smtClean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  </a:t>
            </a:r>
            <a:r>
              <a:rPr lang="en-US" sz="2800" dirty="0">
                <a:latin typeface="Garamond" pitchFamily="18" charset="0"/>
              </a:rPr>
              <a:t>: </a:t>
            </a:r>
            <a:r>
              <a:rPr lang="id-ID" sz="2800" dirty="0">
                <a:latin typeface="Garamond" pitchFamily="18" charset="0"/>
              </a:rPr>
              <a:t>2</a:t>
            </a:r>
            <a:r>
              <a:rPr lang="en-US" sz="2800" dirty="0">
                <a:latin typeface="Garamond" pitchFamily="18" charset="0"/>
              </a:rPr>
              <a:t>0%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err="1">
                <a:latin typeface="Garamond" pitchFamily="18" charset="0"/>
              </a:rPr>
              <a:t>Tugas-Tugas</a:t>
            </a:r>
            <a:r>
              <a:rPr lang="en-US" sz="2800" dirty="0">
                <a:latin typeface="Garamond" pitchFamily="18" charset="0"/>
              </a:rPr>
              <a:t>/</a:t>
            </a:r>
            <a:r>
              <a:rPr lang="en-US" sz="2800" dirty="0" err="1">
                <a:latin typeface="Garamond" pitchFamily="18" charset="0"/>
              </a:rPr>
              <a:t>Presentasi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kelas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id-ID" sz="2800" dirty="0" smtClean="0">
                <a:latin typeface="Garamond" pitchFamily="18" charset="0"/>
              </a:rPr>
              <a:t>  </a:t>
            </a:r>
            <a:r>
              <a:rPr lang="en-US" sz="2800" dirty="0" smtClean="0">
                <a:latin typeface="Garamond" pitchFamily="18" charset="0"/>
              </a:rPr>
              <a:t>: </a:t>
            </a:r>
            <a:r>
              <a:rPr lang="id-ID" sz="2800" dirty="0">
                <a:latin typeface="Garamond" pitchFamily="18" charset="0"/>
              </a:rPr>
              <a:t>20</a:t>
            </a:r>
            <a:r>
              <a:rPr lang="en-US" sz="2800" dirty="0">
                <a:latin typeface="Garamond" pitchFamily="18" charset="0"/>
              </a:rPr>
              <a:t>%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err="1">
                <a:latin typeface="Garamond" pitchFamily="18" charset="0"/>
              </a:rPr>
              <a:t>Ujian</a:t>
            </a:r>
            <a:r>
              <a:rPr lang="en-US" sz="2800" dirty="0">
                <a:latin typeface="Garamond" pitchFamily="18" charset="0"/>
              </a:rPr>
              <a:t> Tengah Semester (UTS) </a:t>
            </a:r>
            <a:r>
              <a:rPr lang="id-ID" sz="2800" dirty="0" smtClean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  </a:t>
            </a:r>
            <a:r>
              <a:rPr lang="en-US" sz="2800" dirty="0">
                <a:latin typeface="Garamond" pitchFamily="18" charset="0"/>
              </a:rPr>
              <a:t>: </a:t>
            </a:r>
            <a:r>
              <a:rPr lang="id-ID" sz="2800" dirty="0">
                <a:latin typeface="Garamond" pitchFamily="18" charset="0"/>
              </a:rPr>
              <a:t>25</a:t>
            </a:r>
            <a:r>
              <a:rPr lang="en-US" sz="2800" dirty="0">
                <a:latin typeface="Garamond" pitchFamily="18" charset="0"/>
              </a:rPr>
              <a:t>%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err="1">
                <a:latin typeface="Garamond" pitchFamily="18" charset="0"/>
              </a:rPr>
              <a:t>Ujian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Akhir</a:t>
            </a:r>
            <a:r>
              <a:rPr lang="en-US" sz="2800" dirty="0">
                <a:latin typeface="Garamond" pitchFamily="18" charset="0"/>
              </a:rPr>
              <a:t> Semester (UAS)       : 3</a:t>
            </a:r>
            <a:r>
              <a:rPr lang="id-ID" sz="2800" dirty="0">
                <a:latin typeface="Garamond" pitchFamily="18" charset="0"/>
              </a:rPr>
              <a:t>5</a:t>
            </a:r>
            <a:r>
              <a:rPr lang="en-US" sz="2800" dirty="0">
                <a:latin typeface="Garamond" pitchFamily="18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000" dirty="0" smtClean="0"/>
              <a:t>NAMA :</a:t>
            </a:r>
            <a:br>
              <a:rPr lang="id-ID" sz="2000" dirty="0" smtClean="0"/>
            </a:br>
            <a:r>
              <a:rPr lang="id-ID" sz="2000" dirty="0" smtClean="0"/>
              <a:t>NIM     :</a:t>
            </a:r>
            <a:endParaRPr lang="id-ID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28596" y="1600200"/>
          <a:ext cx="8286808" cy="432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7"/>
                <a:gridCol w="2172708"/>
                <a:gridCol w="1113439"/>
                <a:gridCol w="1857388"/>
                <a:gridCol w="1316396"/>
                <a:gridCol w="1326810"/>
              </a:tblGrid>
              <a:tr h="614354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JENIS SOFTWARE</a:t>
                      </a:r>
                      <a:r>
                        <a:rPr lang="id-ID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BISA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BISA</a:t>
                      </a:r>
                      <a:r>
                        <a:rPr lang="id-ID" sz="1600" baseline="0" dirty="0" smtClean="0"/>
                        <a:t> TAPI JARANG MENGGUNAKAN 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SEDANG</a:t>
                      </a:r>
                    </a:p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TIDAK BISA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Auto Cad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Corel Draw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Microsoft Word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Excel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Act Info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Act View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3D</a:t>
                      </a:r>
                      <a:r>
                        <a:rPr lang="id-ID" baseline="0" dirty="0" smtClean="0"/>
                        <a:t> Max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Skeatchup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Adobe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Power point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71479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ANALISIS INSTRUKSIONAL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472" y="642918"/>
            <a:ext cx="8162030" cy="533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5500726" cy="672336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71802" cy="1142984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PERISTILAHAN/GLAUSORY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</a:rPr>
              <a:t>DALAM </a:t>
            </a:r>
            <a:r>
              <a:rPr lang="id-ID" sz="2400" b="1" dirty="0" smtClean="0">
                <a:solidFill>
                  <a:schemeClr val="bg1"/>
                </a:solidFill>
              </a:rPr>
              <a:t/>
            </a:r>
            <a:br>
              <a:rPr lang="id-ID" sz="2400" b="1" dirty="0" smtClean="0">
                <a:solidFill>
                  <a:schemeClr val="bg1"/>
                </a:solidFill>
              </a:rPr>
            </a:br>
            <a:r>
              <a:rPr lang="id-ID" sz="2400" b="1" dirty="0" smtClean="0">
                <a:solidFill>
                  <a:schemeClr val="bg1"/>
                </a:solidFill>
              </a:rPr>
              <a:t>AUTO CAD (2</a:t>
            </a:r>
            <a:r>
              <a:rPr lang="id-ID" sz="2800" b="1" dirty="0" smtClean="0">
                <a:solidFill>
                  <a:schemeClr val="bg1"/>
                </a:solidFill>
              </a:rPr>
              <a:t>)</a:t>
            </a:r>
            <a:endParaRPr lang="id-ID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PERISTILAHAN/GLAUSORY DALAM AUTO CAD (2)</a:t>
            </a:r>
            <a:endParaRPr lang="id-ID" sz="3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790960" cy="435771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623</TotalTime>
  <Words>629</Words>
  <Application>Microsoft Office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PowerPoint Presentation</vt:lpstr>
      <vt:lpstr>PowerPoint Presentation</vt:lpstr>
      <vt:lpstr>PowerPoint Presentation</vt:lpstr>
      <vt:lpstr>PEMBAHASAN DAN TUGAS-TUGAS</vt:lpstr>
      <vt:lpstr>PowerPoint Presentation</vt:lpstr>
      <vt:lpstr>NAMA : NIM     :</vt:lpstr>
      <vt:lpstr>ANALISIS INSTRUKSIONAL</vt:lpstr>
      <vt:lpstr>PERISTILAHAN/GLAUSORY DALAM  AUTO CAD (2)</vt:lpstr>
      <vt:lpstr>PERISTILAHAN/GLAUSORY DALAM AUTO CAD (2)</vt:lpstr>
      <vt:lpstr>MENGENAL LAYAR LAYAR AUTO CAD</vt:lpstr>
      <vt:lpstr>GAMBAR TOOL BAR DRAW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INSTRUKSIONAL</dc:title>
  <dc:creator>Nasruddin Dewang</dc:creator>
  <cp:lastModifiedBy>May</cp:lastModifiedBy>
  <cp:revision>25</cp:revision>
  <dcterms:created xsi:type="dcterms:W3CDTF">2011-07-04T01:24:44Z</dcterms:created>
  <dcterms:modified xsi:type="dcterms:W3CDTF">2015-04-07T10:28:43Z</dcterms:modified>
</cp:coreProperties>
</file>