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64" r:id="rId4"/>
    <p:sldId id="269" r:id="rId5"/>
    <p:sldId id="265" r:id="rId6"/>
    <p:sldId id="266" r:id="rId7"/>
    <p:sldId id="267" r:id="rId8"/>
    <p:sldId id="268" r:id="rId9"/>
    <p:sldId id="270" r:id="rId10"/>
    <p:sldId id="263" r:id="rId1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C9FA3-FA5F-43F3-AB2A-E8C32B8A321A}" type="datetimeFigureOut">
              <a:rPr lang="id-ID" smtClean="0"/>
              <a:pPr/>
              <a:t>07/04/2015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43F6-CA80-4BEB-A115-8AFBC3A793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Text Box 4"/>
          <p:cNvSpPr txBox="1">
            <a:spLocks noChangeArrowheads="1"/>
          </p:cNvSpPr>
          <p:nvPr/>
        </p:nvSpPr>
        <p:spPr bwMode="auto">
          <a:xfrm>
            <a:off x="2500298" y="5072074"/>
            <a:ext cx="6357982" cy="923330"/>
          </a:xfrm>
          <a:prstGeom prst="rect">
            <a:avLst/>
          </a:prstGeom>
          <a:solidFill>
            <a:schemeClr val="accent2">
              <a:lumMod val="20000"/>
              <a:lumOff val="80000"/>
            </a:schemeClr>
          </a:solidFill>
          <a:ln w="9525">
            <a:noFill/>
            <a:miter lim="800000"/>
            <a:headEnd/>
            <a:tailEnd/>
          </a:ln>
          <a:effectLst/>
        </p:spPr>
        <p:txBody>
          <a:bodyPr wrap="square">
            <a:spAutoFit/>
          </a:bodyPr>
          <a:lstStyle/>
          <a:p>
            <a:pPr algn="ctr">
              <a:defRPr/>
            </a:pPr>
            <a:r>
              <a:rPr lang="en-US" b="1" dirty="0">
                <a:solidFill>
                  <a:srgbClr val="003366"/>
                </a:solidFill>
                <a:effectLst>
                  <a:outerShdw blurRad="38100" dist="38100" dir="2700000" algn="tl">
                    <a:srgbClr val="000000"/>
                  </a:outerShdw>
                </a:effectLst>
                <a:latin typeface="Arial" pitchFamily="34" charset="0"/>
              </a:rPr>
              <a:t>JURUSAN PERENCANAAN WILAYAH DAN KOTA</a:t>
            </a:r>
          </a:p>
          <a:p>
            <a:pPr algn="ctr">
              <a:defRPr/>
            </a:pPr>
            <a:r>
              <a:rPr lang="en-US" b="1" dirty="0">
                <a:solidFill>
                  <a:srgbClr val="003366"/>
                </a:solidFill>
                <a:effectLst>
                  <a:outerShdw blurRad="38100" dist="38100" dir="2700000" algn="tl">
                    <a:srgbClr val="000000"/>
                  </a:outerShdw>
                </a:effectLst>
                <a:latin typeface="Arial" pitchFamily="34" charset="0"/>
              </a:rPr>
              <a:t>FAKULTAS TEKNIK</a:t>
            </a:r>
          </a:p>
          <a:p>
            <a:pPr algn="ctr">
              <a:defRPr/>
            </a:pPr>
            <a:r>
              <a:rPr lang="en-US" b="1" dirty="0">
                <a:solidFill>
                  <a:srgbClr val="003366"/>
                </a:solidFill>
                <a:effectLst>
                  <a:outerShdw blurRad="38100" dist="38100" dir="2700000" algn="tl">
                    <a:srgbClr val="000000"/>
                  </a:outerShdw>
                </a:effectLst>
                <a:latin typeface="Arial" pitchFamily="34" charset="0"/>
              </a:rPr>
              <a:t>UNIVERSITAS INDONUSA ESA UNGGUL</a:t>
            </a:r>
          </a:p>
        </p:txBody>
      </p:sp>
      <p:pic>
        <p:nvPicPr>
          <p:cNvPr id="4104" name="Picture 7"/>
          <p:cNvPicPr>
            <a:picLocks noChangeAspect="1" noChangeArrowheads="1"/>
          </p:cNvPicPr>
          <p:nvPr/>
        </p:nvPicPr>
        <p:blipFill>
          <a:blip r:embed="rId2"/>
          <a:srcRect/>
          <a:stretch>
            <a:fillRect/>
          </a:stretch>
        </p:blipFill>
        <p:spPr bwMode="auto">
          <a:xfrm>
            <a:off x="7215207" y="1714488"/>
            <a:ext cx="1714512" cy="2500330"/>
          </a:xfrm>
          <a:prstGeom prst="rect">
            <a:avLst/>
          </a:prstGeom>
          <a:ln>
            <a:noFill/>
          </a:ln>
          <a:effectLst>
            <a:softEdge rad="112500"/>
          </a:effectLst>
        </p:spPr>
      </p:pic>
      <p:pic>
        <p:nvPicPr>
          <p:cNvPr id="10" name="Picture 7"/>
          <p:cNvPicPr>
            <a:picLocks noChangeAspect="1" noChangeArrowheads="1"/>
          </p:cNvPicPr>
          <p:nvPr/>
        </p:nvPicPr>
        <p:blipFill>
          <a:blip r:embed="rId3"/>
          <a:srcRect/>
          <a:stretch>
            <a:fillRect/>
          </a:stretch>
        </p:blipFill>
        <p:spPr bwMode="auto">
          <a:xfrm>
            <a:off x="1" y="714356"/>
            <a:ext cx="2428860" cy="5572164"/>
          </a:xfrm>
          <a:prstGeom prst="rect">
            <a:avLst/>
          </a:prstGeom>
          <a:ln>
            <a:noFill/>
          </a:ln>
          <a:effectLst>
            <a:softEdge rad="112500"/>
          </a:effectLst>
        </p:spPr>
      </p:pic>
      <p:sp>
        <p:nvSpPr>
          <p:cNvPr id="6" name="Rectangle 5"/>
          <p:cNvSpPr/>
          <p:nvPr/>
        </p:nvSpPr>
        <p:spPr>
          <a:xfrm>
            <a:off x="2428860" y="2143116"/>
            <a:ext cx="4786346" cy="1508105"/>
          </a:xfrm>
          <a:prstGeom prst="rect">
            <a:avLst/>
          </a:prstGeom>
          <a:solidFill>
            <a:srgbClr val="C00000"/>
          </a:solidFill>
        </p:spPr>
        <p:txBody>
          <a:bodyPr wrap="square">
            <a:spAutoFit/>
          </a:bodyPr>
          <a:lstStyle/>
          <a:p>
            <a:pPr algn="ctr"/>
            <a:r>
              <a:rPr lang="id-ID" sz="3600" b="1" dirty="0" smtClean="0">
                <a:solidFill>
                  <a:schemeClr val="bg1"/>
                </a:solidFill>
              </a:rPr>
              <a:t>KULIAH -11</a:t>
            </a:r>
          </a:p>
          <a:p>
            <a:pPr algn="ctr"/>
            <a:r>
              <a:rPr lang="id-ID" sz="2800" b="1" dirty="0" smtClean="0">
                <a:solidFill>
                  <a:schemeClr val="bg1"/>
                </a:solidFill>
              </a:rPr>
              <a:t>MEMULAI GAMBAR DENGAN COREL DRAW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descr="SAND2"/>
          <p:cNvSpPr>
            <a:spLocks noChangeArrowheads="1"/>
          </p:cNvSpPr>
          <p:nvPr/>
        </p:nvSpPr>
        <p:spPr bwMode="auto">
          <a:xfrm>
            <a:off x="0" y="133350"/>
            <a:ext cx="9144000" cy="6248400"/>
          </a:xfrm>
          <a:prstGeom prst="rect">
            <a:avLst/>
          </a:prstGeom>
          <a:blipFill dpi="0" rotWithShape="1">
            <a:blip r:embed="rId2">
              <a:alphaModFix amt="47000"/>
            </a:blip>
            <a:srcRect/>
            <a:stretch>
              <a:fillRect/>
            </a:stretch>
          </a:blipFill>
          <a:ln w="9525">
            <a:noFill/>
            <a:miter lim="800000"/>
            <a:headEnd/>
            <a:tailEnd/>
          </a:ln>
        </p:spPr>
        <p:txBody>
          <a:bodyPr wrap="none" anchor="ctr"/>
          <a:lstStyle/>
          <a:p>
            <a:endParaRPr lang="id-ID"/>
          </a:p>
        </p:txBody>
      </p:sp>
      <p:sp>
        <p:nvSpPr>
          <p:cNvPr id="225285" name="Rectangle 5"/>
          <p:cNvSpPr>
            <a:spLocks noChangeArrowheads="1"/>
          </p:cNvSpPr>
          <p:nvPr/>
        </p:nvSpPr>
        <p:spPr bwMode="auto">
          <a:xfrm>
            <a:off x="773723" y="2895600"/>
            <a:ext cx="7485185" cy="1143000"/>
          </a:xfrm>
          <a:prstGeom prst="rect">
            <a:avLst/>
          </a:prstGeom>
          <a:noFill/>
          <a:ln w="9525">
            <a:noFill/>
            <a:miter lim="800000"/>
            <a:headEnd/>
            <a:tailEnd/>
          </a:ln>
        </p:spPr>
        <p:txBody>
          <a:bodyPr lIns="91436" tIns="45718" rIns="91436" bIns="45718" anchor="ctr"/>
          <a:lstStyle/>
          <a:p>
            <a:pPr algn="ctr"/>
            <a:r>
              <a:rPr lang="en-US" sz="6500" b="1" dirty="0" smtClean="0">
                <a:solidFill>
                  <a:srgbClr val="0000FF"/>
                </a:solidFill>
                <a:latin typeface="Mistral" pitchFamily="66" charset="0"/>
              </a:rPr>
              <a:t>SEKIAN</a:t>
            </a:r>
            <a:endParaRPr lang="en-US" sz="6500" b="1" dirty="0">
              <a:solidFill>
                <a:srgbClr val="0000FF"/>
              </a:solidFill>
              <a:latin typeface="Mistral" pitchFamily="66" charset="0"/>
            </a:endParaRPr>
          </a:p>
        </p:txBody>
      </p:sp>
      <p:sp>
        <p:nvSpPr>
          <p:cNvPr id="9220" name="Text Box 7"/>
          <p:cNvSpPr txBox="1">
            <a:spLocks noChangeArrowheads="1"/>
          </p:cNvSpPr>
          <p:nvPr/>
        </p:nvSpPr>
        <p:spPr bwMode="auto">
          <a:xfrm>
            <a:off x="0" y="6400800"/>
            <a:ext cx="9144000" cy="584775"/>
          </a:xfrm>
          <a:prstGeom prst="rect">
            <a:avLst/>
          </a:prstGeom>
          <a:solidFill>
            <a:schemeClr val="bg2"/>
          </a:solidFill>
          <a:ln w="9525">
            <a:noFill/>
            <a:miter lim="800000"/>
            <a:headEnd/>
            <a:tailEnd/>
          </a:ln>
        </p:spPr>
        <p:txBody>
          <a:bodyPr>
            <a:spAutoFit/>
          </a:bodyPr>
          <a:lstStyle/>
          <a:p>
            <a:pPr>
              <a:spcBef>
                <a:spcPct val="50000"/>
              </a:spcBef>
            </a:pPr>
            <a:r>
              <a:rPr lang="en-US" sz="1600" b="1">
                <a:solidFill>
                  <a:schemeClr val="bg1"/>
                </a:solidFill>
                <a:latin typeface="Stylus BT" pitchFamily="34" charset="0"/>
              </a:rPr>
              <a:t>     s u b d i t   b i n f a t d a l      t a r u w i l   ii      d i t j e n   p e n a t a a n   r u a n g     d e p t.   p u</a:t>
            </a:r>
          </a:p>
        </p:txBody>
      </p:sp>
      <p:sp>
        <p:nvSpPr>
          <p:cNvPr id="9221" name="Rectangle 8"/>
          <p:cNvSpPr>
            <a:spLocks noChangeArrowheads="1"/>
          </p:cNvSpPr>
          <p:nvPr/>
        </p:nvSpPr>
        <p:spPr bwMode="auto">
          <a:xfrm>
            <a:off x="0" y="6724650"/>
            <a:ext cx="9144000" cy="133350"/>
          </a:xfrm>
          <a:prstGeom prst="rect">
            <a:avLst/>
          </a:prstGeom>
          <a:solidFill>
            <a:schemeClr val="accent2"/>
          </a:solidFill>
          <a:ln w="9525">
            <a:noFill/>
            <a:miter lim="800000"/>
            <a:headEnd/>
            <a:tailEnd/>
          </a:ln>
        </p:spPr>
        <p:txBody>
          <a:bodyPr wrap="none" anchor="ctr"/>
          <a:lstStyle/>
          <a:p>
            <a:endParaRPr lang="id-ID"/>
          </a:p>
        </p:txBody>
      </p:sp>
      <p:sp>
        <p:nvSpPr>
          <p:cNvPr id="9222" name="Rectangle 9"/>
          <p:cNvSpPr>
            <a:spLocks noChangeArrowheads="1"/>
          </p:cNvSpPr>
          <p:nvPr/>
        </p:nvSpPr>
        <p:spPr bwMode="auto">
          <a:xfrm>
            <a:off x="0" y="0"/>
            <a:ext cx="9144000" cy="133350"/>
          </a:xfrm>
          <a:prstGeom prst="rect">
            <a:avLst/>
          </a:prstGeom>
          <a:solidFill>
            <a:schemeClr val="accent2"/>
          </a:solidFill>
          <a:ln w="9525">
            <a:noFill/>
            <a:miter lim="800000"/>
            <a:headEnd/>
            <a:tailEnd/>
          </a:ln>
        </p:spPr>
        <p:txBody>
          <a:bodyPr wrap="none" anchor="ctr"/>
          <a:lstStyle/>
          <a:p>
            <a:endParaRPr lang="id-ID"/>
          </a:p>
        </p:txBody>
      </p:sp>
      <p:sp>
        <p:nvSpPr>
          <p:cNvPr id="9223" name="Oval 11"/>
          <p:cNvSpPr>
            <a:spLocks noChangeArrowheads="1"/>
          </p:cNvSpPr>
          <p:nvPr/>
        </p:nvSpPr>
        <p:spPr bwMode="auto">
          <a:xfrm>
            <a:off x="4202723"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4" name="Oval 12"/>
          <p:cNvSpPr>
            <a:spLocks noChangeArrowheads="1"/>
          </p:cNvSpPr>
          <p:nvPr/>
        </p:nvSpPr>
        <p:spPr bwMode="auto">
          <a:xfrm>
            <a:off x="7526216"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5" name="Oval 13"/>
          <p:cNvSpPr>
            <a:spLocks noChangeArrowheads="1"/>
          </p:cNvSpPr>
          <p:nvPr/>
        </p:nvSpPr>
        <p:spPr bwMode="auto">
          <a:xfrm>
            <a:off x="2699239"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6" name="Oval 14"/>
          <p:cNvSpPr>
            <a:spLocks noChangeArrowheads="1"/>
          </p:cNvSpPr>
          <p:nvPr/>
        </p:nvSpPr>
        <p:spPr bwMode="auto">
          <a:xfrm>
            <a:off x="8941777" y="6505575"/>
            <a:ext cx="131885" cy="133350"/>
          </a:xfrm>
          <a:prstGeom prst="ellipse">
            <a:avLst/>
          </a:prstGeom>
          <a:solidFill>
            <a:srgbClr val="CCCCFF"/>
          </a:solidFill>
          <a:ln w="9525">
            <a:noFill/>
            <a:round/>
            <a:headEnd/>
            <a:tailEnd/>
          </a:ln>
        </p:spPr>
        <p:txBody>
          <a:bodyPr wrap="none" anchor="ctr"/>
          <a:lstStyle/>
          <a:p>
            <a:endParaRPr lang="id-ID"/>
          </a:p>
        </p:txBody>
      </p:sp>
      <p:sp>
        <p:nvSpPr>
          <p:cNvPr id="9227" name="Oval 15"/>
          <p:cNvSpPr>
            <a:spLocks noChangeArrowheads="1"/>
          </p:cNvSpPr>
          <p:nvPr/>
        </p:nvSpPr>
        <p:spPr bwMode="auto">
          <a:xfrm>
            <a:off x="149470" y="6515100"/>
            <a:ext cx="131885" cy="133350"/>
          </a:xfrm>
          <a:prstGeom prst="ellipse">
            <a:avLst/>
          </a:prstGeom>
          <a:solidFill>
            <a:srgbClr val="CCCCFF"/>
          </a:solidFill>
          <a:ln w="9525">
            <a:noFill/>
            <a:round/>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25285"/>
                                        </p:tgtEl>
                                        <p:attrNameLst>
                                          <p:attrName>style.visibility</p:attrName>
                                        </p:attrNameLst>
                                      </p:cBhvr>
                                      <p:to>
                                        <p:strVal val="visible"/>
                                      </p:to>
                                    </p:set>
                                    <p:animEffect transition="in" filter="fade">
                                      <p:cBhvr>
                                        <p:cTn id="7" dur="2000"/>
                                        <p:tgtEl>
                                          <p:spTgt spid="225285"/>
                                        </p:tgtEl>
                                      </p:cBhvr>
                                    </p:animEffect>
                                    <p:anim calcmode="lin" valueType="num">
                                      <p:cBhvr>
                                        <p:cTn id="8" dur="2000" fill="hold"/>
                                        <p:tgtEl>
                                          <p:spTgt spid="225285"/>
                                        </p:tgtEl>
                                        <p:attrNameLst>
                                          <p:attrName>ppt_w</p:attrName>
                                        </p:attrNameLst>
                                      </p:cBhvr>
                                      <p:tavLst>
                                        <p:tav tm="0" fmla="#ppt_w*sin(2.5*pi*$)">
                                          <p:val>
                                            <p:fltVal val="0"/>
                                          </p:val>
                                        </p:tav>
                                        <p:tav tm="100000">
                                          <p:val>
                                            <p:fltVal val="1"/>
                                          </p:val>
                                        </p:tav>
                                      </p:tavLst>
                                    </p:anim>
                                    <p:anim calcmode="lin" valueType="num">
                                      <p:cBhvr>
                                        <p:cTn id="9" dur="2000" fill="hold"/>
                                        <p:tgtEl>
                                          <p:spTgt spid="2252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594"/>
          </a:xfrm>
          <a:solidFill>
            <a:srgbClr val="C00000"/>
          </a:solidFill>
        </p:spPr>
        <p:txBody>
          <a:bodyPr>
            <a:normAutofit fontScale="90000"/>
          </a:bodyPr>
          <a:lstStyle/>
          <a:p>
            <a:r>
              <a:rPr lang="id-ID" b="1" dirty="0" smtClean="0">
                <a:solidFill>
                  <a:schemeClr val="bg1"/>
                </a:solidFill>
              </a:rPr>
              <a:t>MEMULAI COREL DRAW</a:t>
            </a:r>
            <a:endParaRPr lang="id-ID" b="1" dirty="0">
              <a:solidFill>
                <a:schemeClr val="bg1"/>
              </a:solidFill>
            </a:endParaRPr>
          </a:p>
        </p:txBody>
      </p:sp>
      <p:sp>
        <p:nvSpPr>
          <p:cNvPr id="3" name="Content Placeholder 2"/>
          <p:cNvSpPr>
            <a:spLocks noGrp="1"/>
          </p:cNvSpPr>
          <p:nvPr>
            <p:ph idx="1"/>
          </p:nvPr>
        </p:nvSpPr>
        <p:spPr>
          <a:xfrm>
            <a:off x="642910" y="928671"/>
            <a:ext cx="8072494" cy="3000396"/>
          </a:xfrm>
          <a:solidFill>
            <a:schemeClr val="accent2">
              <a:lumMod val="40000"/>
              <a:lumOff val="60000"/>
            </a:schemeClr>
          </a:solidFill>
        </p:spPr>
        <p:txBody>
          <a:bodyPr>
            <a:normAutofit fontScale="85000" lnSpcReduction="20000"/>
          </a:bodyPr>
          <a:lstStyle/>
          <a:p>
            <a:pPr algn="just">
              <a:buNone/>
            </a:pPr>
            <a:r>
              <a:rPr lang="id-ID" dirty="0" smtClean="0"/>
              <a:t>    CorelDraw merupakan salah satu software desain grafis yang sangat terkenal. Berbagai fasilitas untuk mendesain tersedia di sini sehingga memudahkan para penggunanya untuk memanfaatkannya. CorelDraw  dapat digunakan untuk berbagai keperluan, mulai dari membuat brosur, membuat pamphlet, surat undangan, majalah, brosur dan cover buku yang menarik</a:t>
            </a:r>
          </a:p>
          <a:p>
            <a:pPr>
              <a:buNone/>
            </a:pPr>
            <a:endParaRPr lang="id-ID" dirty="0" smtClean="0"/>
          </a:p>
          <a:p>
            <a:pPr>
              <a:buNone/>
            </a:pPr>
            <a:endParaRPr lang="id-ID" dirty="0"/>
          </a:p>
        </p:txBody>
      </p:sp>
      <p:sp>
        <p:nvSpPr>
          <p:cNvPr id="4" name="Rectangle 3"/>
          <p:cNvSpPr/>
          <p:nvPr/>
        </p:nvSpPr>
        <p:spPr>
          <a:xfrm>
            <a:off x="642910" y="4214818"/>
            <a:ext cx="8072494" cy="2246769"/>
          </a:xfrm>
          <a:prstGeom prst="rect">
            <a:avLst/>
          </a:prstGeom>
          <a:solidFill>
            <a:schemeClr val="accent2">
              <a:lumMod val="60000"/>
              <a:lumOff val="40000"/>
            </a:schemeClr>
          </a:solidFill>
        </p:spPr>
        <p:txBody>
          <a:bodyPr wrap="square">
            <a:spAutoFit/>
          </a:bodyPr>
          <a:lstStyle/>
          <a:p>
            <a:r>
              <a:rPr lang="id-ID" sz="2800" b="1" dirty="0" smtClean="0"/>
              <a:t>Membuka Corel Draw</a:t>
            </a:r>
            <a:endParaRPr lang="id-ID" sz="2800" dirty="0" smtClean="0"/>
          </a:p>
          <a:p>
            <a:r>
              <a:rPr lang="id-ID" sz="2800" dirty="0" smtClean="0"/>
              <a:t>Klik Start à All Programs  pilih CorelDRAW Graphics Suite 14 Klik CorelDraw 14 </a:t>
            </a:r>
          </a:p>
          <a:p>
            <a:r>
              <a:rPr lang="id-ID" sz="2800" dirty="0" smtClean="0"/>
              <a:t>Cara lain: Klik shortcut di desktop yang bertuliskan CorelDraw 14.</a:t>
            </a:r>
            <a:endParaRPr lang="id-ID"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a:solidFill>
            <a:srgbClr val="C00000"/>
          </a:solidFill>
        </p:spPr>
        <p:txBody>
          <a:bodyPr>
            <a:noAutofit/>
          </a:bodyPr>
          <a:lstStyle/>
          <a:p>
            <a:r>
              <a:rPr lang="en-US" sz="3200" b="1" dirty="0" smtClean="0">
                <a:solidFill>
                  <a:schemeClr val="bg1"/>
                </a:solidFill>
              </a:rPr>
              <a:t>PENGERTAN DAN KEUNTUNGAN COREL DRAW</a:t>
            </a:r>
            <a:endParaRPr lang="id-ID" sz="3200" b="1" dirty="0">
              <a:solidFill>
                <a:schemeClr val="bg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285721" y="714356"/>
            <a:ext cx="8643998" cy="6143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a:solidFill>
            <a:srgbClr val="C00000"/>
          </a:solidFill>
        </p:spPr>
        <p:txBody>
          <a:bodyPr>
            <a:normAutofit fontScale="90000"/>
          </a:bodyPr>
          <a:lstStyle/>
          <a:p>
            <a:r>
              <a:rPr lang="en-US" b="1" dirty="0" smtClean="0">
                <a:solidFill>
                  <a:schemeClr val="bg1"/>
                </a:solidFill>
              </a:rPr>
              <a:t>LAYAR PADA COREL DRAW</a:t>
            </a:r>
            <a:endParaRPr lang="id-ID" b="1"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714348" y="1000108"/>
            <a:ext cx="7715304" cy="52680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a:solidFill>
            <a:srgbClr val="C00000"/>
          </a:solidFill>
        </p:spPr>
        <p:txBody>
          <a:bodyPr>
            <a:normAutofit fontScale="90000"/>
          </a:bodyPr>
          <a:lstStyle/>
          <a:p>
            <a:r>
              <a:rPr lang="en-US" b="1" dirty="0" smtClean="0">
                <a:solidFill>
                  <a:schemeClr val="bg1"/>
                </a:solidFill>
              </a:rPr>
              <a:t>TOOL BOX PADA COREL DRAW (1)</a:t>
            </a:r>
            <a:endParaRPr lang="id-ID" b="1" dirty="0">
              <a:solidFill>
                <a:schemeClr val="bg1"/>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214282" y="620900"/>
            <a:ext cx="8643998" cy="6237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282" y="714356"/>
            <a:ext cx="8660642" cy="5786478"/>
          </a:xfrm>
          <a:prstGeom prst="rect">
            <a:avLst/>
          </a:prstGeom>
          <a:noFill/>
          <a:ln w="9525">
            <a:noFill/>
            <a:miter lim="800000"/>
            <a:headEnd/>
            <a:tailEnd/>
          </a:ln>
          <a:effectLst/>
        </p:spPr>
      </p:pic>
      <p:sp>
        <p:nvSpPr>
          <p:cNvPr id="4" name="Title 1"/>
          <p:cNvSpPr>
            <a:spLocks noGrp="1"/>
          </p:cNvSpPr>
          <p:nvPr>
            <p:ph type="title"/>
          </p:nvPr>
        </p:nvSpPr>
        <p:spPr>
          <a:xfrm>
            <a:off x="0" y="0"/>
            <a:ext cx="9144000" cy="714375"/>
          </a:xfrm>
          <a:solidFill>
            <a:srgbClr val="C00000"/>
          </a:solidFill>
        </p:spPr>
        <p:txBody>
          <a:bodyPr>
            <a:normAutofit fontScale="90000"/>
          </a:bodyPr>
          <a:lstStyle/>
          <a:p>
            <a:r>
              <a:rPr lang="en-US" b="1" dirty="0" smtClean="0">
                <a:solidFill>
                  <a:schemeClr val="bg1"/>
                </a:solidFill>
              </a:rPr>
              <a:t>TOOL BOX PADA COREL DRAW (2)</a:t>
            </a:r>
            <a:endParaRPr lang="id-ID"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14282" y="583422"/>
            <a:ext cx="8929718" cy="6274578"/>
          </a:xfrm>
          <a:prstGeom prst="rect">
            <a:avLst/>
          </a:prstGeom>
          <a:noFill/>
          <a:ln w="9525">
            <a:noFill/>
            <a:miter lim="800000"/>
            <a:headEnd/>
            <a:tailEnd/>
          </a:ln>
          <a:effectLst/>
        </p:spPr>
      </p:pic>
      <p:sp>
        <p:nvSpPr>
          <p:cNvPr id="4" name="Title 1"/>
          <p:cNvSpPr>
            <a:spLocks noGrp="1"/>
          </p:cNvSpPr>
          <p:nvPr>
            <p:ph type="title"/>
          </p:nvPr>
        </p:nvSpPr>
        <p:spPr>
          <a:xfrm>
            <a:off x="0" y="0"/>
            <a:ext cx="9144000" cy="571500"/>
          </a:xfrm>
          <a:solidFill>
            <a:srgbClr val="C00000"/>
          </a:solidFill>
        </p:spPr>
        <p:txBody>
          <a:bodyPr>
            <a:normAutofit fontScale="90000"/>
          </a:bodyPr>
          <a:lstStyle/>
          <a:p>
            <a:r>
              <a:rPr lang="en-US" b="1" dirty="0" smtClean="0">
                <a:solidFill>
                  <a:schemeClr val="bg1"/>
                </a:solidFill>
              </a:rPr>
              <a:t>TOOL BOX PADA COREL DRAW (3)</a:t>
            </a:r>
            <a:endParaRPr lang="id-ID"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28596" y="627094"/>
            <a:ext cx="8429684" cy="6025820"/>
          </a:xfrm>
          <a:prstGeom prst="rect">
            <a:avLst/>
          </a:prstGeom>
          <a:noFill/>
          <a:ln w="9525">
            <a:noFill/>
            <a:miter lim="800000"/>
            <a:headEnd/>
            <a:tailEnd/>
          </a:ln>
          <a:effectLst/>
        </p:spPr>
      </p:pic>
      <p:sp>
        <p:nvSpPr>
          <p:cNvPr id="4" name="Title 1"/>
          <p:cNvSpPr>
            <a:spLocks noGrp="1"/>
          </p:cNvSpPr>
          <p:nvPr>
            <p:ph type="title"/>
          </p:nvPr>
        </p:nvSpPr>
        <p:spPr>
          <a:xfrm>
            <a:off x="0" y="0"/>
            <a:ext cx="9144000" cy="571500"/>
          </a:xfrm>
          <a:solidFill>
            <a:srgbClr val="C00000"/>
          </a:solidFill>
        </p:spPr>
        <p:txBody>
          <a:bodyPr>
            <a:normAutofit fontScale="90000"/>
          </a:bodyPr>
          <a:lstStyle/>
          <a:p>
            <a:r>
              <a:rPr lang="en-US" b="1" dirty="0" smtClean="0">
                <a:solidFill>
                  <a:schemeClr val="bg1"/>
                </a:solidFill>
              </a:rPr>
              <a:t>MEMBUAT OBJEK PADA COREL DRAW </a:t>
            </a:r>
            <a:endParaRPr lang="id-ID"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5470"/>
          </a:xfrm>
          <a:solidFill>
            <a:srgbClr val="C00000"/>
          </a:solidFill>
        </p:spPr>
        <p:txBody>
          <a:bodyPr>
            <a:normAutofit fontScale="90000"/>
          </a:bodyPr>
          <a:lstStyle/>
          <a:p>
            <a:r>
              <a:rPr lang="en-US" b="1" dirty="0" smtClean="0">
                <a:solidFill>
                  <a:schemeClr val="bg1"/>
                </a:solidFill>
              </a:rPr>
              <a:t>UNTUK PENDALAMAN BACA:</a:t>
            </a:r>
            <a:endParaRPr lang="en-US" b="1" dirty="0">
              <a:solidFill>
                <a:schemeClr val="bg1"/>
              </a:solidFill>
            </a:endParaRPr>
          </a:p>
        </p:txBody>
      </p:sp>
      <p:sp>
        <p:nvSpPr>
          <p:cNvPr id="3" name="Content Placeholder 2"/>
          <p:cNvSpPr>
            <a:spLocks noGrp="1"/>
          </p:cNvSpPr>
          <p:nvPr>
            <p:ph idx="1"/>
          </p:nvPr>
        </p:nvSpPr>
        <p:spPr>
          <a:xfrm>
            <a:off x="457200" y="1142985"/>
            <a:ext cx="8229600" cy="4000528"/>
          </a:xfrm>
        </p:spPr>
        <p:txBody>
          <a:bodyPr/>
          <a:lstStyle/>
          <a:p>
            <a:pPr>
              <a:buSzPct val="87000"/>
              <a:buFont typeface="+mj-lt"/>
              <a:buAutoNum type="arabicPeriod"/>
            </a:pPr>
            <a:r>
              <a:rPr lang="id-ID" b="1" i="1" dirty="0" smtClean="0"/>
              <a:t>Hendi Hendrawan, 2009, The Magic Corel Draw, Informatika, Jakarta</a:t>
            </a:r>
          </a:p>
          <a:p>
            <a:pPr>
              <a:buSzPct val="87000"/>
              <a:buFont typeface="+mj-lt"/>
              <a:buAutoNum type="arabicPeriod"/>
            </a:pPr>
            <a:r>
              <a:rPr lang="id-ID" b="1" i="1" dirty="0" smtClean="0"/>
              <a:t>Dedi Mulyadi, 2008, Belajar Cepat Corel Draw, Informatika, Jakarta</a:t>
            </a:r>
          </a:p>
          <a:p>
            <a:pPr>
              <a:buSzPct val="87000"/>
              <a:buFont typeface="+mj-lt"/>
              <a:buAutoNum type="arabicPeriod"/>
            </a:pPr>
            <a:r>
              <a:rPr lang="id-ID" b="1" i="1" dirty="0" smtClean="0"/>
              <a:t>Hadi Purnomo, 2011, Kreasi, Efek dengan  Corel Draw dan Photo Shop, Alex Media Komputindo, Jakarta</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216</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MEMULAI COREL DRAW</vt:lpstr>
      <vt:lpstr>PENGERTAN DAN KEUNTUNGAN COREL DRAW</vt:lpstr>
      <vt:lpstr>LAYAR PADA COREL DRAW</vt:lpstr>
      <vt:lpstr>TOOL BOX PADA COREL DRAW (1)</vt:lpstr>
      <vt:lpstr>TOOL BOX PADA COREL DRAW (2)</vt:lpstr>
      <vt:lpstr>TOOL BOX PADA COREL DRAW (3)</vt:lpstr>
      <vt:lpstr>MEMBUAT OBJEK PADA COREL DRAW </vt:lpstr>
      <vt:lpstr>UNTUK PENDALAMAN BACA:</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Nasruddin Dewang</dc:creator>
  <cp:lastModifiedBy>May</cp:lastModifiedBy>
  <cp:revision>14</cp:revision>
  <dcterms:created xsi:type="dcterms:W3CDTF">2011-07-06T02:14:55Z</dcterms:created>
  <dcterms:modified xsi:type="dcterms:W3CDTF">2015-04-07T10:38:48Z</dcterms:modified>
</cp:coreProperties>
</file>