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65" r:id="rId4"/>
    <p:sldId id="269" r:id="rId5"/>
    <p:sldId id="271" r:id="rId6"/>
    <p:sldId id="266" r:id="rId7"/>
    <p:sldId id="267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06E98-BFC2-441B-9116-3D93BEDF1C14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4A5A8-1FDE-4C41-BC3B-BE28013A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0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7E01EB-4204-4641-81FE-D8EA7EABE82D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1" y="1981200"/>
            <a:ext cx="38158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1" y="4114800"/>
            <a:ext cx="38158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51EB-BC8F-48F4-825C-ECCFD16F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500298" y="5072074"/>
            <a:ext cx="63579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JURUSAN PERENCANAAN WILAYAH DAN KOTA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FAKULTAS TEKNIK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UNIVERSITAS INDONUSA ESA UNGGUL</a:t>
            </a: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7" y="1714488"/>
            <a:ext cx="17145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14356"/>
            <a:ext cx="242886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28860" y="2143116"/>
            <a:ext cx="4786346" cy="163121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bg1"/>
                </a:solidFill>
              </a:rPr>
              <a:t>KULIAH -15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PENDALAMAN MATERI </a:t>
            </a:r>
            <a:r>
              <a:rPr lang="id-ID" sz="3200" b="1" dirty="0" smtClean="0">
                <a:solidFill>
                  <a:schemeClr val="bg1"/>
                </a:solidFill>
              </a:rPr>
              <a:t>3D </a:t>
            </a:r>
            <a:r>
              <a:rPr lang="en-US" sz="3200" b="1" dirty="0" smtClean="0">
                <a:solidFill>
                  <a:schemeClr val="bg1"/>
                </a:solidFill>
              </a:rPr>
              <a:t>DAN PRESENTASI TUGAS</a:t>
            </a:r>
            <a:endParaRPr lang="id-ID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24000" y="2457224"/>
          <a:ext cx="4554991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1057143" imgH="6980952" progId="">
                  <p:embed/>
                </p:oleObj>
              </mc:Choice>
              <mc:Fallback>
                <p:oleObj name="Photo Editor Photo" r:id="rId3" imgW="11057143" imgH="698095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57224"/>
                        <a:ext cx="4554991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444118" y="2579277"/>
            <a:ext cx="2376789" cy="8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099" tIns="28049" rIns="56099" bIns="28049">
            <a:spAutoFit/>
          </a:bodyPr>
          <a:lstStyle/>
          <a:p>
            <a:pPr algn="just" defTabSz="560626" eaLnBrk="0" hangingPunct="0"/>
            <a:r>
              <a:rPr lang="id-ID" sz="1000" dirty="0" smtClean="0"/>
              <a:t>Trotoar harus dirancang untuk memungkin-kan bermacam karakteristik pejalan kaki bergerak secara aman, bebas dan tidak terintangi melalui lingkungan ekterior yang nyaman</a:t>
            </a:r>
            <a:r>
              <a:rPr lang="id-ID" sz="800" dirty="0" smtClean="0"/>
              <a:t>.</a:t>
            </a:r>
            <a:endParaRPr lang="id-ID" sz="800" dirty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212296" y="1062492"/>
            <a:ext cx="2844875" cy="30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6099" tIns="28049" rIns="56099" bIns="28049">
            <a:spAutoFit/>
          </a:bodyPr>
          <a:lstStyle/>
          <a:p>
            <a:pPr defTabSz="560626" eaLnBrk="0" hangingPunct="0"/>
            <a:r>
              <a:rPr lang="en-US" sz="1600" b="1" dirty="0" smtClean="0">
                <a:latin typeface="Times New Roman" pitchFamily="18" charset="0"/>
              </a:rPr>
              <a:t>Proto </a:t>
            </a:r>
            <a:r>
              <a:rPr lang="en-US" sz="1600" b="1" dirty="0" err="1">
                <a:latin typeface="Times New Roman" pitchFamily="18" charset="0"/>
              </a:rPr>
              <a:t>Tipe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Rencana</a:t>
            </a:r>
            <a:r>
              <a:rPr lang="en-US" sz="1600" b="1" dirty="0">
                <a:latin typeface="Times New Roman" pitchFamily="18" charset="0"/>
              </a:rPr>
              <a:t> Pedestrian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372201" y="5005855"/>
            <a:ext cx="2771799" cy="6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099" tIns="28049" rIns="56099" bIns="28049">
            <a:spAutoFit/>
          </a:bodyPr>
          <a:lstStyle/>
          <a:p>
            <a:pPr algn="just" defTabSz="560626" eaLnBrk="0" hangingPunct="0"/>
            <a:r>
              <a:rPr lang="id-ID" sz="1000" dirty="0" smtClean="0"/>
              <a:t>Memberikan ruang yang cukup lebar bagi trotoar :</a:t>
            </a:r>
          </a:p>
          <a:p>
            <a:pPr algn="just" defTabSz="560626" eaLnBrk="0" hangingPunct="0"/>
            <a:r>
              <a:rPr lang="id-ID" sz="1000" dirty="0" smtClean="0"/>
              <a:t>a. Lalu lintas 1 arah minimal 1 meter.</a:t>
            </a:r>
          </a:p>
          <a:p>
            <a:pPr algn="just" defTabSz="560626" eaLnBrk="0" hangingPunct="0"/>
            <a:r>
              <a:rPr lang="id-ID" sz="1000" dirty="0" smtClean="0"/>
              <a:t>b. Lalu lintas 2 arah minimal 1,5 meter</a:t>
            </a:r>
          </a:p>
          <a:p>
            <a:pPr defTabSz="560626" eaLnBrk="0" hangingPunct="0"/>
            <a:endParaRPr lang="en-US" sz="1100" dirty="0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743217" y="3535904"/>
            <a:ext cx="2124066" cy="8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099" tIns="28049" rIns="56099" bIns="28049">
            <a:spAutoFit/>
          </a:bodyPr>
          <a:lstStyle/>
          <a:p>
            <a:pPr algn="just" defTabSz="560626" eaLnBrk="0" hangingPunct="0"/>
            <a:r>
              <a:rPr lang="id-ID" sz="1000" dirty="0" smtClean="0"/>
              <a:t>Pengamanan area trotoar dan sempadan jalan dari aktivitas informal melalui peraturan K-3 yang tegas dan operasional. </a:t>
            </a:r>
          </a:p>
          <a:p>
            <a:pPr defTabSz="560626" eaLnBrk="0" hangingPunct="0"/>
            <a:endParaRPr lang="en-US" sz="1100" dirty="0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725225" y="1671883"/>
            <a:ext cx="3457963" cy="73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099" tIns="28049" rIns="56099" bIns="28049">
            <a:spAutoFit/>
          </a:bodyPr>
          <a:lstStyle/>
          <a:p>
            <a:pPr algn="just" defTabSz="560626" eaLnBrk="0" hangingPunct="0"/>
            <a:r>
              <a:rPr lang="id-ID" sz="1100" dirty="0" smtClean="0"/>
              <a:t>Memberikan ruang untuk daerah istirahat bagi pejalan kaki yang mengalami kelelahan. Memungkinkan penyandang cacat fisik, hamil maupun umum melalui pedestrian secara aman dan  nyaman. </a:t>
            </a:r>
            <a:endParaRPr lang="id-ID" sz="1100" dirty="0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6662964" y="4300645"/>
            <a:ext cx="2167218" cy="54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099" tIns="28049" rIns="56099" bIns="28049">
            <a:spAutoFit/>
          </a:bodyPr>
          <a:lstStyle/>
          <a:p>
            <a:pPr algn="just" defTabSz="560626" eaLnBrk="0" hangingPunct="0"/>
            <a:r>
              <a:rPr lang="id-ID" sz="1050" b="1" dirty="0" smtClean="0"/>
              <a:t>Kemiringan</a:t>
            </a:r>
            <a:r>
              <a:rPr lang="id-ID" sz="1050" b="1" dirty="0" smtClean="0">
                <a:latin typeface="Times New Roman" pitchFamily="18" charset="0"/>
              </a:rPr>
              <a:t> </a:t>
            </a:r>
            <a:r>
              <a:rPr lang="id-ID" sz="1050" dirty="0" smtClean="0"/>
              <a:t>Permukaan yang tidak menimbulkan slip. Kemiringan maksimum 17 %.  </a:t>
            </a:r>
            <a:endParaRPr lang="id-ID" sz="1050" dirty="0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832679" y="4627563"/>
            <a:ext cx="27429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lIns="68415" tIns="34208" rIns="68415" bIns="34208" anchor="ctr"/>
          <a:lstStyle/>
          <a:p>
            <a:endParaRPr lang="en-US"/>
          </a:p>
        </p:txBody>
      </p:sp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5584731" y="805777"/>
          <a:ext cx="3135312" cy="157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5904762" imgH="2800741" progId="">
                  <p:embed/>
                </p:oleObj>
              </mc:Choice>
              <mc:Fallback>
                <p:oleObj name="Photo Editor Photo" r:id="rId5" imgW="5904762" imgH="280074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731" y="805777"/>
                        <a:ext cx="3135312" cy="157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092224" y="2365376"/>
            <a:ext cx="0" cy="18006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lIns="68415" tIns="34208" rIns="68415" bIns="34208" anchor="ctr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176010" y="5154087"/>
            <a:ext cx="4137705" cy="102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lIns="68415" tIns="34208" rIns="68415" bIns="34208" anchor="ctr"/>
          <a:lstStyle/>
          <a:p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3219886" y="3820016"/>
            <a:ext cx="3439205" cy="461509"/>
          </a:xfrm>
          <a:custGeom>
            <a:avLst/>
            <a:gdLst>
              <a:gd name="T0" fmla="*/ 0 w 3792"/>
              <a:gd name="T1" fmla="*/ 869712634 h 480"/>
              <a:gd name="T2" fmla="*/ 2147483647 w 3792"/>
              <a:gd name="T3" fmla="*/ 0 h 480"/>
              <a:gd name="T4" fmla="*/ 2147483647 w 3792"/>
              <a:gd name="T5" fmla="*/ 0 h 480"/>
              <a:gd name="T6" fmla="*/ 0 60000 65536"/>
              <a:gd name="T7" fmla="*/ 0 60000 65536"/>
              <a:gd name="T8" fmla="*/ 0 60000 65536"/>
              <a:gd name="T9" fmla="*/ 0 w 3792"/>
              <a:gd name="T10" fmla="*/ 0 h 480"/>
              <a:gd name="T11" fmla="*/ 3792 w 3792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2" h="480">
                <a:moveTo>
                  <a:pt x="0" y="480"/>
                </a:moveTo>
                <a:lnTo>
                  <a:pt x="1440" y="0"/>
                </a:lnTo>
                <a:lnTo>
                  <a:pt x="379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lIns="68415" tIns="34208" rIns="68415" bIns="34208" anchor="ctr"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0430" name="Picture 14" descr="UNTITLED_4"/>
          <p:cNvPicPr>
            <a:picLocks noChangeAspect="1" noChangeArrowheads="1"/>
          </p:cNvPicPr>
          <p:nvPr/>
        </p:nvPicPr>
        <p:blipFill>
          <a:blip r:embed="rId7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1654402" y="1016001"/>
            <a:ext cx="480786" cy="4921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>
            <a:outerShdw dist="107763" dir="2700000" algn="ctr" rotWithShape="0">
              <a:srgbClr val="008000"/>
            </a:outerShdw>
          </a:effec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582594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 GAMBAR 3D BANGUNAN LANSCAPE 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sidence8_fulltower_earlyafternoon_01"/>
          <p:cNvPicPr>
            <a:picLocks noChangeAspect="1" noChangeArrowheads="1"/>
          </p:cNvPicPr>
          <p:nvPr/>
        </p:nvPicPr>
        <p:blipFill>
          <a:blip r:embed="rId2"/>
          <a:srcRect l="3876" r="25473" b="4448"/>
          <a:stretch>
            <a:fillRect/>
          </a:stretch>
        </p:blipFill>
        <p:spPr bwMode="auto">
          <a:xfrm>
            <a:off x="2285984" y="714356"/>
            <a:ext cx="4143404" cy="595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6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CONTOH GAMBAR 3D BANGUNAN TINGGI (2)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612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CONTOH GAMBAR 3D MASTER PLAN KAWASAN</a:t>
            </a:r>
            <a:endParaRPr lang="id-ID" sz="32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5yearb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47" t="11240"/>
          <a:stretch>
            <a:fillRect/>
          </a:stretch>
        </p:blipFill>
        <p:spPr bwMode="auto">
          <a:xfrm>
            <a:off x="1857357" y="888573"/>
            <a:ext cx="5500726" cy="53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PENDALAMAN MATERI: </a:t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>BACA DAN BUKA WEB SITE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3500461"/>
          </a:xfrm>
        </p:spPr>
        <p:txBody>
          <a:bodyPr>
            <a:normAutofit fontScale="70000" lnSpcReduction="20000"/>
          </a:bodyPr>
          <a:lstStyle/>
          <a:p>
            <a:pPr>
              <a:buSzPct val="87000"/>
              <a:buFont typeface="+mj-lt"/>
              <a:buAutoNum type="arabicPeriod"/>
            </a:pPr>
            <a:r>
              <a:rPr lang="id-ID" b="1" dirty="0" smtClean="0"/>
              <a:t> </a:t>
            </a:r>
            <a:r>
              <a:rPr lang="id-ID" b="1" i="1" dirty="0" smtClean="0"/>
              <a:t>Mhd Daud Penen, 2009, Auto Cad 2010; Menggambar 2D dan Soloi 3D dengan Singkat dan Sistematis, Informatika, Jakarta.</a:t>
            </a:r>
          </a:p>
          <a:p>
            <a:pPr>
              <a:buSzPct val="87000"/>
              <a:buFont typeface="+mj-lt"/>
              <a:buAutoNum type="arabicPeriod"/>
            </a:pPr>
            <a:r>
              <a:rPr lang="id-ID" b="1" dirty="0" smtClean="0"/>
              <a:t>Sato, G Takeshi, 1994, </a:t>
            </a:r>
            <a:r>
              <a:rPr lang="id-ID" b="1" i="1" dirty="0" smtClean="0"/>
              <a:t>Menggambar Mesin Menurut Standart ISO, Pradnya Paramita</a:t>
            </a:r>
          </a:p>
          <a:p>
            <a:pPr>
              <a:buSzPct val="87000"/>
              <a:buFont typeface="+mj-lt"/>
              <a:buAutoNum type="arabicPeriod"/>
            </a:pPr>
            <a:r>
              <a:rPr lang="id-ID" b="1" i="1" dirty="0" smtClean="0"/>
              <a:t>Hadi Purnomo, 2011, Kreasi, Efek dengan  Corel Draw dan Photo Shop, Alex Media Komputindo, Jakarta</a:t>
            </a:r>
          </a:p>
          <a:p>
            <a:pPr>
              <a:buSzPct val="87000"/>
              <a:buFont typeface="+mj-lt"/>
              <a:buAutoNum type="arabicPeriod"/>
            </a:pPr>
            <a:r>
              <a:rPr lang="id-ID" b="1" i="1" dirty="0" smtClean="0"/>
              <a:t>Hendi Hendratman, 2011, The Magic of 3D Studio Max, Informatika, Jakarta.</a:t>
            </a:r>
          </a:p>
          <a:p>
            <a:pPr marL="360363" indent="-360363">
              <a:buAutoNum type="arabicPeriod"/>
            </a:pPr>
            <a:r>
              <a:rPr lang="en-US" b="1" dirty="0" smtClean="0"/>
              <a:t>3ds Max Make a </a:t>
            </a:r>
            <a:r>
              <a:rPr lang="en-US" b="1" dirty="0" err="1" smtClean="0"/>
              <a:t>Haouse</a:t>
            </a:r>
            <a:r>
              <a:rPr lang="en-US" b="1" dirty="0" smtClean="0"/>
              <a:t> Tutorial</a:t>
            </a:r>
          </a:p>
          <a:p>
            <a:pPr marL="360363" indent="-360363">
              <a:buAutoNum type="arabicPeriod"/>
            </a:pPr>
            <a:r>
              <a:rPr lang="en-US" b="1" dirty="0" err="1" smtClean="0"/>
              <a:t>Buka</a:t>
            </a:r>
            <a:r>
              <a:rPr lang="en-US" b="1" dirty="0" smtClean="0"/>
              <a:t>; wwwfrapeg.com</a:t>
            </a:r>
          </a:p>
          <a:p>
            <a:pPr marL="360363" indent="-360363">
              <a:buAutoNum type="arabicPeriod"/>
            </a:pPr>
            <a:r>
              <a:rPr lang="en-US" b="1" dirty="0" smtClean="0"/>
              <a:t>3DS Max + V. Ray</a:t>
            </a:r>
          </a:p>
          <a:p>
            <a:pPr>
              <a:buSzPct val="87000"/>
              <a:buNone/>
            </a:pPr>
            <a:endParaRPr lang="id-ID" b="1" i="1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PRESENTASI TUGAS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57356" y="2071678"/>
            <a:ext cx="5786478" cy="2071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PRESENTASI TUGAS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KELOMPOK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KCH%20Sarawak%20-%20Bako%20National%20Park%20-%20Kampung%20Bako%20village2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>
          <a:xfrm>
            <a:off x="1179513" y="4249740"/>
            <a:ext cx="95250" cy="71437"/>
          </a:xfrm>
        </p:spPr>
      </p:pic>
      <p:pic>
        <p:nvPicPr>
          <p:cNvPr id="79882" name="Picture 10" descr="sDSCN54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4837" y="762002"/>
            <a:ext cx="2311861" cy="303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9883" name="Picture 11" descr="2002-11-30_21_Suntec_cit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1896" y="3743340"/>
            <a:ext cx="2267426" cy="275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9885" name="Picture 13" descr="Picture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36736" y="1587500"/>
            <a:ext cx="3758426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1191617" y="3307981"/>
            <a:ext cx="6884894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1431" tIns="45716" rIns="91431" bIns="45716" anchor="ctr"/>
          <a:lstStyle/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S</a:t>
            </a:r>
            <a:r>
              <a:rPr lang="id-I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EKIAN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250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Photo Editor Photo</vt:lpstr>
      <vt:lpstr>PowerPoint Presentation</vt:lpstr>
      <vt:lpstr>PowerPoint Presentation</vt:lpstr>
      <vt:lpstr>CONTOH GAMBAR 3D BANGUNAN TINGGI (2)</vt:lpstr>
      <vt:lpstr>CONTOH GAMBAR 3D MASTER PLAN KAWASAN</vt:lpstr>
      <vt:lpstr>PENDALAMAN MATERI:  BACA DAN BUKA WEB SITE</vt:lpstr>
      <vt:lpstr>PRESENTASI TUGAS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Nasruddin Dewang</dc:creator>
  <cp:lastModifiedBy>May</cp:lastModifiedBy>
  <cp:revision>20</cp:revision>
  <dcterms:created xsi:type="dcterms:W3CDTF">2011-07-06T02:14:55Z</dcterms:created>
  <dcterms:modified xsi:type="dcterms:W3CDTF">2015-04-07T10:51:48Z</dcterms:modified>
</cp:coreProperties>
</file>