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8" r:id="rId17"/>
    <p:sldId id="273" r:id="rId18"/>
    <p:sldId id="274" r:id="rId19"/>
    <p:sldId id="275" r:id="rId20"/>
    <p:sldId id="276" r:id="rId21"/>
    <p:sldId id="260"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7CB1C-6AB5-4A07-A9B6-E05514666109}"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CB87CA-EE64-4799-8F6D-8CA4A95B70A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7CB1C-6AB5-4A07-A9B6-E05514666109}" type="datetimeFigureOut">
              <a:rPr lang="id-ID" smtClean="0"/>
              <a:pPr/>
              <a:t>07/04/2015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B87CA-EE64-4799-8F6D-8CA4A95B70A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2500298" y="5429264"/>
            <a:ext cx="6643702" cy="923330"/>
          </a:xfrm>
          <a:prstGeom prst="rect">
            <a:avLst/>
          </a:prstGeom>
          <a:no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pic>
        <p:nvPicPr>
          <p:cNvPr id="4104" name="Picture 7"/>
          <p:cNvPicPr>
            <a:picLocks noChangeAspect="1" noChangeArrowheads="1"/>
          </p:cNvPicPr>
          <p:nvPr/>
        </p:nvPicPr>
        <p:blipFill>
          <a:blip r:embed="rId2"/>
          <a:srcRect/>
          <a:stretch>
            <a:fillRect/>
          </a:stretch>
        </p:blipFill>
        <p:spPr bwMode="auto">
          <a:xfrm>
            <a:off x="6419158" y="2285992"/>
            <a:ext cx="2224808" cy="2767018"/>
          </a:xfrm>
          <a:prstGeom prst="rect">
            <a:avLst/>
          </a:prstGeom>
          <a:noFill/>
          <a:ln w="9525">
            <a:noFill/>
            <a:miter lim="800000"/>
            <a:headEnd/>
            <a:tailEnd/>
          </a:ln>
        </p:spPr>
      </p:pic>
      <p:sp>
        <p:nvSpPr>
          <p:cNvPr id="447497" name="Rectangle 9"/>
          <p:cNvSpPr>
            <a:spLocks noChangeArrowheads="1"/>
          </p:cNvSpPr>
          <p:nvPr/>
        </p:nvSpPr>
        <p:spPr bwMode="auto">
          <a:xfrm>
            <a:off x="2571736" y="1214422"/>
            <a:ext cx="6000792" cy="1000132"/>
          </a:xfrm>
          <a:prstGeom prst="rect">
            <a:avLst/>
          </a:prstGeom>
          <a:noFill/>
          <a:ln w="9525">
            <a:noFill/>
            <a:miter lim="800000"/>
            <a:headEnd/>
            <a:tailEnd/>
          </a:ln>
        </p:spPr>
        <p:txBody>
          <a:bodyPr anchor="b"/>
          <a:lstStyle/>
          <a:p>
            <a:pPr algn="r">
              <a:defRPr/>
            </a:pPr>
            <a:r>
              <a:rPr lang="en-US" sz="4000" b="1" dirty="0">
                <a:solidFill>
                  <a:schemeClr val="tx2"/>
                </a:solidFill>
                <a:latin typeface="Garamond" pitchFamily="18" charset="0"/>
              </a:rPr>
              <a:t/>
            </a:r>
            <a:br>
              <a:rPr lang="en-US" sz="4000" b="1" dirty="0">
                <a:solidFill>
                  <a:schemeClr val="tx2"/>
                </a:solidFill>
                <a:latin typeface="Garamond" pitchFamily="18" charset="0"/>
              </a:rPr>
            </a:br>
            <a:r>
              <a:rPr lang="en-US" sz="4000" b="1" dirty="0">
                <a:solidFill>
                  <a:schemeClr val="tx2"/>
                </a:solidFill>
                <a:latin typeface="Britannic Bold" pitchFamily="34" charset="0"/>
              </a:rPr>
              <a:t/>
            </a:r>
            <a:br>
              <a:rPr lang="en-US" sz="4000" b="1" dirty="0">
                <a:solidFill>
                  <a:schemeClr val="tx2"/>
                </a:solidFill>
                <a:latin typeface="Britannic Bold" pitchFamily="34" charset="0"/>
              </a:rPr>
            </a:br>
            <a:r>
              <a:rPr lang="id-ID" sz="2000" b="1" dirty="0" smtClean="0">
                <a:solidFill>
                  <a:srgbClr val="C00000"/>
                </a:solidFill>
                <a:latin typeface="Britannic Bold" pitchFamily="34" charset="0"/>
              </a:rPr>
              <a:t>KULIAH -2</a:t>
            </a:r>
          </a:p>
          <a:p>
            <a:pPr algn="r">
              <a:defRPr/>
            </a:pPr>
            <a:r>
              <a:rPr lang="id-ID" sz="2400" b="1" dirty="0" smtClean="0">
                <a:solidFill>
                  <a:srgbClr val="C00000"/>
                </a:solidFill>
                <a:latin typeface="Britannic Bold" pitchFamily="34" charset="0"/>
              </a:rPr>
              <a:t>MEMULAI GAMBAR DENGAN AUTO CAD</a:t>
            </a:r>
          </a:p>
          <a:p>
            <a:pPr algn="r">
              <a:defRPr/>
            </a:pPr>
            <a:endParaRPr lang="id-ID" sz="2000" b="1" dirty="0" smtClean="0">
              <a:solidFill>
                <a:srgbClr val="C00000"/>
              </a:solidFill>
              <a:latin typeface="Garamond" pitchFamily="18" charset="0"/>
            </a:endParaRPr>
          </a:p>
        </p:txBody>
      </p:sp>
      <p:pic>
        <p:nvPicPr>
          <p:cNvPr id="10" name="Picture 7"/>
          <p:cNvPicPr>
            <a:picLocks noChangeAspect="1" noChangeArrowheads="1"/>
          </p:cNvPicPr>
          <p:nvPr/>
        </p:nvPicPr>
        <p:blipFill>
          <a:blip r:embed="rId3"/>
          <a:srcRect/>
          <a:stretch>
            <a:fillRect/>
          </a:stretch>
        </p:blipFill>
        <p:spPr bwMode="auto">
          <a:xfrm>
            <a:off x="0" y="714356"/>
            <a:ext cx="2643147" cy="55721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5470"/>
          </a:xfrm>
          <a:solidFill>
            <a:srgbClr val="C00000"/>
          </a:solidFill>
        </p:spPr>
        <p:txBody>
          <a:bodyPr>
            <a:normAutofit fontScale="90000"/>
          </a:bodyPr>
          <a:lstStyle/>
          <a:p>
            <a:r>
              <a:rPr lang="id-ID" b="1" dirty="0" smtClean="0">
                <a:solidFill>
                  <a:schemeClr val="bg1"/>
                </a:solidFill>
              </a:rPr>
              <a:t>CIRCLE  (7)</a:t>
            </a:r>
            <a:endParaRPr lang="id-ID" b="1" dirty="0">
              <a:solidFill>
                <a:schemeClr val="bg1"/>
              </a:solidFill>
            </a:endParaRPr>
          </a:p>
        </p:txBody>
      </p:sp>
      <p:pic>
        <p:nvPicPr>
          <p:cNvPr id="4" name="Content Placeholder 3"/>
          <p:cNvPicPr>
            <a:picLocks noGrp="1" noChangeAspect="1" noChangeArrowheads="1"/>
          </p:cNvPicPr>
          <p:nvPr>
            <p:ph idx="1"/>
          </p:nvPr>
        </p:nvPicPr>
        <p:blipFill>
          <a:blip r:embed="rId2"/>
          <a:srcRect/>
          <a:stretch>
            <a:fillRect/>
          </a:stretch>
        </p:blipFill>
        <p:spPr bwMode="auto">
          <a:xfrm>
            <a:off x="1214414" y="1071546"/>
            <a:ext cx="7147648" cy="485778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b="1" dirty="0" smtClean="0">
                <a:solidFill>
                  <a:schemeClr val="bg1"/>
                </a:solidFill>
              </a:rPr>
              <a:t>SPLINE  (8)</a:t>
            </a:r>
            <a:endParaRPr lang="id-ID" b="1" dirty="0">
              <a:solidFill>
                <a:schemeClr val="bg1"/>
              </a:solidFill>
            </a:endParaRPr>
          </a:p>
        </p:txBody>
      </p:sp>
      <p:pic>
        <p:nvPicPr>
          <p:cNvPr id="7170" name="Picture 2"/>
          <p:cNvPicPr>
            <a:picLocks noGrp="1" noChangeAspect="1" noChangeArrowheads="1"/>
          </p:cNvPicPr>
          <p:nvPr>
            <p:ph idx="1"/>
          </p:nvPr>
        </p:nvPicPr>
        <p:blipFill>
          <a:blip r:embed="rId2"/>
          <a:srcRect b="335"/>
          <a:stretch>
            <a:fillRect/>
          </a:stretch>
        </p:blipFill>
        <p:spPr bwMode="auto">
          <a:xfrm>
            <a:off x="1428728" y="1000107"/>
            <a:ext cx="6429420" cy="542928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b="1" dirty="0" smtClean="0">
                <a:solidFill>
                  <a:schemeClr val="bg1"/>
                </a:solidFill>
              </a:rPr>
              <a:t>ELLIPSE  (9)</a:t>
            </a:r>
            <a:endParaRPr lang="id-ID" b="1" dirty="0">
              <a:solidFill>
                <a:schemeClr val="bg1"/>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785786" y="1071546"/>
            <a:ext cx="7902185" cy="471490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rgbClr val="C00000"/>
          </a:solidFill>
        </p:spPr>
        <p:txBody>
          <a:bodyPr>
            <a:normAutofit/>
          </a:bodyPr>
          <a:lstStyle/>
          <a:p>
            <a:r>
              <a:rPr lang="id-ID" sz="3000" b="1" dirty="0" smtClean="0">
                <a:solidFill>
                  <a:schemeClr val="bg1"/>
                </a:solidFill>
              </a:rPr>
              <a:t>INSERT BLOCK MAKE BLOCK DAN POINT (10,11,12)</a:t>
            </a:r>
            <a:endParaRPr lang="id-ID" sz="3000" b="1" dirty="0">
              <a:solidFill>
                <a:schemeClr val="bg1"/>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1428728" y="1000108"/>
            <a:ext cx="6500858" cy="5540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b="1" dirty="0" smtClean="0">
                <a:solidFill>
                  <a:schemeClr val="bg1"/>
                </a:solidFill>
              </a:rPr>
              <a:t>HATCH  (13)</a:t>
            </a:r>
            <a:endParaRPr lang="id-ID" b="1" dirty="0">
              <a:solidFill>
                <a:schemeClr val="bg1"/>
              </a:solidFill>
            </a:endParaRPr>
          </a:p>
        </p:txBody>
      </p:sp>
      <p:pic>
        <p:nvPicPr>
          <p:cNvPr id="10242" name="Picture 2"/>
          <p:cNvPicPr>
            <a:picLocks noGrp="1" noChangeAspect="1" noChangeArrowheads="1"/>
          </p:cNvPicPr>
          <p:nvPr>
            <p:ph idx="1"/>
          </p:nvPr>
        </p:nvPicPr>
        <p:blipFill>
          <a:blip r:embed="rId2"/>
          <a:srcRect/>
          <a:stretch>
            <a:fillRect/>
          </a:stretch>
        </p:blipFill>
        <p:spPr bwMode="auto">
          <a:xfrm>
            <a:off x="1357290" y="1357298"/>
            <a:ext cx="6644649" cy="2500330"/>
          </a:xfrm>
          <a:prstGeom prst="rect">
            <a:avLst/>
          </a:prstGeom>
          <a:noFill/>
          <a:ln w="9525">
            <a:noFill/>
            <a:miter lim="800000"/>
            <a:headEnd/>
            <a:tailEnd/>
          </a:ln>
          <a:effectLst/>
        </p:spPr>
      </p:pic>
      <p:sp>
        <p:nvSpPr>
          <p:cNvPr id="5" name="Rectangle 4"/>
          <p:cNvSpPr/>
          <p:nvPr/>
        </p:nvSpPr>
        <p:spPr>
          <a:xfrm>
            <a:off x="1571604" y="4071942"/>
            <a:ext cx="6286544" cy="646331"/>
          </a:xfrm>
          <a:prstGeom prst="rect">
            <a:avLst/>
          </a:prstGeom>
        </p:spPr>
        <p:txBody>
          <a:bodyPr wrap="square">
            <a:spAutoFit/>
          </a:bodyPr>
          <a:lstStyle/>
          <a:p>
            <a:pPr algn="ctr"/>
            <a:r>
              <a:rPr lang="id-ID" b="1" dirty="0" smtClean="0"/>
              <a:t>Bidang Area Sebelum dan Sesudah diisi</a:t>
            </a:r>
          </a:p>
          <a:p>
            <a:pPr algn="ctr"/>
            <a:r>
              <a:rPr lang="id-ID" b="1" dirty="0" smtClean="0"/>
              <a:t>dengan Pola Tertentu</a:t>
            </a:r>
            <a:endParaRPr lang="id-ID"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solidFill>
            <a:srgbClr val="C00000"/>
          </a:solidFill>
        </p:spPr>
        <p:txBody>
          <a:bodyPr>
            <a:noAutofit/>
          </a:bodyPr>
          <a:lstStyle/>
          <a:p>
            <a:r>
              <a:rPr lang="id-ID" sz="3600" b="1" dirty="0" smtClean="0">
                <a:solidFill>
                  <a:schemeClr val="bg1"/>
                </a:solidFill>
              </a:rPr>
              <a:t>REGION DAN MULTILINE TEX  (14 DAN 15)</a:t>
            </a:r>
            <a:endParaRPr lang="id-ID" sz="3600" b="1" dirty="0">
              <a:solidFill>
                <a:schemeClr val="bg1"/>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1285852" y="928670"/>
            <a:ext cx="6429420" cy="335758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1357290" y="4500570"/>
            <a:ext cx="6286544" cy="1643074"/>
          </a:xfrm>
          <a:prstGeom prst="rect">
            <a:avLst/>
          </a:prstGeom>
          <a:noFill/>
          <a:ln w="9525">
            <a:noFill/>
            <a:miter lim="800000"/>
            <a:headEnd/>
            <a:tailEnd/>
          </a:ln>
          <a:effectLst/>
        </p:spPr>
      </p:pic>
      <p:sp>
        <p:nvSpPr>
          <p:cNvPr id="6" name="Rectangle 5"/>
          <p:cNvSpPr/>
          <p:nvPr/>
        </p:nvSpPr>
        <p:spPr>
          <a:xfrm>
            <a:off x="2285984" y="6072206"/>
            <a:ext cx="4214842" cy="369332"/>
          </a:xfrm>
          <a:prstGeom prst="rect">
            <a:avLst/>
          </a:prstGeom>
        </p:spPr>
        <p:txBody>
          <a:bodyPr wrap="square">
            <a:spAutoFit/>
          </a:bodyPr>
          <a:lstStyle/>
          <a:p>
            <a:pPr algn="ctr"/>
            <a:r>
              <a:rPr lang="id-ID" b="1" dirty="0" smtClean="0"/>
              <a:t>Kotak Dialog Multiline Text</a:t>
            </a:r>
            <a:endParaRPr lang="id-ID"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071538" y="785794"/>
            <a:ext cx="7307211" cy="5286412"/>
          </a:xfrm>
          <a:prstGeom prst="rect">
            <a:avLst/>
          </a:prstGeom>
          <a:noFill/>
          <a:ln w="9525">
            <a:noFill/>
            <a:miter lim="800000"/>
            <a:headEnd/>
            <a:tailEnd/>
          </a:ln>
          <a:effectLst/>
        </p:spPr>
      </p:pic>
      <p:sp>
        <p:nvSpPr>
          <p:cNvPr id="5" name="Title 1"/>
          <p:cNvSpPr>
            <a:spLocks noGrp="1"/>
          </p:cNvSpPr>
          <p:nvPr>
            <p:ph type="title"/>
          </p:nvPr>
        </p:nvSpPr>
        <p:spPr>
          <a:xfrm>
            <a:off x="0" y="0"/>
            <a:ext cx="9144000" cy="439737"/>
          </a:xfrm>
          <a:solidFill>
            <a:srgbClr val="C00000"/>
          </a:solidFill>
        </p:spPr>
        <p:txBody>
          <a:bodyPr>
            <a:normAutofit fontScale="90000"/>
          </a:bodyPr>
          <a:lstStyle/>
          <a:p>
            <a:r>
              <a:rPr lang="id-ID" b="1" dirty="0" smtClean="0">
                <a:solidFill>
                  <a:schemeClr val="bg1"/>
                </a:solidFill>
              </a:rPr>
              <a:t>LATIHAN-LATIHAN </a:t>
            </a:r>
            <a:endParaRPr lang="id-ID"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285884"/>
          </a:xfrm>
          <a:solidFill>
            <a:srgbClr val="C00000"/>
          </a:solidFill>
        </p:spPr>
        <p:txBody>
          <a:bodyPr>
            <a:normAutofit fontScale="90000"/>
          </a:bodyPr>
          <a:lstStyle/>
          <a:p>
            <a:r>
              <a:rPr lang="id-ID" b="1" dirty="0" smtClean="0">
                <a:solidFill>
                  <a:schemeClr val="bg1"/>
                </a:solidFill>
              </a:rPr>
              <a:t>LEMBAR  KERJA (1)</a:t>
            </a:r>
            <a:r>
              <a:rPr lang="en-US" b="1" dirty="0" smtClean="0">
                <a:solidFill>
                  <a:schemeClr val="bg1"/>
                </a:solidFill>
              </a:rPr>
              <a:t>/ </a:t>
            </a:r>
            <a:br>
              <a:rPr lang="en-US" b="1" dirty="0" smtClean="0">
                <a:solidFill>
                  <a:schemeClr val="bg1"/>
                </a:solidFill>
              </a:rPr>
            </a:br>
            <a:r>
              <a:rPr lang="en-US" b="1" dirty="0" smtClean="0">
                <a:solidFill>
                  <a:schemeClr val="bg1"/>
                </a:solidFill>
              </a:rPr>
              <a:t>TUGAS-1</a:t>
            </a:r>
            <a:endParaRPr lang="id-ID" dirty="0">
              <a:solidFill>
                <a:schemeClr val="bg1"/>
              </a:solidFill>
            </a:endParaRPr>
          </a:p>
        </p:txBody>
      </p:sp>
      <p:sp>
        <p:nvSpPr>
          <p:cNvPr id="3" name="Content Placeholder 2"/>
          <p:cNvSpPr>
            <a:spLocks noGrp="1"/>
          </p:cNvSpPr>
          <p:nvPr>
            <p:ph idx="1"/>
          </p:nvPr>
        </p:nvSpPr>
        <p:spPr>
          <a:xfrm>
            <a:off x="428596" y="1428736"/>
            <a:ext cx="8229600" cy="4525963"/>
          </a:xfrm>
          <a:solidFill>
            <a:schemeClr val="accent2">
              <a:lumMod val="20000"/>
              <a:lumOff val="80000"/>
            </a:schemeClr>
          </a:solidFill>
        </p:spPr>
        <p:txBody>
          <a:bodyPr>
            <a:normAutofit fontScale="85000" lnSpcReduction="20000"/>
          </a:bodyPr>
          <a:lstStyle/>
          <a:p>
            <a:pPr>
              <a:buNone/>
            </a:pPr>
            <a:endParaRPr lang="id-ID" b="1" dirty="0" smtClean="0"/>
          </a:p>
          <a:p>
            <a:pPr>
              <a:buNone/>
            </a:pPr>
            <a:r>
              <a:rPr lang="id-ID" b="1" dirty="0" smtClean="0"/>
              <a:t>1. Alat</a:t>
            </a:r>
          </a:p>
          <a:p>
            <a:pPr marL="719138" indent="-358775">
              <a:buNone/>
            </a:pPr>
            <a:r>
              <a:rPr lang="id-ID" dirty="0" smtClean="0"/>
              <a:t>a. Komputer dengan minimal harus mempunyai spesifikasi yang mampu menjalankan Windows </a:t>
            </a:r>
            <a:r>
              <a:rPr lang="en-US" dirty="0" smtClean="0"/>
              <a:t> 2007</a:t>
            </a:r>
            <a:r>
              <a:rPr lang="id-ID" dirty="0" smtClean="0"/>
              <a:t>, yaitu :</a:t>
            </a:r>
          </a:p>
          <a:p>
            <a:pPr marL="1233488" indent="-514350">
              <a:buFont typeface="+mj-lt"/>
              <a:buAutoNum type="arabicPeriod"/>
            </a:pPr>
            <a:r>
              <a:rPr lang="id-ID" dirty="0" smtClean="0"/>
              <a:t>Processor Pentium</a:t>
            </a:r>
          </a:p>
          <a:p>
            <a:pPr marL="1233488" indent="-514350">
              <a:buFont typeface="+mj-lt"/>
              <a:buAutoNum type="arabicPeriod"/>
            </a:pPr>
            <a:r>
              <a:rPr lang="id-ID" dirty="0" smtClean="0"/>
              <a:t>RAM </a:t>
            </a:r>
            <a:r>
              <a:rPr lang="en-US" dirty="0" smtClean="0"/>
              <a:t> 128</a:t>
            </a:r>
            <a:r>
              <a:rPr lang="id-ID" dirty="0" smtClean="0"/>
              <a:t> MB</a:t>
            </a:r>
          </a:p>
          <a:p>
            <a:pPr marL="1233488" indent="-514350">
              <a:buFont typeface="+mj-lt"/>
              <a:buAutoNum type="arabicPeriod"/>
            </a:pPr>
            <a:r>
              <a:rPr lang="en-US" dirty="0" smtClean="0"/>
              <a:t>Free space </a:t>
            </a:r>
            <a:r>
              <a:rPr lang="en-US" dirty="0" err="1" smtClean="0"/>
              <a:t>harddisk</a:t>
            </a:r>
            <a:r>
              <a:rPr lang="en-US" dirty="0" smtClean="0"/>
              <a:t> 120 MB</a:t>
            </a:r>
          </a:p>
          <a:p>
            <a:pPr marL="1233488" indent="-514350">
              <a:buFont typeface="+mj-lt"/>
              <a:buAutoNum type="arabicPeriod"/>
            </a:pPr>
            <a:r>
              <a:rPr lang="id-ID" dirty="0" smtClean="0"/>
              <a:t>Monitor + monitor card SVGA</a:t>
            </a:r>
          </a:p>
          <a:p>
            <a:pPr marL="1233488" indent="-514350">
              <a:buFont typeface="+mj-lt"/>
              <a:buAutoNum type="arabicPeriod"/>
            </a:pPr>
            <a:r>
              <a:rPr lang="id-ID" dirty="0" smtClean="0"/>
              <a:t>Mouse</a:t>
            </a:r>
          </a:p>
          <a:p>
            <a:pPr marL="719138" indent="-358775">
              <a:buNone/>
            </a:pPr>
            <a:r>
              <a:rPr lang="id-ID" dirty="0" smtClean="0"/>
              <a:t>b.  Printer atau Plotter</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714356"/>
            <a:ext cx="6929486" cy="5643602"/>
          </a:xfrm>
          <a:solidFill>
            <a:schemeClr val="accent2">
              <a:lumMod val="20000"/>
              <a:lumOff val="80000"/>
            </a:schemeClr>
          </a:solidFill>
        </p:spPr>
        <p:txBody>
          <a:bodyPr>
            <a:noAutofit/>
          </a:bodyPr>
          <a:lstStyle/>
          <a:p>
            <a:pPr>
              <a:spcBef>
                <a:spcPts val="0"/>
              </a:spcBef>
              <a:buNone/>
            </a:pPr>
            <a:r>
              <a:rPr lang="id-ID" sz="2000" b="1" dirty="0" smtClean="0"/>
              <a:t>2. Gambar construction line :</a:t>
            </a:r>
          </a:p>
          <a:p>
            <a:pPr indent="-73025">
              <a:spcBef>
                <a:spcPts val="0"/>
              </a:spcBef>
              <a:buNone/>
            </a:pPr>
            <a:r>
              <a:rPr lang="id-ID" sz="2000" dirty="0" smtClean="0"/>
              <a:t>a. Horizontal</a:t>
            </a:r>
          </a:p>
          <a:p>
            <a:pPr indent="-73025">
              <a:spcBef>
                <a:spcPts val="0"/>
              </a:spcBef>
              <a:buNone/>
            </a:pPr>
            <a:r>
              <a:rPr lang="id-ID" sz="2000" dirty="0" smtClean="0"/>
              <a:t>b. Vertical</a:t>
            </a:r>
          </a:p>
          <a:p>
            <a:pPr indent="-73025">
              <a:spcBef>
                <a:spcPts val="0"/>
              </a:spcBef>
              <a:buNone/>
            </a:pPr>
            <a:r>
              <a:rPr lang="id-ID" sz="2000" dirty="0" smtClean="0"/>
              <a:t>c. Angular</a:t>
            </a:r>
          </a:p>
          <a:p>
            <a:pPr indent="-73025">
              <a:spcBef>
                <a:spcPts val="0"/>
              </a:spcBef>
              <a:buNone/>
            </a:pPr>
            <a:r>
              <a:rPr lang="id-ID" sz="2000" dirty="0" smtClean="0"/>
              <a:t>d. Bisect</a:t>
            </a:r>
          </a:p>
          <a:p>
            <a:pPr indent="-73025">
              <a:spcBef>
                <a:spcPts val="0"/>
              </a:spcBef>
              <a:buNone/>
            </a:pPr>
            <a:r>
              <a:rPr lang="id-ID" sz="2000" dirty="0" smtClean="0"/>
              <a:t>e. Offset</a:t>
            </a:r>
          </a:p>
          <a:p>
            <a:pPr>
              <a:spcBef>
                <a:spcPts val="0"/>
              </a:spcBef>
              <a:buNone/>
            </a:pPr>
            <a:r>
              <a:rPr lang="id-ID" sz="2000" b="1" dirty="0" smtClean="0"/>
              <a:t>3. Menggambar garis sejajar dengan multiline</a:t>
            </a:r>
          </a:p>
          <a:p>
            <a:pPr>
              <a:spcBef>
                <a:spcPts val="0"/>
              </a:spcBef>
              <a:buNone/>
            </a:pPr>
            <a:r>
              <a:rPr lang="id-ID" sz="2000" b="1" dirty="0" smtClean="0"/>
              <a:t>4. Gambar polyline dengan variasi </a:t>
            </a:r>
            <a:r>
              <a:rPr lang="id-ID" sz="2000" dirty="0" smtClean="0"/>
              <a:t>:</a:t>
            </a:r>
          </a:p>
          <a:p>
            <a:pPr indent="-73025">
              <a:spcBef>
                <a:spcPts val="0"/>
              </a:spcBef>
              <a:buNone/>
            </a:pPr>
            <a:r>
              <a:rPr lang="id-ID" sz="2000" dirty="0" smtClean="0"/>
              <a:t>a. Arc</a:t>
            </a:r>
          </a:p>
          <a:p>
            <a:pPr indent="-73025">
              <a:spcBef>
                <a:spcPts val="0"/>
              </a:spcBef>
              <a:buNone/>
            </a:pPr>
            <a:r>
              <a:rPr lang="id-ID" sz="2000" dirty="0" smtClean="0"/>
              <a:t>b. Close</a:t>
            </a:r>
          </a:p>
          <a:p>
            <a:pPr indent="-73025">
              <a:spcBef>
                <a:spcPts val="0"/>
              </a:spcBef>
              <a:buNone/>
            </a:pPr>
            <a:r>
              <a:rPr lang="id-ID" sz="2000" dirty="0" smtClean="0"/>
              <a:t>c. Halfwidth</a:t>
            </a:r>
          </a:p>
          <a:p>
            <a:pPr indent="-73025">
              <a:spcBef>
                <a:spcPts val="0"/>
              </a:spcBef>
              <a:buNone/>
            </a:pPr>
            <a:r>
              <a:rPr lang="id-ID" sz="2000" dirty="0" smtClean="0"/>
              <a:t>d. Length</a:t>
            </a:r>
          </a:p>
          <a:p>
            <a:pPr indent="-73025">
              <a:spcBef>
                <a:spcPts val="0"/>
              </a:spcBef>
              <a:buNone/>
            </a:pPr>
            <a:r>
              <a:rPr lang="id-ID" sz="2000" dirty="0" smtClean="0"/>
              <a:t>e. Undo</a:t>
            </a:r>
          </a:p>
          <a:p>
            <a:pPr indent="-73025">
              <a:spcBef>
                <a:spcPts val="0"/>
              </a:spcBef>
              <a:buNone/>
            </a:pPr>
            <a:r>
              <a:rPr lang="id-ID" sz="2000" dirty="0" smtClean="0"/>
              <a:t>f. Width</a:t>
            </a:r>
          </a:p>
          <a:p>
            <a:pPr>
              <a:spcBef>
                <a:spcPts val="0"/>
              </a:spcBef>
              <a:buNone/>
            </a:pPr>
            <a:r>
              <a:rPr lang="id-ID" sz="2000" b="1" dirty="0" smtClean="0"/>
              <a:t>5. Gambar polygon dengan :</a:t>
            </a:r>
          </a:p>
          <a:p>
            <a:pPr indent="-73025">
              <a:spcBef>
                <a:spcPts val="0"/>
              </a:spcBef>
              <a:buNone/>
            </a:pPr>
            <a:r>
              <a:rPr lang="id-ID" sz="2000" dirty="0" smtClean="0"/>
              <a:t>a. Jumlah sudut 5</a:t>
            </a:r>
          </a:p>
          <a:p>
            <a:pPr indent="-73025">
              <a:spcBef>
                <a:spcPts val="0"/>
              </a:spcBef>
              <a:buNone/>
            </a:pPr>
            <a:r>
              <a:rPr lang="id-ID" sz="2000" dirty="0" smtClean="0"/>
              <a:t>b. Jumlah sudut 6</a:t>
            </a:r>
          </a:p>
          <a:p>
            <a:pPr indent="-73025">
              <a:spcBef>
                <a:spcPts val="0"/>
              </a:spcBef>
              <a:buNone/>
            </a:pPr>
            <a:r>
              <a:rPr lang="id-ID" sz="2000" dirty="0" smtClean="0"/>
              <a:t>c. Jumlah sudut 7, dan seterusnya</a:t>
            </a:r>
          </a:p>
          <a:p>
            <a:pPr indent="-73025">
              <a:spcBef>
                <a:spcPts val="0"/>
              </a:spcBef>
              <a:buNone/>
            </a:pPr>
            <a:endParaRPr lang="id-ID" sz="1800" dirty="0" smtClean="0"/>
          </a:p>
        </p:txBody>
      </p:sp>
      <p:sp>
        <p:nvSpPr>
          <p:cNvPr id="4" name="Title 1"/>
          <p:cNvSpPr>
            <a:spLocks noGrp="1"/>
          </p:cNvSpPr>
          <p:nvPr>
            <p:ph type="title"/>
          </p:nvPr>
        </p:nvSpPr>
        <p:spPr>
          <a:xfrm>
            <a:off x="0" y="0"/>
            <a:ext cx="9144000" cy="642918"/>
          </a:xfrm>
          <a:solidFill>
            <a:srgbClr val="C00000"/>
          </a:solidFill>
        </p:spPr>
        <p:txBody>
          <a:bodyPr>
            <a:normAutofit fontScale="90000"/>
          </a:bodyPr>
          <a:lstStyle/>
          <a:p>
            <a:r>
              <a:rPr lang="id-ID" b="1" dirty="0" smtClean="0">
                <a:solidFill>
                  <a:schemeClr val="bg1"/>
                </a:solidFill>
              </a:rPr>
              <a:t>LEMBAR  KERJA (2)</a:t>
            </a:r>
            <a:endParaRPr lang="id-ID"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85794"/>
            <a:ext cx="7429552" cy="5857916"/>
          </a:xfrm>
          <a:solidFill>
            <a:schemeClr val="accent2">
              <a:lumMod val="20000"/>
              <a:lumOff val="80000"/>
            </a:schemeClr>
          </a:solidFill>
        </p:spPr>
        <p:txBody>
          <a:bodyPr>
            <a:normAutofit fontScale="47500" lnSpcReduction="20000"/>
          </a:bodyPr>
          <a:lstStyle/>
          <a:p>
            <a:pPr>
              <a:buNone/>
            </a:pPr>
            <a:r>
              <a:rPr lang="id-ID" sz="4200" b="1" dirty="0" smtClean="0"/>
              <a:t>6. Buatlah gambar segiempat (rectangle) dengan variasi :</a:t>
            </a:r>
          </a:p>
          <a:p>
            <a:pPr indent="17463">
              <a:buNone/>
            </a:pPr>
            <a:r>
              <a:rPr lang="id-ID" sz="4200" dirty="0" smtClean="0"/>
              <a:t>a. Chamfer</a:t>
            </a:r>
          </a:p>
          <a:p>
            <a:pPr indent="17463">
              <a:buNone/>
            </a:pPr>
            <a:r>
              <a:rPr lang="id-ID" sz="4200" dirty="0" smtClean="0"/>
              <a:t>b. Elevation</a:t>
            </a:r>
          </a:p>
          <a:p>
            <a:pPr indent="17463">
              <a:buNone/>
            </a:pPr>
            <a:r>
              <a:rPr lang="id-ID" sz="4200" dirty="0" smtClean="0"/>
              <a:t>c. Fillet</a:t>
            </a:r>
          </a:p>
          <a:p>
            <a:pPr indent="17463">
              <a:buNone/>
            </a:pPr>
            <a:r>
              <a:rPr lang="id-ID" sz="4200" dirty="0" smtClean="0"/>
              <a:t>d. Thicness</a:t>
            </a:r>
          </a:p>
          <a:p>
            <a:pPr indent="17463">
              <a:buNone/>
            </a:pPr>
            <a:r>
              <a:rPr lang="id-ID" sz="4200" dirty="0" smtClean="0"/>
              <a:t>e. Width</a:t>
            </a:r>
          </a:p>
          <a:p>
            <a:pPr>
              <a:buNone/>
            </a:pPr>
            <a:endParaRPr lang="id-ID" sz="4200" dirty="0" smtClean="0"/>
          </a:p>
          <a:p>
            <a:pPr>
              <a:buNone/>
            </a:pPr>
            <a:r>
              <a:rPr lang="sv-SE" sz="4200" b="1" dirty="0" smtClean="0"/>
              <a:t>7. Buatlah gambar busur (Arc) dengan variasi :</a:t>
            </a:r>
          </a:p>
          <a:p>
            <a:pPr indent="17463">
              <a:buNone/>
            </a:pPr>
            <a:r>
              <a:rPr lang="en-US" sz="4200" dirty="0" smtClean="0"/>
              <a:t>a. 3 P (Start-Second Point-End))</a:t>
            </a:r>
          </a:p>
          <a:p>
            <a:pPr indent="17463">
              <a:buNone/>
            </a:pPr>
            <a:r>
              <a:rPr lang="id-ID" sz="4200" dirty="0" smtClean="0"/>
              <a:t>b. CSE (Center-Start-End)</a:t>
            </a:r>
          </a:p>
          <a:p>
            <a:pPr indent="17463">
              <a:buNone/>
            </a:pPr>
            <a:r>
              <a:rPr lang="id-ID" sz="4200" dirty="0" smtClean="0"/>
              <a:t>c. CSA (Center-Start-Angle)</a:t>
            </a:r>
          </a:p>
          <a:p>
            <a:pPr indent="17463">
              <a:buNone/>
            </a:pPr>
            <a:r>
              <a:rPr lang="id-ID" sz="4200" dirty="0" smtClean="0"/>
              <a:t>d. CSL (Center-Strart-Length)</a:t>
            </a:r>
          </a:p>
          <a:p>
            <a:pPr indent="17463">
              <a:buNone/>
            </a:pPr>
            <a:r>
              <a:rPr lang="id-ID" sz="4200" dirty="0" smtClean="0"/>
              <a:t>e. SCE (Start-Center-End)</a:t>
            </a:r>
          </a:p>
          <a:p>
            <a:pPr indent="17463">
              <a:buNone/>
            </a:pPr>
            <a:r>
              <a:rPr lang="id-ID" sz="4200" dirty="0" smtClean="0"/>
              <a:t>f.  SCA (Start-Center-Angle)</a:t>
            </a:r>
          </a:p>
          <a:p>
            <a:pPr indent="17463">
              <a:buNone/>
            </a:pPr>
            <a:r>
              <a:rPr lang="id-ID" sz="4200" dirty="0" smtClean="0"/>
              <a:t>g. SCL (Start-Center-Length)</a:t>
            </a:r>
          </a:p>
          <a:p>
            <a:pPr indent="17463">
              <a:buNone/>
            </a:pPr>
            <a:r>
              <a:rPr lang="id-ID" sz="4200" dirty="0" smtClean="0"/>
              <a:t>h. SEA (Start-End-Angle)</a:t>
            </a:r>
          </a:p>
          <a:p>
            <a:pPr indent="17463">
              <a:buNone/>
            </a:pPr>
            <a:r>
              <a:rPr lang="id-ID" sz="4200" dirty="0" smtClean="0"/>
              <a:t>i.  SED (Start-End-Direction)</a:t>
            </a:r>
          </a:p>
          <a:p>
            <a:pPr indent="17463">
              <a:buNone/>
            </a:pPr>
            <a:r>
              <a:rPr lang="id-ID" sz="4200" dirty="0" smtClean="0"/>
              <a:t>j.  SER (Start-End-Radius)</a:t>
            </a:r>
          </a:p>
          <a:p>
            <a:pPr indent="17463">
              <a:buNone/>
            </a:pPr>
            <a:r>
              <a:rPr lang="id-ID" sz="4200" dirty="0" smtClean="0"/>
              <a:t>k. Countinuation</a:t>
            </a:r>
          </a:p>
          <a:p>
            <a:endParaRPr lang="id-ID" dirty="0"/>
          </a:p>
        </p:txBody>
      </p:sp>
      <p:sp>
        <p:nvSpPr>
          <p:cNvPr id="4" name="Title 1"/>
          <p:cNvSpPr>
            <a:spLocks noGrp="1"/>
          </p:cNvSpPr>
          <p:nvPr>
            <p:ph type="title"/>
          </p:nvPr>
        </p:nvSpPr>
        <p:spPr>
          <a:xfrm>
            <a:off x="0" y="0"/>
            <a:ext cx="9144000" cy="642918"/>
          </a:xfrm>
          <a:solidFill>
            <a:srgbClr val="C00000"/>
          </a:solidFill>
        </p:spPr>
        <p:txBody>
          <a:bodyPr>
            <a:normAutofit fontScale="90000"/>
          </a:bodyPr>
          <a:lstStyle/>
          <a:p>
            <a:r>
              <a:rPr lang="id-ID" b="1" dirty="0" smtClean="0">
                <a:solidFill>
                  <a:schemeClr val="bg1"/>
                </a:solidFill>
              </a:rPr>
              <a:t>LEMBAR  KERJA (3)</a:t>
            </a:r>
            <a:endParaRPr lang="id-ID"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rgbClr val="C00000"/>
          </a:solidFill>
        </p:spPr>
        <p:txBody>
          <a:bodyPr>
            <a:normAutofit/>
          </a:bodyPr>
          <a:lstStyle/>
          <a:p>
            <a:r>
              <a:rPr lang="id-ID" b="1" dirty="0" smtClean="0">
                <a:solidFill>
                  <a:schemeClr val="bg1"/>
                </a:solidFill>
              </a:rPr>
              <a:t>TUJUAN INSTRUKSIONAL KHUSUS</a:t>
            </a:r>
            <a:endParaRPr lang="id-ID" dirty="0">
              <a:solidFill>
                <a:schemeClr val="bg1"/>
              </a:solidFill>
            </a:endParaRPr>
          </a:p>
        </p:txBody>
      </p:sp>
      <p:sp>
        <p:nvSpPr>
          <p:cNvPr id="3" name="Content Placeholder 2"/>
          <p:cNvSpPr>
            <a:spLocks noGrp="1"/>
          </p:cNvSpPr>
          <p:nvPr>
            <p:ph idx="1"/>
          </p:nvPr>
        </p:nvSpPr>
        <p:spPr>
          <a:xfrm>
            <a:off x="457200" y="1142984"/>
            <a:ext cx="8229600" cy="4525963"/>
          </a:xfrm>
        </p:spPr>
        <p:txBody>
          <a:bodyPr>
            <a:normAutofit/>
          </a:bodyPr>
          <a:lstStyle/>
          <a:p>
            <a:pPr marL="0" indent="0" algn="just">
              <a:buNone/>
            </a:pPr>
            <a:r>
              <a:rPr lang="id-ID" dirty="0" smtClean="0"/>
              <a:t>Setelah mengikuti seluruh kegiatan belajar, diharapkan mahasiswa dapat :</a:t>
            </a:r>
          </a:p>
          <a:p>
            <a:pPr>
              <a:buNone/>
            </a:pPr>
            <a:r>
              <a:rPr lang="fi-FI" dirty="0" smtClean="0"/>
              <a:t>a. Melatih dan menguji kemampuan teori AutoCAD.</a:t>
            </a:r>
          </a:p>
          <a:p>
            <a:pPr>
              <a:buNone/>
            </a:pPr>
            <a:r>
              <a:rPr lang="id-ID" dirty="0" smtClean="0"/>
              <a:t>b Mampu menggunakan semua perintah dan fasilitas dalam AutoCAD dengan trampil.</a:t>
            </a:r>
          </a:p>
          <a:p>
            <a:pPr>
              <a:buNone/>
            </a:pPr>
            <a:r>
              <a:rPr lang="id-ID" dirty="0" smtClean="0"/>
              <a:t>c. Mampu menggambar bangunan Gedung dan Peta dengan AutoCAD.</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643998" cy="4983179"/>
          </a:xfrm>
          <a:solidFill>
            <a:schemeClr val="accent2">
              <a:lumMod val="20000"/>
              <a:lumOff val="80000"/>
            </a:schemeClr>
          </a:solidFill>
        </p:spPr>
        <p:txBody>
          <a:bodyPr>
            <a:normAutofit fontScale="70000" lnSpcReduction="20000"/>
          </a:bodyPr>
          <a:lstStyle/>
          <a:p>
            <a:pPr>
              <a:buNone/>
            </a:pPr>
            <a:r>
              <a:rPr lang="sv-SE" b="1" dirty="0" smtClean="0"/>
              <a:t>8. Menggambar lingkaran, bila diketahui :</a:t>
            </a:r>
          </a:p>
          <a:p>
            <a:pPr indent="17463">
              <a:buNone/>
            </a:pPr>
            <a:r>
              <a:rPr lang="id-ID" dirty="0" smtClean="0"/>
              <a:t> a. Titik pusat dan diameter (C, D)</a:t>
            </a:r>
          </a:p>
          <a:p>
            <a:pPr indent="17463">
              <a:buNone/>
            </a:pPr>
            <a:r>
              <a:rPr lang="id-ID" dirty="0" smtClean="0"/>
              <a:t> b. Titik pusat dan radius (C, R)</a:t>
            </a:r>
          </a:p>
          <a:p>
            <a:pPr indent="17463">
              <a:buNone/>
            </a:pPr>
            <a:r>
              <a:rPr lang="id-ID" dirty="0" smtClean="0"/>
              <a:t> </a:t>
            </a:r>
            <a:r>
              <a:rPr lang="sv-SE" dirty="0" smtClean="0"/>
              <a:t>c. Tiga titik pada lingkaran (3P)</a:t>
            </a:r>
          </a:p>
          <a:p>
            <a:pPr indent="17463">
              <a:buNone/>
            </a:pPr>
            <a:r>
              <a:rPr lang="id-ID" dirty="0" smtClean="0"/>
              <a:t> d. Dua titik pada lingkaran (2P)</a:t>
            </a:r>
          </a:p>
          <a:p>
            <a:pPr indent="17463">
              <a:buNone/>
            </a:pPr>
            <a:r>
              <a:rPr lang="id-ID" dirty="0" smtClean="0"/>
              <a:t> e. Tangen-Tangen-Radius (TTR)</a:t>
            </a:r>
          </a:p>
          <a:p>
            <a:pPr>
              <a:buNone/>
            </a:pPr>
            <a:endParaRPr lang="id-ID" dirty="0" smtClean="0"/>
          </a:p>
          <a:p>
            <a:pPr marL="514350" indent="-514350">
              <a:buAutoNum type="arabicPeriod" startAt="9"/>
            </a:pPr>
            <a:r>
              <a:rPr lang="id-ID" b="1" dirty="0" smtClean="0"/>
              <a:t>Gambarlah spline</a:t>
            </a:r>
          </a:p>
          <a:p>
            <a:pPr marL="514350" indent="-514350">
              <a:buAutoNum type="arabicPeriod" startAt="9"/>
            </a:pPr>
            <a:r>
              <a:rPr lang="id-ID" b="1" dirty="0" smtClean="0"/>
              <a:t>Gambarlah ellips</a:t>
            </a:r>
          </a:p>
          <a:p>
            <a:pPr marL="449263" indent="-449263">
              <a:buNone/>
            </a:pPr>
            <a:r>
              <a:rPr lang="id-ID" b="1" dirty="0" smtClean="0"/>
              <a:t>11.   Buatlah gambar Titik (.) </a:t>
            </a:r>
            <a:r>
              <a:rPr lang="id-ID" dirty="0" smtClean="0"/>
              <a:t>dengan berbagai macam bentuk (Point Style)</a:t>
            </a:r>
          </a:p>
          <a:p>
            <a:pPr marL="449263" indent="-449263">
              <a:buNone/>
            </a:pPr>
            <a:r>
              <a:rPr lang="id-ID" b="1" dirty="0" smtClean="0"/>
              <a:t>12.   Arsirlah bidang tertutup dengan Hatch. </a:t>
            </a:r>
            <a:r>
              <a:rPr lang="id-ID" dirty="0" smtClean="0"/>
              <a:t>Pilihlah berbagai pola yang</a:t>
            </a:r>
          </a:p>
          <a:p>
            <a:pPr marL="539750" indent="-539750">
              <a:buNone/>
            </a:pPr>
            <a:r>
              <a:rPr lang="id-ID" dirty="0" smtClean="0"/>
              <a:t>         tersedia.</a:t>
            </a:r>
          </a:p>
          <a:p>
            <a:pPr marL="449263" indent="-449263">
              <a:buNone/>
            </a:pPr>
            <a:r>
              <a:rPr lang="fi-FI" b="1" dirty="0" smtClean="0"/>
              <a:t>13.Buatlah tulisan dengan Multiline Text.</a:t>
            </a:r>
            <a:endParaRPr lang="id-ID" b="1" dirty="0"/>
          </a:p>
        </p:txBody>
      </p:sp>
      <p:sp>
        <p:nvSpPr>
          <p:cNvPr id="4" name="Title 1"/>
          <p:cNvSpPr>
            <a:spLocks noGrp="1"/>
          </p:cNvSpPr>
          <p:nvPr>
            <p:ph type="title"/>
          </p:nvPr>
        </p:nvSpPr>
        <p:spPr>
          <a:xfrm>
            <a:off x="0" y="0"/>
            <a:ext cx="9144000" cy="582612"/>
          </a:xfrm>
          <a:solidFill>
            <a:srgbClr val="C00000"/>
          </a:solidFill>
        </p:spPr>
        <p:txBody>
          <a:bodyPr>
            <a:normAutofit fontScale="90000"/>
          </a:bodyPr>
          <a:lstStyle/>
          <a:p>
            <a:r>
              <a:rPr lang="id-ID" b="1" dirty="0" smtClean="0">
                <a:solidFill>
                  <a:schemeClr val="bg1"/>
                </a:solidFill>
              </a:rPr>
              <a:t>LEMBAR  KERJA (4)</a:t>
            </a:r>
            <a:endParaRPr lang="id-ID"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descr="SAND2"/>
          <p:cNvSpPr>
            <a:spLocks noChangeArrowheads="1"/>
          </p:cNvSpPr>
          <p:nvPr/>
        </p:nvSpPr>
        <p:spPr bwMode="auto">
          <a:xfrm>
            <a:off x="0" y="133350"/>
            <a:ext cx="9144000" cy="6248400"/>
          </a:xfrm>
          <a:prstGeom prst="rect">
            <a:avLst/>
          </a:prstGeom>
          <a:blipFill dpi="0" rotWithShape="1">
            <a:blip r:embed="rId2">
              <a:alphaModFix amt="47000"/>
            </a:blip>
            <a:srcRect/>
            <a:stretch>
              <a:fillRect/>
            </a:stretch>
          </a:blipFill>
          <a:ln w="9525">
            <a:noFill/>
            <a:miter lim="800000"/>
            <a:headEnd/>
            <a:tailEnd/>
          </a:ln>
        </p:spPr>
        <p:txBody>
          <a:bodyPr wrap="none" anchor="ctr"/>
          <a:lstStyle/>
          <a:p>
            <a:endParaRPr lang="id-ID"/>
          </a:p>
        </p:txBody>
      </p:sp>
      <p:sp>
        <p:nvSpPr>
          <p:cNvPr id="225285" name="Rectangle 5"/>
          <p:cNvSpPr>
            <a:spLocks noChangeArrowheads="1"/>
          </p:cNvSpPr>
          <p:nvPr/>
        </p:nvSpPr>
        <p:spPr bwMode="auto">
          <a:xfrm>
            <a:off x="773723" y="2895600"/>
            <a:ext cx="7485185" cy="1143000"/>
          </a:xfrm>
          <a:prstGeom prst="rect">
            <a:avLst/>
          </a:prstGeom>
          <a:noFill/>
          <a:ln w="9525">
            <a:noFill/>
            <a:miter lim="800000"/>
            <a:headEnd/>
            <a:tailEnd/>
          </a:ln>
        </p:spPr>
        <p:txBody>
          <a:bodyPr lIns="91436" tIns="45718" rIns="91436" bIns="45718" anchor="ctr"/>
          <a:lstStyle/>
          <a:p>
            <a:pPr algn="ctr"/>
            <a:r>
              <a:rPr lang="en-US" sz="6500" b="1">
                <a:solidFill>
                  <a:srgbClr val="0000FF"/>
                </a:solidFill>
                <a:latin typeface="Mistral" pitchFamily="66" charset="0"/>
              </a:rPr>
              <a:t>SEKIAN DAN TERIMA KASIH</a:t>
            </a:r>
          </a:p>
        </p:txBody>
      </p:sp>
      <p:sp>
        <p:nvSpPr>
          <p:cNvPr id="9220" name="Text Box 7"/>
          <p:cNvSpPr txBox="1">
            <a:spLocks noChangeArrowheads="1"/>
          </p:cNvSpPr>
          <p:nvPr/>
        </p:nvSpPr>
        <p:spPr bwMode="auto">
          <a:xfrm>
            <a:off x="0" y="6400800"/>
            <a:ext cx="9144000" cy="584775"/>
          </a:xfrm>
          <a:prstGeom prst="rect">
            <a:avLst/>
          </a:prstGeom>
          <a:solidFill>
            <a:schemeClr val="bg2"/>
          </a:solidFill>
          <a:ln w="9525">
            <a:noFill/>
            <a:miter lim="800000"/>
            <a:headEnd/>
            <a:tailEnd/>
          </a:ln>
        </p:spPr>
        <p:txBody>
          <a:bodyPr>
            <a:spAutoFit/>
          </a:bodyPr>
          <a:lstStyle/>
          <a:p>
            <a:pPr>
              <a:spcBef>
                <a:spcPct val="50000"/>
              </a:spcBef>
            </a:pPr>
            <a:r>
              <a:rPr lang="en-US" sz="1600" b="1">
                <a:solidFill>
                  <a:schemeClr val="bg1"/>
                </a:solidFill>
                <a:latin typeface="Stylus BT" pitchFamily="34" charset="0"/>
              </a:rPr>
              <a:t>     s u b d i t   b i n f a t d a l      t a r u w i l   ii      d i t j e n   p e n a t a a n   r u a n g     d e p t.   p u</a:t>
            </a:r>
          </a:p>
        </p:txBody>
      </p:sp>
      <p:sp>
        <p:nvSpPr>
          <p:cNvPr id="9221" name="Rectangle 8"/>
          <p:cNvSpPr>
            <a:spLocks noChangeArrowheads="1"/>
          </p:cNvSpPr>
          <p:nvPr/>
        </p:nvSpPr>
        <p:spPr bwMode="auto">
          <a:xfrm>
            <a:off x="0" y="672465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2" name="Rectangle 9"/>
          <p:cNvSpPr>
            <a:spLocks noChangeArrowheads="1"/>
          </p:cNvSpPr>
          <p:nvPr/>
        </p:nvSpPr>
        <p:spPr bwMode="auto">
          <a:xfrm>
            <a:off x="0" y="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3" name="Oval 11"/>
          <p:cNvSpPr>
            <a:spLocks noChangeArrowheads="1"/>
          </p:cNvSpPr>
          <p:nvPr/>
        </p:nvSpPr>
        <p:spPr bwMode="auto">
          <a:xfrm>
            <a:off x="4202723"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4" name="Oval 12"/>
          <p:cNvSpPr>
            <a:spLocks noChangeArrowheads="1"/>
          </p:cNvSpPr>
          <p:nvPr/>
        </p:nvSpPr>
        <p:spPr bwMode="auto">
          <a:xfrm>
            <a:off x="7526216"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5" name="Oval 13"/>
          <p:cNvSpPr>
            <a:spLocks noChangeArrowheads="1"/>
          </p:cNvSpPr>
          <p:nvPr/>
        </p:nvSpPr>
        <p:spPr bwMode="auto">
          <a:xfrm>
            <a:off x="2699239"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6" name="Oval 14"/>
          <p:cNvSpPr>
            <a:spLocks noChangeArrowheads="1"/>
          </p:cNvSpPr>
          <p:nvPr/>
        </p:nvSpPr>
        <p:spPr bwMode="auto">
          <a:xfrm>
            <a:off x="8941777" y="6505575"/>
            <a:ext cx="131885" cy="133350"/>
          </a:xfrm>
          <a:prstGeom prst="ellipse">
            <a:avLst/>
          </a:prstGeom>
          <a:solidFill>
            <a:srgbClr val="CCCCFF"/>
          </a:solidFill>
          <a:ln w="9525">
            <a:noFill/>
            <a:round/>
            <a:headEnd/>
            <a:tailEnd/>
          </a:ln>
        </p:spPr>
        <p:txBody>
          <a:bodyPr wrap="none" anchor="ctr"/>
          <a:lstStyle/>
          <a:p>
            <a:endParaRPr lang="id-ID"/>
          </a:p>
        </p:txBody>
      </p:sp>
      <p:sp>
        <p:nvSpPr>
          <p:cNvPr id="9227" name="Oval 15"/>
          <p:cNvSpPr>
            <a:spLocks noChangeArrowheads="1"/>
          </p:cNvSpPr>
          <p:nvPr/>
        </p:nvSpPr>
        <p:spPr bwMode="auto">
          <a:xfrm>
            <a:off x="149470" y="6515100"/>
            <a:ext cx="131885" cy="133350"/>
          </a:xfrm>
          <a:prstGeom prst="ellipse">
            <a:avLst/>
          </a:prstGeom>
          <a:solidFill>
            <a:srgbClr val="CCCCFF"/>
          </a:solidFill>
          <a:ln w="9525">
            <a:noFill/>
            <a:round/>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5285"/>
                                        </p:tgtEl>
                                        <p:attrNameLst>
                                          <p:attrName>style.visibility</p:attrName>
                                        </p:attrNameLst>
                                      </p:cBhvr>
                                      <p:to>
                                        <p:strVal val="visible"/>
                                      </p:to>
                                    </p:set>
                                    <p:animEffect transition="in" filter="fade">
                                      <p:cBhvr>
                                        <p:cTn id="7" dur="2000"/>
                                        <p:tgtEl>
                                          <p:spTgt spid="225285"/>
                                        </p:tgtEl>
                                      </p:cBhvr>
                                    </p:animEffect>
                                    <p:anim calcmode="lin" valueType="num">
                                      <p:cBhvr>
                                        <p:cTn id="8" dur="2000" fill="hold"/>
                                        <p:tgtEl>
                                          <p:spTgt spid="225285"/>
                                        </p:tgtEl>
                                        <p:attrNameLst>
                                          <p:attrName>ppt_w</p:attrName>
                                        </p:attrNameLst>
                                      </p:cBhvr>
                                      <p:tavLst>
                                        <p:tav tm="0" fmla="#ppt_w*sin(2.5*pi*$)">
                                          <p:val>
                                            <p:fltVal val="0"/>
                                          </p:val>
                                        </p:tav>
                                        <p:tav tm="100000">
                                          <p:val>
                                            <p:fltVal val="1"/>
                                          </p:val>
                                        </p:tav>
                                      </p:tavLst>
                                    </p:anim>
                                    <p:anim calcmode="lin" valueType="num">
                                      <p:cBhvr>
                                        <p:cTn id="9" dur="2000" fill="hold"/>
                                        <p:tgtEl>
                                          <p:spTgt spid="2252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1479"/>
          </a:xfrm>
          <a:solidFill>
            <a:srgbClr val="C00000"/>
          </a:solidFill>
        </p:spPr>
        <p:txBody>
          <a:bodyPr>
            <a:normAutofit fontScale="90000"/>
          </a:bodyPr>
          <a:lstStyle/>
          <a:p>
            <a:pPr algn="ctr"/>
            <a:r>
              <a:rPr lang="id-ID" dirty="0" smtClean="0">
                <a:solidFill>
                  <a:schemeClr val="bg1"/>
                </a:solidFill>
              </a:rPr>
              <a:t>ANALISIS INSTRUKSIONAL</a:t>
            </a:r>
            <a:endParaRPr lang="id-ID" dirty="0">
              <a:solidFill>
                <a:schemeClr val="bg1"/>
              </a:solidFill>
            </a:endParaRPr>
          </a:p>
        </p:txBody>
      </p:sp>
      <p:sp>
        <p:nvSpPr>
          <p:cNvPr id="3" name="Subtitle 2"/>
          <p:cNvSpPr>
            <a:spLocks noGrp="1"/>
          </p:cNvSpPr>
          <p:nvPr>
            <p:ph type="subTitle" idx="1"/>
          </p:nvPr>
        </p:nvSpPr>
        <p:spPr/>
        <p:txBody>
          <a:bodyPr/>
          <a:lstStyle/>
          <a:p>
            <a:endParaRPr lang="id-ID" dirty="0"/>
          </a:p>
        </p:txBody>
      </p:sp>
      <p:pic>
        <p:nvPicPr>
          <p:cNvPr id="1026" name="Picture 2"/>
          <p:cNvPicPr>
            <a:picLocks noChangeAspect="1" noChangeArrowheads="1"/>
          </p:cNvPicPr>
          <p:nvPr/>
        </p:nvPicPr>
        <p:blipFill>
          <a:blip r:embed="rId2"/>
          <a:srcRect/>
          <a:stretch>
            <a:fillRect/>
          </a:stretch>
        </p:blipFill>
        <p:spPr bwMode="auto">
          <a:xfrm>
            <a:off x="676472" y="642918"/>
            <a:ext cx="8162030" cy="5334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dirty="0" smtClean="0">
                <a:solidFill>
                  <a:schemeClr val="bg1"/>
                </a:solidFill>
              </a:rPr>
              <a:t>KONSTRUCTION LINE (1)</a:t>
            </a:r>
            <a:endParaRPr lang="id-ID" dirty="0">
              <a:solidFill>
                <a:schemeClr val="bg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285852" y="1357298"/>
            <a:ext cx="6715171" cy="51751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b="1" dirty="0" smtClean="0">
                <a:solidFill>
                  <a:schemeClr val="bg1"/>
                </a:solidFill>
              </a:rPr>
              <a:t>MULTILINE (2)</a:t>
            </a:r>
            <a:endParaRPr lang="id-ID" b="1" dirty="0">
              <a:solidFill>
                <a:schemeClr val="bg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214413" y="1071546"/>
            <a:ext cx="6544165" cy="28575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714480" y="4071942"/>
            <a:ext cx="607223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725470"/>
          </a:xfrm>
          <a:solidFill>
            <a:srgbClr val="C00000"/>
          </a:solidFill>
        </p:spPr>
        <p:txBody>
          <a:bodyPr>
            <a:normAutofit fontScale="90000"/>
          </a:bodyPr>
          <a:lstStyle/>
          <a:p>
            <a:r>
              <a:rPr lang="id-ID" b="1" dirty="0" smtClean="0">
                <a:solidFill>
                  <a:schemeClr val="bg1"/>
                </a:solidFill>
              </a:rPr>
              <a:t>POLYLINE (3)</a:t>
            </a:r>
            <a:endParaRPr lang="id-ID" b="1" dirty="0">
              <a:solidFill>
                <a:schemeClr val="bg1"/>
              </a:solidFill>
            </a:endParaRPr>
          </a:p>
        </p:txBody>
      </p:sp>
      <p:pic>
        <p:nvPicPr>
          <p:cNvPr id="3074" name="Picture 2"/>
          <p:cNvPicPr>
            <a:picLocks noGrp="1" noChangeAspect="1" noChangeArrowheads="1"/>
          </p:cNvPicPr>
          <p:nvPr>
            <p:ph idx="1"/>
          </p:nvPr>
        </p:nvPicPr>
        <p:blipFill>
          <a:blip r:embed="rId2"/>
          <a:srcRect t="40062"/>
          <a:stretch>
            <a:fillRect/>
          </a:stretch>
        </p:blipFill>
        <p:spPr bwMode="auto">
          <a:xfrm>
            <a:off x="1500166" y="2857496"/>
            <a:ext cx="6500858" cy="3099604"/>
          </a:xfrm>
          <a:prstGeom prst="rect">
            <a:avLst/>
          </a:prstGeom>
          <a:noFill/>
          <a:ln w="9525">
            <a:noFill/>
            <a:miter lim="800000"/>
            <a:headEnd/>
            <a:tailEnd/>
          </a:ln>
          <a:effectLst/>
        </p:spPr>
      </p:pic>
      <p:sp>
        <p:nvSpPr>
          <p:cNvPr id="5" name="Rectangle 4"/>
          <p:cNvSpPr/>
          <p:nvPr/>
        </p:nvSpPr>
        <p:spPr>
          <a:xfrm>
            <a:off x="714348" y="1071546"/>
            <a:ext cx="8001056" cy="1323439"/>
          </a:xfrm>
          <a:prstGeom prst="rect">
            <a:avLst/>
          </a:prstGeom>
        </p:spPr>
        <p:txBody>
          <a:bodyPr wrap="square">
            <a:spAutoFit/>
          </a:bodyPr>
          <a:lstStyle/>
          <a:p>
            <a:pPr algn="just"/>
            <a:r>
              <a:rPr lang="id-ID" sz="2000" dirty="0" smtClean="0"/>
              <a:t>Gambar yang terbentuk nampaknya seperti gambar line pada gambar 1.c di bawah. Namun sebetulnya ada perbedaan antara gambar line dan polyline, yaitu pada gambar line ruas yang satu terpisah dengan ruas </a:t>
            </a:r>
            <a:r>
              <a:rPr lang="fi-FI" sz="2000" dirty="0" smtClean="0"/>
              <a:t>yang lain, sedangkan pada polyline saling terikat erat, tanpa terputus</a:t>
            </a:r>
            <a:r>
              <a:rPr lang="id-ID" sz="2000" dirty="0" smtClean="0"/>
              <a:t> (satu kesatuan).</a:t>
            </a:r>
            <a:endParaRPr lang="id-ID"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id-ID" b="1" dirty="0" smtClean="0">
                <a:solidFill>
                  <a:schemeClr val="bg1"/>
                </a:solidFill>
              </a:rPr>
              <a:t>POLIGON (4)</a:t>
            </a:r>
            <a:endParaRPr lang="id-ID" b="1" dirty="0">
              <a:solidFill>
                <a:schemeClr val="bg1"/>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857224" y="928670"/>
            <a:ext cx="7429552" cy="534435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654032"/>
          </a:xfrm>
          <a:solidFill>
            <a:srgbClr val="C00000"/>
          </a:solidFill>
        </p:spPr>
        <p:txBody>
          <a:bodyPr>
            <a:normAutofit fontScale="90000"/>
          </a:bodyPr>
          <a:lstStyle/>
          <a:p>
            <a:r>
              <a:rPr lang="id-ID" b="1" dirty="0" smtClean="0">
                <a:solidFill>
                  <a:schemeClr val="bg1"/>
                </a:solidFill>
              </a:rPr>
              <a:t>RECTANGLE (5)</a:t>
            </a:r>
            <a:endParaRPr lang="id-ID" b="1" dirty="0">
              <a:solidFill>
                <a:schemeClr val="bg1"/>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816837" y="1357298"/>
            <a:ext cx="7827129" cy="464347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725470"/>
          </a:xfrm>
          <a:solidFill>
            <a:srgbClr val="C00000"/>
          </a:solidFill>
        </p:spPr>
        <p:txBody>
          <a:bodyPr>
            <a:normAutofit fontScale="90000"/>
          </a:bodyPr>
          <a:lstStyle/>
          <a:p>
            <a:r>
              <a:rPr lang="id-ID" b="1" dirty="0" smtClean="0">
                <a:solidFill>
                  <a:schemeClr val="bg1"/>
                </a:solidFill>
              </a:rPr>
              <a:t>ARC  (6)</a:t>
            </a:r>
            <a:endParaRPr lang="id-ID" b="1" dirty="0">
              <a:solidFill>
                <a:schemeClr val="bg1"/>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1214414" y="1071546"/>
            <a:ext cx="6601356" cy="442915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572</Words>
  <Application>Microsoft Office PowerPoint</Application>
  <PresentationFormat>On-screen Show (4:3)</PresentationFormat>
  <Paragraphs>93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TUJUAN INSTRUKSIONAL KHUSUS</vt:lpstr>
      <vt:lpstr>ANALISIS INSTRUKSIONAL</vt:lpstr>
      <vt:lpstr>KONSTRUCTION LINE (1)</vt:lpstr>
      <vt:lpstr>MULTILINE (2)</vt:lpstr>
      <vt:lpstr>POLYLINE (3)</vt:lpstr>
      <vt:lpstr>POLIGON (4)</vt:lpstr>
      <vt:lpstr>RECTANGLE (5)</vt:lpstr>
      <vt:lpstr>ARC  (6)</vt:lpstr>
      <vt:lpstr>CIRCLE  (7)</vt:lpstr>
      <vt:lpstr>SPLINE  (8)</vt:lpstr>
      <vt:lpstr>ELLIPSE  (9)</vt:lpstr>
      <vt:lpstr>INSERT BLOCK MAKE BLOCK DAN POINT (10,11,12)</vt:lpstr>
      <vt:lpstr>HATCH  (13)</vt:lpstr>
      <vt:lpstr>REGION DAN MULTILINE TEX  (14 DAN 15)</vt:lpstr>
      <vt:lpstr>LATIHAN-LATIHAN </vt:lpstr>
      <vt:lpstr>LEMBAR  KERJA (1)/  TUGAS-1</vt:lpstr>
      <vt:lpstr>LEMBAR  KERJA (2)</vt:lpstr>
      <vt:lpstr>LEMBAR  KERJA (3)</vt:lpstr>
      <vt:lpstr>LEMBAR  KERJA (4)</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Nasruddin Dewang</dc:creator>
  <cp:lastModifiedBy>May</cp:lastModifiedBy>
  <cp:revision>8</cp:revision>
  <dcterms:created xsi:type="dcterms:W3CDTF">2011-07-04T01:59:48Z</dcterms:created>
  <dcterms:modified xsi:type="dcterms:W3CDTF">2015-04-07T10:33:01Z</dcterms:modified>
</cp:coreProperties>
</file>