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71" r:id="rId3"/>
    <p:sldId id="264" r:id="rId4"/>
    <p:sldId id="269" r:id="rId5"/>
    <p:sldId id="265" r:id="rId6"/>
    <p:sldId id="266" r:id="rId7"/>
    <p:sldId id="267" r:id="rId8"/>
    <p:sldId id="263" r:id="rId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5C28B-6043-49B0-B120-82DDC9024F30}" type="datetimeFigureOut">
              <a:rPr lang="id-ID" smtClean="0"/>
              <a:pPr/>
              <a:t>07/04/2015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85F2C-6D59-417B-ABE0-18546072B25C}" type="slidenum">
              <a:rPr lang="id-ID" smtClean="0"/>
              <a:pPr/>
              <a:t>‹#›</a:t>
            </a:fld>
            <a:endParaRPr lang="id-ID"/>
          </a:p>
        </p:txBody>
      </p:sp>
    </p:spTree>
    <p:extLst>
      <p:ext uri="{BB962C8B-B14F-4D97-AF65-F5344CB8AC3E}">
        <p14:creationId xmlns:p14="http://schemas.microsoft.com/office/powerpoint/2010/main" val="133967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7E01EB-4204-4641-81FE-D8EA7EABE82D}" type="slidenum">
              <a:rPr lang="en-US" smtClean="0">
                <a:latin typeface="Arial" pitchFamily="34" charset="0"/>
              </a:rPr>
              <a:pPr/>
              <a:t>8</a:t>
            </a:fld>
            <a:endParaRPr lang="en-US" smtClean="0">
              <a:latin typeface="Arial"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d-ID"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685801" y="19812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685801" y="4114800"/>
            <a:ext cx="38158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half" idx="3"/>
          </p:nvPr>
        </p:nvSpPr>
        <p:spPr>
          <a:xfrm>
            <a:off x="4642338" y="19812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23"/>
          <p:cNvSpPr>
            <a:spLocks noGrp="1"/>
          </p:cNvSpPr>
          <p:nvPr>
            <p:ph type="dt" sz="half" idx="10"/>
          </p:nvPr>
        </p:nvSpPr>
        <p:spPr/>
        <p:txBody>
          <a:bodyPr/>
          <a:lstStyle>
            <a:lvl1pPr>
              <a:defRPr/>
            </a:lvl1pPr>
          </a:lstStyle>
          <a:p>
            <a:pPr>
              <a:defRPr/>
            </a:pPr>
            <a:endParaRPr lang="en-US"/>
          </a:p>
        </p:txBody>
      </p:sp>
      <p:sp>
        <p:nvSpPr>
          <p:cNvPr id="7" name="Footer Placeholder 9"/>
          <p:cNvSpPr>
            <a:spLocks noGrp="1"/>
          </p:cNvSpPr>
          <p:nvPr>
            <p:ph type="ftr" sz="quarter" idx="11"/>
          </p:nvPr>
        </p:nvSpPr>
        <p:spPr/>
        <p:txBody>
          <a:bodyPr/>
          <a:lstStyle>
            <a:lvl1pPr>
              <a:defRPr/>
            </a:lvl1pPr>
          </a:lstStyle>
          <a:p>
            <a:pPr>
              <a:defRPr/>
            </a:pPr>
            <a:endParaRPr lang="en-US"/>
          </a:p>
        </p:txBody>
      </p:sp>
      <p:sp>
        <p:nvSpPr>
          <p:cNvPr id="8" name="Slide Number Placeholder 21"/>
          <p:cNvSpPr>
            <a:spLocks noGrp="1"/>
          </p:cNvSpPr>
          <p:nvPr>
            <p:ph type="sldNum" sz="quarter" idx="12"/>
          </p:nvPr>
        </p:nvSpPr>
        <p:spPr/>
        <p:txBody>
          <a:bodyPr/>
          <a:lstStyle>
            <a:lvl1pPr>
              <a:defRPr/>
            </a:lvl1pPr>
          </a:lstStyle>
          <a:p>
            <a:pPr>
              <a:defRPr/>
            </a:pPr>
            <a:fld id="{C01251EB-BC8F-48F4-825C-ECCFD16FAD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C9FA3-FA5F-43F3-AB2A-E8C32B8A321A}" type="datetimeFigureOut">
              <a:rPr lang="id-ID" smtClean="0"/>
              <a:pPr/>
              <a:t>07/04/2015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43F6-CA80-4BEB-A115-8AFBC3A793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2500298" y="5072074"/>
            <a:ext cx="6357982" cy="923330"/>
          </a:xfrm>
          <a:prstGeom prst="rect">
            <a:avLst/>
          </a:prstGeom>
          <a:solidFill>
            <a:schemeClr val="accent2">
              <a:lumMod val="20000"/>
              <a:lumOff val="80000"/>
            </a:schemeClr>
          </a:solid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pic>
        <p:nvPicPr>
          <p:cNvPr id="4104" name="Picture 7"/>
          <p:cNvPicPr>
            <a:picLocks noChangeAspect="1" noChangeArrowheads="1"/>
          </p:cNvPicPr>
          <p:nvPr/>
        </p:nvPicPr>
        <p:blipFill>
          <a:blip r:embed="rId2"/>
          <a:srcRect/>
          <a:stretch>
            <a:fillRect/>
          </a:stretch>
        </p:blipFill>
        <p:spPr bwMode="auto">
          <a:xfrm>
            <a:off x="7215207" y="1714488"/>
            <a:ext cx="1714512" cy="2500330"/>
          </a:xfrm>
          <a:prstGeom prst="rect">
            <a:avLst/>
          </a:prstGeom>
          <a:ln>
            <a:noFill/>
          </a:ln>
          <a:effectLst>
            <a:softEdge rad="112500"/>
          </a:effectLst>
        </p:spPr>
      </p:pic>
      <p:pic>
        <p:nvPicPr>
          <p:cNvPr id="10" name="Picture 7"/>
          <p:cNvPicPr>
            <a:picLocks noChangeAspect="1" noChangeArrowheads="1"/>
          </p:cNvPicPr>
          <p:nvPr/>
        </p:nvPicPr>
        <p:blipFill>
          <a:blip r:embed="rId3"/>
          <a:srcRect/>
          <a:stretch>
            <a:fillRect/>
          </a:stretch>
        </p:blipFill>
        <p:spPr bwMode="auto">
          <a:xfrm>
            <a:off x="1" y="714356"/>
            <a:ext cx="2428860" cy="5572164"/>
          </a:xfrm>
          <a:prstGeom prst="rect">
            <a:avLst/>
          </a:prstGeom>
          <a:ln>
            <a:noFill/>
          </a:ln>
          <a:effectLst>
            <a:softEdge rad="112500"/>
          </a:effectLst>
        </p:spPr>
      </p:pic>
      <p:sp>
        <p:nvSpPr>
          <p:cNvPr id="6" name="Rectangle 5"/>
          <p:cNvSpPr/>
          <p:nvPr/>
        </p:nvSpPr>
        <p:spPr>
          <a:xfrm>
            <a:off x="2428860" y="2143116"/>
            <a:ext cx="4786346" cy="1508105"/>
          </a:xfrm>
          <a:prstGeom prst="rect">
            <a:avLst/>
          </a:prstGeom>
          <a:solidFill>
            <a:srgbClr val="C00000"/>
          </a:solidFill>
        </p:spPr>
        <p:txBody>
          <a:bodyPr wrap="square">
            <a:spAutoFit/>
          </a:bodyPr>
          <a:lstStyle/>
          <a:p>
            <a:pPr algn="ctr"/>
            <a:r>
              <a:rPr lang="id-ID" sz="3600" b="1" dirty="0" smtClean="0">
                <a:solidFill>
                  <a:schemeClr val="bg1"/>
                </a:solidFill>
              </a:rPr>
              <a:t>KULIAH -6</a:t>
            </a:r>
          </a:p>
          <a:p>
            <a:pPr algn="ctr"/>
            <a:r>
              <a:rPr lang="id-ID" sz="2800" b="1" dirty="0" smtClean="0">
                <a:solidFill>
                  <a:schemeClr val="bg1"/>
                </a:solidFill>
              </a:rPr>
              <a:t>MENGGABUNGKAN DAN MENCETAK GAMBAR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76451" y="4664075"/>
            <a:ext cx="3241675" cy="1962150"/>
            <a:chOff x="1929" y="1104"/>
            <a:chExt cx="2947" cy="1784"/>
          </a:xfrm>
        </p:grpSpPr>
        <p:pic>
          <p:nvPicPr>
            <p:cNvPr id="167939" name="Picture 3" descr="masa"/>
            <p:cNvPicPr>
              <a:picLocks noChangeAspect="1" noChangeArrowheads="1"/>
            </p:cNvPicPr>
            <p:nvPr/>
          </p:nvPicPr>
          <p:blipFill>
            <a:blip r:embed="rId2"/>
            <a:srcRect l="6117" t="23825" b="6270"/>
            <a:stretch>
              <a:fillRect/>
            </a:stretch>
          </p:blipFill>
          <p:spPr bwMode="auto">
            <a:xfrm>
              <a:off x="1929" y="1104"/>
              <a:ext cx="2947" cy="1784"/>
            </a:xfrm>
            <a:prstGeom prst="rect">
              <a:avLst/>
            </a:prstGeom>
            <a:noFill/>
            <a:ln w="9525">
              <a:noFill/>
              <a:miter lim="800000"/>
              <a:headEnd/>
              <a:tailEnd/>
            </a:ln>
          </p:spPr>
        </p:pic>
        <p:sp>
          <p:nvSpPr>
            <p:cNvPr id="167940" name="Line 4"/>
            <p:cNvSpPr>
              <a:spLocks noChangeShapeType="1"/>
            </p:cNvSpPr>
            <p:nvPr/>
          </p:nvSpPr>
          <p:spPr bwMode="auto">
            <a:xfrm>
              <a:off x="2033" y="1416"/>
              <a:ext cx="0" cy="1080"/>
            </a:xfrm>
            <a:prstGeom prst="line">
              <a:avLst/>
            </a:prstGeom>
            <a:noFill/>
            <a:ln w="9525">
              <a:solidFill>
                <a:srgbClr val="FF6600"/>
              </a:solidFill>
              <a:round/>
              <a:headEnd type="triangle" w="med" len="med"/>
              <a:tailEnd type="triangle" w="med" len="med"/>
            </a:ln>
          </p:spPr>
          <p:txBody>
            <a:bodyPr/>
            <a:lstStyle/>
            <a:p>
              <a:endParaRPr lang="en-US"/>
            </a:p>
          </p:txBody>
        </p:sp>
        <p:sp>
          <p:nvSpPr>
            <p:cNvPr id="167941" name="Line 5"/>
            <p:cNvSpPr>
              <a:spLocks noChangeShapeType="1"/>
            </p:cNvSpPr>
            <p:nvPr/>
          </p:nvSpPr>
          <p:spPr bwMode="auto">
            <a:xfrm>
              <a:off x="3506" y="1764"/>
              <a:ext cx="0" cy="894"/>
            </a:xfrm>
            <a:prstGeom prst="line">
              <a:avLst/>
            </a:prstGeom>
            <a:noFill/>
            <a:ln w="9525">
              <a:solidFill>
                <a:srgbClr val="FF6600"/>
              </a:solidFill>
              <a:round/>
              <a:headEnd type="triangle" w="med" len="med"/>
              <a:tailEnd type="triangle" w="med" len="med"/>
            </a:ln>
          </p:spPr>
          <p:txBody>
            <a:bodyPr/>
            <a:lstStyle/>
            <a:p>
              <a:endParaRPr lang="en-US"/>
            </a:p>
          </p:txBody>
        </p:sp>
        <p:sp>
          <p:nvSpPr>
            <p:cNvPr id="167942" name="Text Box 6"/>
            <p:cNvSpPr txBox="1">
              <a:spLocks noChangeArrowheads="1"/>
            </p:cNvSpPr>
            <p:nvPr/>
          </p:nvSpPr>
          <p:spPr bwMode="auto">
            <a:xfrm>
              <a:off x="3157" y="2102"/>
              <a:ext cx="480" cy="152"/>
            </a:xfrm>
            <a:prstGeom prst="rect">
              <a:avLst/>
            </a:prstGeom>
            <a:noFill/>
            <a:ln w="9525">
              <a:noFill/>
              <a:miter lim="800000"/>
              <a:headEnd/>
              <a:tailEnd/>
            </a:ln>
          </p:spPr>
          <p:txBody>
            <a:bodyPr lIns="0" tIns="0" rIns="0" bIns="0"/>
            <a:lstStyle/>
            <a:p>
              <a:pPr eaLnBrk="1" hangingPunct="1"/>
              <a:r>
                <a:rPr lang="en-GB" sz="1000" b="1" i="1">
                  <a:solidFill>
                    <a:srgbClr val="FF6600"/>
                  </a:solidFill>
                  <a:latin typeface="Trebuchet MS" pitchFamily="34" charset="0"/>
                </a:rPr>
                <a:t>2 lantai</a:t>
              </a:r>
              <a:endParaRPr lang="en-GB"/>
            </a:p>
          </p:txBody>
        </p:sp>
        <p:sp>
          <p:nvSpPr>
            <p:cNvPr id="167943" name="Text Box 7"/>
            <p:cNvSpPr txBox="1">
              <a:spLocks noChangeArrowheads="1"/>
            </p:cNvSpPr>
            <p:nvPr/>
          </p:nvSpPr>
          <p:spPr bwMode="auto">
            <a:xfrm>
              <a:off x="2177" y="1946"/>
              <a:ext cx="480" cy="152"/>
            </a:xfrm>
            <a:prstGeom prst="rect">
              <a:avLst/>
            </a:prstGeom>
            <a:noFill/>
            <a:ln w="9525">
              <a:noFill/>
              <a:miter lim="800000"/>
              <a:headEnd/>
              <a:tailEnd/>
            </a:ln>
          </p:spPr>
          <p:txBody>
            <a:bodyPr lIns="0" tIns="0" rIns="0" bIns="0"/>
            <a:lstStyle/>
            <a:p>
              <a:pPr eaLnBrk="1" hangingPunct="1"/>
              <a:r>
                <a:rPr lang="en-GB" sz="1000" b="1" i="1">
                  <a:solidFill>
                    <a:srgbClr val="FF6600"/>
                  </a:solidFill>
                  <a:latin typeface="Trebuchet MS" pitchFamily="34" charset="0"/>
                </a:rPr>
                <a:t>3 lantai</a:t>
              </a:r>
              <a:endParaRPr lang="en-GB"/>
            </a:p>
          </p:txBody>
        </p:sp>
      </p:grpSp>
      <p:grpSp>
        <p:nvGrpSpPr>
          <p:cNvPr id="3" name="Group 8"/>
          <p:cNvGrpSpPr>
            <a:grpSpLocks/>
          </p:cNvGrpSpPr>
          <p:nvPr/>
        </p:nvGrpSpPr>
        <p:grpSpPr bwMode="auto">
          <a:xfrm>
            <a:off x="1792289" y="2790827"/>
            <a:ext cx="5068887" cy="2066925"/>
            <a:chOff x="1728" y="2160"/>
            <a:chExt cx="3459" cy="1302"/>
          </a:xfrm>
        </p:grpSpPr>
        <p:pic>
          <p:nvPicPr>
            <p:cNvPr id="167945" name="Picture 9"/>
            <p:cNvPicPr>
              <a:picLocks noChangeAspect="1" noChangeArrowheads="1"/>
            </p:cNvPicPr>
            <p:nvPr/>
          </p:nvPicPr>
          <p:blipFill>
            <a:blip r:embed="rId3"/>
            <a:srcRect t="10268" b="21938"/>
            <a:stretch>
              <a:fillRect/>
            </a:stretch>
          </p:blipFill>
          <p:spPr bwMode="auto">
            <a:xfrm>
              <a:off x="1728" y="2160"/>
              <a:ext cx="3459" cy="1164"/>
            </a:xfrm>
            <a:prstGeom prst="rect">
              <a:avLst/>
            </a:prstGeom>
            <a:noFill/>
            <a:ln w="9525">
              <a:noFill/>
              <a:miter lim="800000"/>
              <a:headEnd/>
              <a:tailEnd/>
            </a:ln>
          </p:spPr>
        </p:pic>
        <p:sp>
          <p:nvSpPr>
            <p:cNvPr id="167946" name="Text Box 10"/>
            <p:cNvSpPr txBox="1">
              <a:spLocks noChangeArrowheads="1"/>
            </p:cNvSpPr>
            <p:nvPr/>
          </p:nvSpPr>
          <p:spPr bwMode="auto">
            <a:xfrm>
              <a:off x="1894" y="3293"/>
              <a:ext cx="1023" cy="151"/>
            </a:xfrm>
            <a:prstGeom prst="rect">
              <a:avLst/>
            </a:prstGeom>
            <a:solidFill>
              <a:srgbClr val="FF9900"/>
            </a:solidFill>
            <a:ln w="9525">
              <a:noFill/>
              <a:miter lim="800000"/>
              <a:headEnd/>
              <a:tailEnd/>
            </a:ln>
          </p:spPr>
          <p:txBody>
            <a:bodyPr/>
            <a:lstStyle/>
            <a:p>
              <a:pPr algn="ctr" eaLnBrk="1" hangingPunct="1"/>
              <a:r>
                <a:rPr lang="en-GB" sz="1000" i="1">
                  <a:latin typeface="Trebuchet MS" pitchFamily="34" charset="0"/>
                </a:rPr>
                <a:t>Perdagangan dan jasa</a:t>
              </a:r>
              <a:endParaRPr lang="en-GB"/>
            </a:p>
          </p:txBody>
        </p:sp>
        <p:sp>
          <p:nvSpPr>
            <p:cNvPr id="167947" name="Text Box 11"/>
            <p:cNvSpPr txBox="1">
              <a:spLocks noChangeArrowheads="1"/>
            </p:cNvSpPr>
            <p:nvPr/>
          </p:nvSpPr>
          <p:spPr bwMode="auto">
            <a:xfrm>
              <a:off x="4482" y="3306"/>
              <a:ext cx="622" cy="139"/>
            </a:xfrm>
            <a:prstGeom prst="rect">
              <a:avLst/>
            </a:prstGeom>
            <a:solidFill>
              <a:srgbClr val="FFCC00"/>
            </a:solidFill>
            <a:ln w="9525">
              <a:noFill/>
              <a:miter lim="800000"/>
              <a:headEnd/>
              <a:tailEnd/>
            </a:ln>
          </p:spPr>
          <p:txBody>
            <a:bodyPr/>
            <a:lstStyle/>
            <a:p>
              <a:pPr eaLnBrk="1" hangingPunct="1"/>
              <a:r>
                <a:rPr lang="en-GB" sz="1000" i="1">
                  <a:latin typeface="Trebuchet MS" pitchFamily="34" charset="0"/>
                </a:rPr>
                <a:t>perumahan</a:t>
              </a:r>
              <a:endParaRPr lang="en-GB"/>
            </a:p>
          </p:txBody>
        </p:sp>
        <p:sp>
          <p:nvSpPr>
            <p:cNvPr id="167948" name="Text Box 12"/>
            <p:cNvSpPr txBox="1">
              <a:spLocks noChangeArrowheads="1"/>
            </p:cNvSpPr>
            <p:nvPr/>
          </p:nvSpPr>
          <p:spPr bwMode="auto">
            <a:xfrm>
              <a:off x="3394" y="3311"/>
              <a:ext cx="1024" cy="151"/>
            </a:xfrm>
            <a:prstGeom prst="rect">
              <a:avLst/>
            </a:prstGeom>
            <a:solidFill>
              <a:srgbClr val="FF9900"/>
            </a:solidFill>
            <a:ln w="9525">
              <a:noFill/>
              <a:miter lim="800000"/>
              <a:headEnd/>
              <a:tailEnd/>
            </a:ln>
          </p:spPr>
          <p:txBody>
            <a:bodyPr/>
            <a:lstStyle/>
            <a:p>
              <a:pPr algn="ctr" eaLnBrk="1" hangingPunct="1"/>
              <a:r>
                <a:rPr lang="en-GB" sz="1000" i="1">
                  <a:latin typeface="Trebuchet MS" pitchFamily="34" charset="0"/>
                </a:rPr>
                <a:t>Perdagangan dan jasa</a:t>
              </a:r>
              <a:endParaRPr lang="en-GB"/>
            </a:p>
          </p:txBody>
        </p:sp>
        <p:sp>
          <p:nvSpPr>
            <p:cNvPr id="167949" name="Rectangle 13"/>
            <p:cNvSpPr>
              <a:spLocks noChangeArrowheads="1"/>
            </p:cNvSpPr>
            <p:nvPr/>
          </p:nvSpPr>
          <p:spPr bwMode="auto">
            <a:xfrm>
              <a:off x="1927" y="2218"/>
              <a:ext cx="731" cy="1002"/>
            </a:xfrm>
            <a:prstGeom prst="rect">
              <a:avLst/>
            </a:prstGeom>
            <a:solidFill>
              <a:srgbClr val="FFFFFF"/>
            </a:solidFill>
            <a:ln w="9525">
              <a:noFill/>
              <a:miter lim="800000"/>
              <a:headEnd/>
              <a:tailEnd/>
            </a:ln>
          </p:spPr>
          <p:txBody>
            <a:bodyPr/>
            <a:lstStyle/>
            <a:p>
              <a:endParaRPr lang="en-US"/>
            </a:p>
          </p:txBody>
        </p:sp>
        <p:pic>
          <p:nvPicPr>
            <p:cNvPr id="167950" name="Picture 14"/>
            <p:cNvPicPr>
              <a:picLocks noChangeAspect="1" noChangeArrowheads="1"/>
            </p:cNvPicPr>
            <p:nvPr/>
          </p:nvPicPr>
          <p:blipFill>
            <a:blip r:embed="rId3"/>
            <a:srcRect t="25748" r="71259" b="43829"/>
            <a:stretch>
              <a:fillRect/>
            </a:stretch>
          </p:blipFill>
          <p:spPr bwMode="auto">
            <a:xfrm>
              <a:off x="1919" y="2692"/>
              <a:ext cx="994" cy="522"/>
            </a:xfrm>
            <a:prstGeom prst="rect">
              <a:avLst/>
            </a:prstGeom>
            <a:noFill/>
            <a:ln w="9525">
              <a:noFill/>
              <a:miter lim="800000"/>
              <a:headEnd/>
              <a:tailEnd/>
            </a:ln>
          </p:spPr>
        </p:pic>
        <p:sp>
          <p:nvSpPr>
            <p:cNvPr id="167951" name="Rectangle 15"/>
            <p:cNvSpPr>
              <a:spLocks noChangeArrowheads="1"/>
            </p:cNvSpPr>
            <p:nvPr/>
          </p:nvSpPr>
          <p:spPr bwMode="auto">
            <a:xfrm>
              <a:off x="2156" y="2664"/>
              <a:ext cx="504" cy="28"/>
            </a:xfrm>
            <a:prstGeom prst="rect">
              <a:avLst/>
            </a:prstGeom>
            <a:solidFill>
              <a:srgbClr val="FFFFFF"/>
            </a:solidFill>
            <a:ln w="9525">
              <a:solidFill>
                <a:srgbClr val="000000"/>
              </a:solidFill>
              <a:miter lim="800000"/>
              <a:headEnd/>
              <a:tailEnd/>
            </a:ln>
          </p:spPr>
          <p:txBody>
            <a:bodyPr/>
            <a:lstStyle/>
            <a:p>
              <a:endParaRPr lang="en-US"/>
            </a:p>
          </p:txBody>
        </p:sp>
        <p:sp>
          <p:nvSpPr>
            <p:cNvPr id="167952" name="Freeform 16"/>
            <p:cNvSpPr>
              <a:spLocks/>
            </p:cNvSpPr>
            <p:nvPr/>
          </p:nvSpPr>
          <p:spPr bwMode="auto">
            <a:xfrm>
              <a:off x="2054" y="2530"/>
              <a:ext cx="726" cy="192"/>
            </a:xfrm>
            <a:custGeom>
              <a:avLst/>
              <a:gdLst/>
              <a:ahLst/>
              <a:cxnLst>
                <a:cxn ang="0">
                  <a:pos x="0" y="420"/>
                </a:cxn>
                <a:cxn ang="0">
                  <a:pos x="885" y="0"/>
                </a:cxn>
                <a:cxn ang="0">
                  <a:pos x="1815" y="480"/>
                </a:cxn>
              </a:cxnLst>
              <a:rect l="0" t="0" r="r" b="b"/>
              <a:pathLst>
                <a:path w="1815" h="480">
                  <a:moveTo>
                    <a:pt x="0" y="420"/>
                  </a:moveTo>
                  <a:lnTo>
                    <a:pt x="885" y="0"/>
                  </a:lnTo>
                  <a:lnTo>
                    <a:pt x="1815" y="480"/>
                  </a:lnTo>
                </a:path>
              </a:pathLst>
            </a:custGeom>
            <a:noFill/>
            <a:ln w="38100" cmpd="sng">
              <a:solidFill>
                <a:srgbClr val="000000"/>
              </a:solidFill>
              <a:round/>
              <a:headEnd/>
              <a:tailEnd/>
            </a:ln>
          </p:spPr>
          <p:txBody>
            <a:bodyPr/>
            <a:lstStyle/>
            <a:p>
              <a:endParaRPr lang="en-US"/>
            </a:p>
          </p:txBody>
        </p:sp>
        <p:sp>
          <p:nvSpPr>
            <p:cNvPr id="167953" name="Line 17"/>
            <p:cNvSpPr>
              <a:spLocks noChangeShapeType="1"/>
            </p:cNvSpPr>
            <p:nvPr/>
          </p:nvSpPr>
          <p:spPr bwMode="auto">
            <a:xfrm>
              <a:off x="2618" y="2758"/>
              <a:ext cx="222" cy="0"/>
            </a:xfrm>
            <a:prstGeom prst="line">
              <a:avLst/>
            </a:prstGeom>
            <a:noFill/>
            <a:ln w="38100">
              <a:solidFill>
                <a:srgbClr val="000000"/>
              </a:solidFill>
              <a:round/>
              <a:headEnd/>
              <a:tailEnd/>
            </a:ln>
          </p:spPr>
          <p:txBody>
            <a:bodyPr/>
            <a:lstStyle/>
            <a:p>
              <a:endParaRPr lang="en-US"/>
            </a:p>
          </p:txBody>
        </p:sp>
      </p:grpSp>
      <p:sp>
        <p:nvSpPr>
          <p:cNvPr id="167954" name="Rectangle 18"/>
          <p:cNvSpPr>
            <a:spLocks noChangeArrowheads="1"/>
          </p:cNvSpPr>
          <p:nvPr/>
        </p:nvSpPr>
        <p:spPr bwMode="auto">
          <a:xfrm>
            <a:off x="1" y="0"/>
            <a:ext cx="2039938" cy="6858000"/>
          </a:xfrm>
          <a:prstGeom prst="rect">
            <a:avLst/>
          </a:prstGeom>
          <a:solidFill>
            <a:schemeClr val="bg1">
              <a:lumMod val="95000"/>
            </a:schemeClr>
          </a:solidFill>
          <a:ln w="9525">
            <a:solidFill>
              <a:schemeClr val="tx1"/>
            </a:solidFill>
            <a:miter lim="800000"/>
            <a:headEnd/>
            <a:tailEnd/>
          </a:ln>
          <a:effectLst/>
        </p:spPr>
        <p:txBody>
          <a:bodyPr wrap="none" anchor="ctr"/>
          <a:lstStyle/>
          <a:p>
            <a:pPr algn="ctr" eaLnBrk="1" hangingPunct="1"/>
            <a:endParaRPr lang="en-US"/>
          </a:p>
        </p:txBody>
      </p:sp>
      <p:pic>
        <p:nvPicPr>
          <p:cNvPr id="167955" name="Picture 19" descr="potjlan"/>
          <p:cNvPicPr>
            <a:picLocks noChangeAspect="1" noChangeArrowheads="1"/>
          </p:cNvPicPr>
          <p:nvPr/>
        </p:nvPicPr>
        <p:blipFill>
          <a:blip r:embed="rId4"/>
          <a:srcRect t="940" b="24765"/>
          <a:stretch>
            <a:fillRect/>
          </a:stretch>
        </p:blipFill>
        <p:spPr bwMode="auto">
          <a:xfrm>
            <a:off x="2044701" y="642918"/>
            <a:ext cx="4630738" cy="2154259"/>
          </a:xfrm>
          <a:prstGeom prst="rect">
            <a:avLst/>
          </a:prstGeom>
          <a:noFill/>
          <a:ln w="9525">
            <a:noFill/>
            <a:miter lim="800000"/>
            <a:headEnd/>
            <a:tailEnd/>
          </a:ln>
        </p:spPr>
      </p:pic>
      <p:grpSp>
        <p:nvGrpSpPr>
          <p:cNvPr id="4" name="Group 20"/>
          <p:cNvGrpSpPr>
            <a:grpSpLocks/>
          </p:cNvGrpSpPr>
          <p:nvPr/>
        </p:nvGrpSpPr>
        <p:grpSpPr bwMode="auto">
          <a:xfrm>
            <a:off x="3297239" y="1254126"/>
            <a:ext cx="2917825" cy="1438275"/>
            <a:chOff x="2774" y="1174"/>
            <a:chExt cx="1992" cy="906"/>
          </a:xfrm>
        </p:grpSpPr>
        <p:sp>
          <p:nvSpPr>
            <p:cNvPr id="167957" name="Freeform 21"/>
            <p:cNvSpPr>
              <a:spLocks/>
            </p:cNvSpPr>
            <p:nvPr/>
          </p:nvSpPr>
          <p:spPr bwMode="auto">
            <a:xfrm>
              <a:off x="2774" y="1174"/>
              <a:ext cx="1992" cy="840"/>
            </a:xfrm>
            <a:custGeom>
              <a:avLst/>
              <a:gdLst/>
              <a:ahLst/>
              <a:cxnLst>
                <a:cxn ang="0">
                  <a:pos x="0" y="0"/>
                </a:cxn>
                <a:cxn ang="0">
                  <a:pos x="2460" y="2100"/>
                </a:cxn>
                <a:cxn ang="0">
                  <a:pos x="4980" y="60"/>
                </a:cxn>
              </a:cxnLst>
              <a:rect l="0" t="0" r="r" b="b"/>
              <a:pathLst>
                <a:path w="4980" h="2100">
                  <a:moveTo>
                    <a:pt x="0" y="0"/>
                  </a:moveTo>
                  <a:lnTo>
                    <a:pt x="2460" y="2100"/>
                  </a:lnTo>
                  <a:lnTo>
                    <a:pt x="4980" y="60"/>
                  </a:lnTo>
                </a:path>
              </a:pathLst>
            </a:custGeom>
            <a:noFill/>
            <a:ln w="9525" cap="flat">
              <a:solidFill>
                <a:srgbClr val="FF6600"/>
              </a:solidFill>
              <a:prstDash val="dash"/>
              <a:round/>
              <a:headEnd/>
              <a:tailEnd/>
            </a:ln>
          </p:spPr>
          <p:txBody>
            <a:bodyPr/>
            <a:lstStyle/>
            <a:p>
              <a:endParaRPr lang="en-US"/>
            </a:p>
          </p:txBody>
        </p:sp>
        <p:sp>
          <p:nvSpPr>
            <p:cNvPr id="167958" name="Line 22"/>
            <p:cNvSpPr>
              <a:spLocks noChangeShapeType="1"/>
            </p:cNvSpPr>
            <p:nvPr/>
          </p:nvSpPr>
          <p:spPr bwMode="auto">
            <a:xfrm>
              <a:off x="3080" y="2020"/>
              <a:ext cx="1146" cy="0"/>
            </a:xfrm>
            <a:prstGeom prst="line">
              <a:avLst/>
            </a:prstGeom>
            <a:noFill/>
            <a:ln w="9525">
              <a:solidFill>
                <a:srgbClr val="FF6600"/>
              </a:solidFill>
              <a:prstDash val="dash"/>
              <a:round/>
              <a:headEnd/>
              <a:tailEnd/>
            </a:ln>
          </p:spPr>
          <p:txBody>
            <a:bodyPr/>
            <a:lstStyle/>
            <a:p>
              <a:endParaRPr lang="en-US"/>
            </a:p>
          </p:txBody>
        </p:sp>
        <p:sp>
          <p:nvSpPr>
            <p:cNvPr id="167959" name="Text Box 23"/>
            <p:cNvSpPr txBox="1">
              <a:spLocks noChangeArrowheads="1"/>
            </p:cNvSpPr>
            <p:nvPr/>
          </p:nvSpPr>
          <p:spPr bwMode="auto">
            <a:xfrm>
              <a:off x="3212" y="1888"/>
              <a:ext cx="462" cy="192"/>
            </a:xfrm>
            <a:prstGeom prst="rect">
              <a:avLst/>
            </a:prstGeom>
            <a:noFill/>
            <a:ln w="9525">
              <a:noFill/>
              <a:miter lim="800000"/>
              <a:headEnd/>
              <a:tailEnd/>
            </a:ln>
          </p:spPr>
          <p:txBody>
            <a:bodyPr/>
            <a:lstStyle/>
            <a:p>
              <a:pPr eaLnBrk="1" hangingPunct="1"/>
              <a:r>
                <a:rPr lang="en-GB" sz="1000" b="1" i="1">
                  <a:solidFill>
                    <a:srgbClr val="FF6600"/>
                  </a:solidFill>
                  <a:latin typeface="Trebuchet MS" pitchFamily="34" charset="0"/>
                </a:rPr>
                <a:t>45 – 60 °</a:t>
              </a:r>
              <a:endParaRPr lang="en-GB"/>
            </a:p>
          </p:txBody>
        </p:sp>
        <p:sp>
          <p:nvSpPr>
            <p:cNvPr id="167960" name="Text Box 24"/>
            <p:cNvSpPr txBox="1">
              <a:spLocks noChangeArrowheads="1"/>
            </p:cNvSpPr>
            <p:nvPr/>
          </p:nvSpPr>
          <p:spPr bwMode="auto">
            <a:xfrm>
              <a:off x="3848" y="1888"/>
              <a:ext cx="462" cy="192"/>
            </a:xfrm>
            <a:prstGeom prst="rect">
              <a:avLst/>
            </a:prstGeom>
            <a:noFill/>
            <a:ln w="9525">
              <a:noFill/>
              <a:miter lim="800000"/>
              <a:headEnd/>
              <a:tailEnd/>
            </a:ln>
          </p:spPr>
          <p:txBody>
            <a:bodyPr/>
            <a:lstStyle/>
            <a:p>
              <a:pPr eaLnBrk="1" hangingPunct="1"/>
              <a:r>
                <a:rPr lang="en-GB" sz="1000" b="1" i="1">
                  <a:solidFill>
                    <a:srgbClr val="FF6600"/>
                  </a:solidFill>
                  <a:latin typeface="Trebuchet MS" pitchFamily="34" charset="0"/>
                </a:rPr>
                <a:t>45 – 60 °</a:t>
              </a:r>
              <a:endParaRPr lang="en-GB"/>
            </a:p>
          </p:txBody>
        </p:sp>
      </p:grpSp>
      <p:sp>
        <p:nvSpPr>
          <p:cNvPr id="167961" name="Freeform 25"/>
          <p:cNvSpPr>
            <a:spLocks/>
          </p:cNvSpPr>
          <p:nvPr/>
        </p:nvSpPr>
        <p:spPr bwMode="auto">
          <a:xfrm>
            <a:off x="5784850" y="3316290"/>
            <a:ext cx="838200" cy="644525"/>
          </a:xfrm>
          <a:custGeom>
            <a:avLst/>
            <a:gdLst/>
            <a:ahLst/>
            <a:cxnLst>
              <a:cxn ang="0">
                <a:pos x="0" y="0"/>
              </a:cxn>
              <a:cxn ang="0">
                <a:pos x="1360" y="1800"/>
              </a:cxn>
              <a:cxn ang="0">
                <a:pos x="3720" y="1200"/>
              </a:cxn>
            </a:cxnLst>
            <a:rect l="0" t="0" r="r" b="b"/>
            <a:pathLst>
              <a:path w="3720" h="2000">
                <a:moveTo>
                  <a:pt x="0" y="0"/>
                </a:moveTo>
                <a:cubicBezTo>
                  <a:pt x="370" y="800"/>
                  <a:pt x="740" y="1600"/>
                  <a:pt x="1360" y="1800"/>
                </a:cubicBezTo>
                <a:cubicBezTo>
                  <a:pt x="1980" y="2000"/>
                  <a:pt x="2850" y="1600"/>
                  <a:pt x="3720" y="1200"/>
                </a:cubicBezTo>
              </a:path>
            </a:pathLst>
          </a:custGeom>
          <a:noFill/>
          <a:ln w="101600" cmpd="sng">
            <a:solidFill>
              <a:srgbClr val="808080"/>
            </a:solidFill>
            <a:round/>
            <a:headEnd type="arrow" w="lg" len="sm"/>
            <a:tailEnd type="arrow" w="lg" len="sm"/>
          </a:ln>
        </p:spPr>
        <p:txBody>
          <a:bodyPr/>
          <a:lstStyle/>
          <a:p>
            <a:endParaRPr lang="en-US"/>
          </a:p>
        </p:txBody>
      </p:sp>
      <p:sp>
        <p:nvSpPr>
          <p:cNvPr id="167962" name="Freeform 26"/>
          <p:cNvSpPr>
            <a:spLocks/>
          </p:cNvSpPr>
          <p:nvPr/>
        </p:nvSpPr>
        <p:spPr bwMode="auto">
          <a:xfrm>
            <a:off x="3022600" y="2801938"/>
            <a:ext cx="1612900" cy="996950"/>
          </a:xfrm>
          <a:custGeom>
            <a:avLst/>
            <a:gdLst/>
            <a:ahLst/>
            <a:cxnLst>
              <a:cxn ang="0">
                <a:pos x="0" y="0"/>
              </a:cxn>
              <a:cxn ang="0">
                <a:pos x="1360" y="1800"/>
              </a:cxn>
              <a:cxn ang="0">
                <a:pos x="3720" y="1200"/>
              </a:cxn>
            </a:cxnLst>
            <a:rect l="0" t="0" r="r" b="b"/>
            <a:pathLst>
              <a:path w="3720" h="2000">
                <a:moveTo>
                  <a:pt x="0" y="0"/>
                </a:moveTo>
                <a:cubicBezTo>
                  <a:pt x="370" y="800"/>
                  <a:pt x="740" y="1600"/>
                  <a:pt x="1360" y="1800"/>
                </a:cubicBezTo>
                <a:cubicBezTo>
                  <a:pt x="1980" y="2000"/>
                  <a:pt x="2850" y="1600"/>
                  <a:pt x="3720" y="1200"/>
                </a:cubicBezTo>
              </a:path>
            </a:pathLst>
          </a:custGeom>
          <a:noFill/>
          <a:ln w="101600" cmpd="sng">
            <a:solidFill>
              <a:srgbClr val="808080"/>
            </a:solidFill>
            <a:round/>
            <a:headEnd type="arrow" w="lg" len="sm"/>
            <a:tailEnd type="arrow" w="lg" len="sm"/>
          </a:ln>
        </p:spPr>
        <p:txBody>
          <a:bodyPr/>
          <a:lstStyle/>
          <a:p>
            <a:endParaRPr lang="en-US"/>
          </a:p>
        </p:txBody>
      </p:sp>
      <p:sp>
        <p:nvSpPr>
          <p:cNvPr id="167963" name="Text Box 27"/>
          <p:cNvSpPr txBox="1">
            <a:spLocks noChangeArrowheads="1"/>
          </p:cNvSpPr>
          <p:nvPr/>
        </p:nvSpPr>
        <p:spPr bwMode="auto">
          <a:xfrm>
            <a:off x="36698" y="2546488"/>
            <a:ext cx="2039938" cy="2031325"/>
          </a:xfrm>
          <a:prstGeom prst="rect">
            <a:avLst/>
          </a:prstGeom>
          <a:noFill/>
          <a:ln w="9525">
            <a:noFill/>
            <a:miter lim="800000"/>
            <a:headEnd/>
            <a:tailEnd/>
          </a:ln>
          <a:effectLst/>
        </p:spPr>
        <p:txBody>
          <a:bodyPr wrap="square">
            <a:spAutoFit/>
          </a:bodyPr>
          <a:lstStyle/>
          <a:p>
            <a:pPr eaLnBrk="1" hangingPunct="1">
              <a:spcBef>
                <a:spcPct val="50000"/>
              </a:spcBef>
            </a:pPr>
            <a:r>
              <a:rPr lang="en-US" sz="1400" dirty="0">
                <a:latin typeface="Arial Narrow" pitchFamily="34" charset="0"/>
              </a:rPr>
              <a:t>PENGEMBANGAN KETINGGIAN BANGUNAN DAN JARAK ANTAR BANGUNAN  DALAM KAITANNYA DENGAN PENYEDIAAN PARKIR, RUANG TERBUKA HIJAU SERTA PEMBENTUKAN KARAKTER RUANG KOTA</a:t>
            </a:r>
            <a:endParaRPr lang="en-GB" sz="1400" dirty="0">
              <a:latin typeface="Arial Narrow" pitchFamily="34" charset="0"/>
            </a:endParaRPr>
          </a:p>
        </p:txBody>
      </p:sp>
      <p:sp>
        <p:nvSpPr>
          <p:cNvPr id="167964" name="Text Box 28"/>
          <p:cNvSpPr txBox="1">
            <a:spLocks noChangeArrowheads="1"/>
          </p:cNvSpPr>
          <p:nvPr/>
        </p:nvSpPr>
        <p:spPr bwMode="auto">
          <a:xfrm>
            <a:off x="5478463" y="5111751"/>
            <a:ext cx="3193856" cy="1504202"/>
          </a:xfrm>
          <a:prstGeom prst="rect">
            <a:avLst/>
          </a:prstGeom>
          <a:noFill/>
          <a:ln w="9525">
            <a:noFill/>
            <a:miter lim="800000"/>
            <a:headEnd/>
            <a:tailEnd/>
          </a:ln>
        </p:spPr>
        <p:txBody>
          <a:bodyPr lIns="0" tIns="0" rIns="0" bIns="0"/>
          <a:lstStyle/>
          <a:p>
            <a:pPr eaLnBrk="1" hangingPunct="1"/>
            <a:r>
              <a:rPr lang="id-ID" sz="1200" i="1" dirty="0" smtClean="0">
                <a:latin typeface="Trebuchet MS" pitchFamily="34" charset="0"/>
              </a:rPr>
              <a:t>Untuk menjaga sekala ruang yang tepat antara ketinggian dan jarak antar bangunan dan untuk tetap memenuhi tuntutan kebutuhan ruang maka bangunan dikembangkan dengan jumlah lantai yang berbeda. Depan bangunan dikembangkan dengan 2 lantai sedangkan pada sisi belakang bangunan dikembangkan 3 lantai, dengan tetap memperhatikan daya dukung lahan.</a:t>
            </a:r>
          </a:p>
          <a:p>
            <a:pPr eaLnBrk="1" hangingPunct="1"/>
            <a:endParaRPr lang="en-GB" sz="1000" dirty="0"/>
          </a:p>
        </p:txBody>
      </p:sp>
      <p:sp>
        <p:nvSpPr>
          <p:cNvPr id="30" name="Title 1"/>
          <p:cNvSpPr txBox="1">
            <a:spLocks/>
          </p:cNvSpPr>
          <p:nvPr/>
        </p:nvSpPr>
        <p:spPr>
          <a:xfrm>
            <a:off x="0" y="0"/>
            <a:ext cx="9144000" cy="642918"/>
          </a:xfrm>
          <a:prstGeom prst="rect">
            <a:avLst/>
          </a:prstGeom>
          <a:solidFill>
            <a:srgbClr val="C0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bg1"/>
                </a:solidFill>
                <a:effectLst/>
                <a:uLnTx/>
                <a:uFillTx/>
                <a:latin typeface="+mj-lt"/>
                <a:ea typeface="+mj-ea"/>
                <a:cs typeface="+mj-cs"/>
              </a:rPr>
              <a:t>MENGGABUNGKAN GAMBAR</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 (1)</a:t>
            </a:r>
            <a:endParaRPr kumimoji="0" lang="id-ID"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1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62"/>
                                        </p:tgtEl>
                                        <p:attrNameLst>
                                          <p:attrName>style.visibility</p:attrName>
                                        </p:attrNameLst>
                                      </p:cBhvr>
                                      <p:to>
                                        <p:strVal val="visible"/>
                                      </p:to>
                                    </p:set>
                                    <p:animEffect transition="in" filter="wipe(left)">
                                      <p:cBhvr>
                                        <p:cTn id="17" dur="500"/>
                                        <p:tgtEl>
                                          <p:spTgt spid="16796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7961"/>
                                        </p:tgtEl>
                                        <p:attrNameLst>
                                          <p:attrName>style.visibility</p:attrName>
                                        </p:attrNameLst>
                                      </p:cBhvr>
                                      <p:to>
                                        <p:strVal val="visible"/>
                                      </p:to>
                                    </p:set>
                                    <p:animEffect transition="in" filter="wipe(left)">
                                      <p:cBhvr>
                                        <p:cTn id="20" dur="500"/>
                                        <p:tgtEl>
                                          <p:spTgt spid="167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1" grpId="0" animBg="1"/>
      <p:bldP spid="1679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l="78784" t="49767" r="1407" b="7509"/>
          <a:stretch>
            <a:fillRect/>
          </a:stretch>
        </p:blipFill>
        <p:spPr bwMode="auto">
          <a:xfrm>
            <a:off x="4783139" y="3352802"/>
            <a:ext cx="1957387" cy="3236913"/>
          </a:xfrm>
          <a:prstGeom prst="rect">
            <a:avLst/>
          </a:prstGeom>
          <a:noFill/>
          <a:ln w="9525">
            <a:noFill/>
            <a:miter lim="800000"/>
            <a:headEnd/>
            <a:tailEnd/>
          </a:ln>
        </p:spPr>
      </p:pic>
      <p:pic>
        <p:nvPicPr>
          <p:cNvPr id="168963" name="Picture 3"/>
          <p:cNvPicPr>
            <a:picLocks noChangeAspect="1" noChangeArrowheads="1"/>
          </p:cNvPicPr>
          <p:nvPr/>
        </p:nvPicPr>
        <p:blipFill>
          <a:blip r:embed="rId3"/>
          <a:srcRect l="19923" t="3120" r="14149" b="15741"/>
          <a:stretch>
            <a:fillRect/>
          </a:stretch>
        </p:blipFill>
        <p:spPr bwMode="auto">
          <a:xfrm>
            <a:off x="1758951" y="838202"/>
            <a:ext cx="2905125" cy="2481263"/>
          </a:xfrm>
          <a:prstGeom prst="rect">
            <a:avLst/>
          </a:prstGeom>
          <a:noFill/>
          <a:ln w="9525">
            <a:noFill/>
            <a:miter lim="800000"/>
            <a:headEnd/>
            <a:tailEnd/>
          </a:ln>
        </p:spPr>
      </p:pic>
      <p:sp>
        <p:nvSpPr>
          <p:cNvPr id="168964" name="Rectangle 4"/>
          <p:cNvSpPr>
            <a:spLocks noChangeArrowheads="1"/>
          </p:cNvSpPr>
          <p:nvPr/>
        </p:nvSpPr>
        <p:spPr bwMode="auto">
          <a:xfrm>
            <a:off x="1600200" y="3678238"/>
            <a:ext cx="1524000" cy="425450"/>
          </a:xfrm>
          <a:prstGeom prst="rect">
            <a:avLst/>
          </a:prstGeom>
          <a:solidFill>
            <a:srgbClr val="FFFFFF"/>
          </a:solidFill>
          <a:ln w="9525">
            <a:noFill/>
            <a:miter lim="800000"/>
            <a:headEnd/>
            <a:tailEnd/>
          </a:ln>
        </p:spPr>
        <p:txBody>
          <a:bodyPr/>
          <a:lstStyle/>
          <a:p>
            <a:endParaRPr lang="en-US"/>
          </a:p>
        </p:txBody>
      </p:sp>
      <p:pic>
        <p:nvPicPr>
          <p:cNvPr id="168965" name="Picture 5"/>
          <p:cNvPicPr>
            <a:picLocks noChangeAspect="1" noChangeArrowheads="1"/>
          </p:cNvPicPr>
          <p:nvPr/>
        </p:nvPicPr>
        <p:blipFill>
          <a:blip r:embed="rId2"/>
          <a:srcRect l="45085" t="15903" r="26563" b="48749"/>
          <a:stretch>
            <a:fillRect/>
          </a:stretch>
        </p:blipFill>
        <p:spPr bwMode="auto">
          <a:xfrm>
            <a:off x="2028826" y="3733802"/>
            <a:ext cx="2801938" cy="2678113"/>
          </a:xfrm>
          <a:prstGeom prst="rect">
            <a:avLst/>
          </a:prstGeom>
          <a:noFill/>
          <a:ln w="9525">
            <a:noFill/>
            <a:miter lim="800000"/>
            <a:headEnd/>
            <a:tailEnd/>
          </a:ln>
        </p:spPr>
      </p:pic>
      <p:sp>
        <p:nvSpPr>
          <p:cNvPr id="168966" name="Line 6"/>
          <p:cNvSpPr>
            <a:spLocks noChangeShapeType="1"/>
          </p:cNvSpPr>
          <p:nvPr/>
        </p:nvSpPr>
        <p:spPr bwMode="auto">
          <a:xfrm flipH="1" flipV="1">
            <a:off x="2192339" y="1814513"/>
            <a:ext cx="1289050" cy="800100"/>
          </a:xfrm>
          <a:prstGeom prst="line">
            <a:avLst/>
          </a:prstGeom>
          <a:noFill/>
          <a:ln w="9525">
            <a:solidFill>
              <a:srgbClr val="FF0000"/>
            </a:solidFill>
            <a:round/>
            <a:headEnd/>
            <a:tailEnd type="triangle" w="med" len="med"/>
          </a:ln>
        </p:spPr>
        <p:txBody>
          <a:bodyPr/>
          <a:lstStyle/>
          <a:p>
            <a:endParaRPr lang="en-US"/>
          </a:p>
        </p:txBody>
      </p:sp>
      <p:sp>
        <p:nvSpPr>
          <p:cNvPr id="168967" name="Line 7"/>
          <p:cNvSpPr>
            <a:spLocks noChangeShapeType="1"/>
          </p:cNvSpPr>
          <p:nvPr/>
        </p:nvSpPr>
        <p:spPr bwMode="auto">
          <a:xfrm flipH="1" flipV="1">
            <a:off x="2192339" y="2005013"/>
            <a:ext cx="269875" cy="647700"/>
          </a:xfrm>
          <a:prstGeom prst="line">
            <a:avLst/>
          </a:prstGeom>
          <a:noFill/>
          <a:ln w="9525">
            <a:solidFill>
              <a:srgbClr val="FF0000"/>
            </a:solidFill>
            <a:round/>
            <a:headEnd/>
            <a:tailEnd type="triangle" w="med" len="med"/>
          </a:ln>
        </p:spPr>
        <p:txBody>
          <a:bodyPr/>
          <a:lstStyle/>
          <a:p>
            <a:endParaRPr lang="en-US"/>
          </a:p>
        </p:txBody>
      </p:sp>
      <p:sp>
        <p:nvSpPr>
          <p:cNvPr id="168968" name="Text Box 8"/>
          <p:cNvSpPr txBox="1">
            <a:spLocks noChangeArrowheads="1"/>
          </p:cNvSpPr>
          <p:nvPr/>
        </p:nvSpPr>
        <p:spPr bwMode="auto">
          <a:xfrm>
            <a:off x="4595814" y="904875"/>
            <a:ext cx="2262187" cy="1638300"/>
          </a:xfrm>
          <a:prstGeom prst="rect">
            <a:avLst/>
          </a:prstGeom>
          <a:noFill/>
          <a:ln w="9525">
            <a:noFill/>
            <a:miter lim="800000"/>
            <a:headEnd/>
            <a:tailEnd/>
          </a:ln>
        </p:spPr>
        <p:txBody>
          <a:bodyPr/>
          <a:lstStyle/>
          <a:p>
            <a:pPr eaLnBrk="1" hangingPunct="1"/>
            <a:r>
              <a:rPr lang="sv-SE" sz="1000" i="1">
                <a:latin typeface="Trebuchet MS" pitchFamily="34" charset="0"/>
              </a:rPr>
              <a:t>tata informasi yang terletak pada sarana umum  harus menjadi bagian dari lansekap jalan, ukuran tata informasi juga tidak mendominasi visual kawasan dan diperuntukan untuk pengamat dari pejalan kaki dan pengemudi kendaraan bermotor dengan kecepatan rendah kaki ataupun pengendara kendaraan bermotor dengan kecepatan rendah</a:t>
            </a:r>
          </a:p>
          <a:p>
            <a:pPr eaLnBrk="1" hangingPunct="1"/>
            <a:endParaRPr lang="en-GB"/>
          </a:p>
        </p:txBody>
      </p:sp>
      <p:sp>
        <p:nvSpPr>
          <p:cNvPr id="168969" name="Text Box 9"/>
          <p:cNvSpPr txBox="1">
            <a:spLocks noChangeArrowheads="1"/>
          </p:cNvSpPr>
          <p:nvPr/>
        </p:nvSpPr>
        <p:spPr bwMode="auto">
          <a:xfrm>
            <a:off x="6670675" y="3851275"/>
            <a:ext cx="2262188" cy="1714500"/>
          </a:xfrm>
          <a:prstGeom prst="rect">
            <a:avLst/>
          </a:prstGeom>
          <a:noFill/>
          <a:ln w="9525">
            <a:noFill/>
            <a:miter lim="800000"/>
            <a:headEnd/>
            <a:tailEnd/>
          </a:ln>
        </p:spPr>
        <p:txBody>
          <a:bodyPr/>
          <a:lstStyle/>
          <a:p>
            <a:pPr eaLnBrk="1" hangingPunct="1"/>
            <a:r>
              <a:rPr lang="sv-SE" sz="1000" i="1">
                <a:latin typeface="Trebuchet MS" pitchFamily="34" charset="0"/>
              </a:rPr>
              <a:t>tata informasi yang terletak pada bangunan harus terpadu dengan facade bangunan, ukuran tata informasi juga tidak mendominasi visual bangunan dan diperuntukan untuk pengamat dari pejalan kaki dan pengemudi kendaraan bermotor dengan kecepatan rendah kaki ataupun pengendara kendaraan bermotor dengan kecepatan rendah</a:t>
            </a:r>
          </a:p>
          <a:p>
            <a:pPr eaLnBrk="1" hangingPunct="1"/>
            <a:endParaRPr lang="en-GB"/>
          </a:p>
        </p:txBody>
      </p:sp>
      <p:sp>
        <p:nvSpPr>
          <p:cNvPr id="168970" name="Rectangle 10"/>
          <p:cNvSpPr>
            <a:spLocks noChangeArrowheads="1"/>
          </p:cNvSpPr>
          <p:nvPr/>
        </p:nvSpPr>
        <p:spPr bwMode="auto">
          <a:xfrm>
            <a:off x="0" y="0"/>
            <a:ext cx="1970088" cy="6858000"/>
          </a:xfrm>
          <a:prstGeom prst="rect">
            <a:avLst/>
          </a:prstGeom>
          <a:solidFill>
            <a:schemeClr val="bg1">
              <a:lumMod val="95000"/>
            </a:schemeClr>
          </a:solidFill>
          <a:ln w="9525">
            <a:solidFill>
              <a:schemeClr val="tx1"/>
            </a:solidFill>
            <a:miter lim="800000"/>
            <a:headEnd/>
            <a:tailEnd/>
          </a:ln>
          <a:effectLst/>
        </p:spPr>
        <p:txBody>
          <a:bodyPr wrap="none" anchor="ctr"/>
          <a:lstStyle/>
          <a:p>
            <a:pPr algn="ctr" eaLnBrk="1" hangingPunct="1"/>
            <a:endParaRPr lang="en-US"/>
          </a:p>
        </p:txBody>
      </p:sp>
      <p:sp>
        <p:nvSpPr>
          <p:cNvPr id="168971" name="Text Box 11"/>
          <p:cNvSpPr txBox="1">
            <a:spLocks noChangeArrowheads="1"/>
          </p:cNvSpPr>
          <p:nvPr/>
        </p:nvSpPr>
        <p:spPr bwMode="auto">
          <a:xfrm>
            <a:off x="0" y="2288073"/>
            <a:ext cx="1889964" cy="1138773"/>
          </a:xfrm>
          <a:prstGeom prst="rect">
            <a:avLst/>
          </a:prstGeom>
          <a:noFill/>
          <a:ln w="9525">
            <a:noFill/>
            <a:miter lim="800000"/>
            <a:headEnd/>
            <a:tailEnd/>
          </a:ln>
          <a:effectLst/>
        </p:spPr>
        <p:txBody>
          <a:bodyPr wrap="square">
            <a:spAutoFit/>
          </a:bodyPr>
          <a:lstStyle/>
          <a:p>
            <a:pPr eaLnBrk="1" hangingPunct="1">
              <a:spcBef>
                <a:spcPct val="50000"/>
              </a:spcBef>
            </a:pPr>
            <a:r>
              <a:rPr lang="en-US" sz="1400" dirty="0">
                <a:latin typeface="Arial Narrow" pitchFamily="34" charset="0"/>
              </a:rPr>
              <a:t>PENGEMBANGAN MEDIA LUAR RUANG PADA SARANA KOTA DAN PADA BANGUINAN </a:t>
            </a:r>
            <a:r>
              <a:rPr lang="en-US" sz="1200" dirty="0">
                <a:latin typeface="Arial Narrow" pitchFamily="34" charset="0"/>
              </a:rPr>
              <a:t>PERDAGANGAN DAN JASA </a:t>
            </a:r>
            <a:endParaRPr lang="en-GB" sz="1200" dirty="0">
              <a:latin typeface="Arial Narrow" pitchFamily="34" charset="0"/>
            </a:endParaRPr>
          </a:p>
        </p:txBody>
      </p:sp>
      <p:sp>
        <p:nvSpPr>
          <p:cNvPr id="168972" name="Rectangle 12"/>
          <p:cNvSpPr>
            <a:spLocks noChangeArrowheads="1"/>
          </p:cNvSpPr>
          <p:nvPr/>
        </p:nvSpPr>
        <p:spPr bwMode="auto">
          <a:xfrm>
            <a:off x="204788" y="355602"/>
            <a:ext cx="1901825" cy="1281113"/>
          </a:xfrm>
          <a:prstGeom prst="rect">
            <a:avLst/>
          </a:prstGeom>
          <a:noFill/>
          <a:ln w="9525">
            <a:noFill/>
            <a:miter lim="800000"/>
            <a:headEnd/>
            <a:tailEnd/>
          </a:ln>
          <a:effectLst/>
        </p:spPr>
        <p:txBody>
          <a:bodyPr anchor="ctr"/>
          <a:lstStyle/>
          <a:p>
            <a:pPr algn="ctr" eaLnBrk="1" hangingPunct="1"/>
            <a:r>
              <a:rPr lang="en-US" sz="3200" dirty="0" err="1"/>
              <a:t>Pendekatan</a:t>
            </a:r>
            <a:r>
              <a:rPr lang="en-US" sz="3200" dirty="0"/>
              <a:t> </a:t>
            </a:r>
            <a:r>
              <a:rPr lang="en-US" sz="3200" b="1" dirty="0"/>
              <a:t>urban </a:t>
            </a:r>
            <a:r>
              <a:rPr lang="en-US" sz="3200" b="1" dirty="0" smtClean="0"/>
              <a:t>design</a:t>
            </a:r>
            <a:r>
              <a:rPr lang="id-ID" sz="3200" b="1" dirty="0" smtClean="0"/>
              <a:t> (7)</a:t>
            </a:r>
            <a:r>
              <a:rPr lang="en-US" sz="3200" dirty="0" smtClean="0"/>
              <a:t> </a:t>
            </a:r>
            <a:endParaRPr lang="en-US" sz="3200" dirty="0"/>
          </a:p>
        </p:txBody>
      </p:sp>
      <p:sp>
        <p:nvSpPr>
          <p:cNvPr id="13" name="Title 1"/>
          <p:cNvSpPr txBox="1">
            <a:spLocks/>
          </p:cNvSpPr>
          <p:nvPr/>
        </p:nvSpPr>
        <p:spPr>
          <a:xfrm>
            <a:off x="2000232" y="0"/>
            <a:ext cx="7143768" cy="642918"/>
          </a:xfrm>
          <a:prstGeom prst="rect">
            <a:avLst/>
          </a:prstGeom>
          <a:solidFill>
            <a:srgbClr val="C0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bg1"/>
                </a:solidFill>
                <a:effectLst/>
                <a:uLnTx/>
                <a:uFillTx/>
                <a:latin typeface="+mj-lt"/>
                <a:ea typeface="+mj-ea"/>
                <a:cs typeface="+mj-cs"/>
              </a:rPr>
              <a:t>MENGGABUNGKAN GAMBAR</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 (2)</a:t>
            </a:r>
            <a:endParaRPr kumimoji="0" lang="id-ID"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ta6"/>
          <p:cNvPicPr/>
          <p:nvPr/>
        </p:nvPicPr>
        <p:blipFill>
          <a:blip r:embed="rId2" cstate="print"/>
          <a:srcRect/>
          <a:stretch>
            <a:fillRect/>
          </a:stretch>
        </p:blipFill>
        <p:spPr bwMode="auto">
          <a:xfrm>
            <a:off x="388538" y="896528"/>
            <a:ext cx="3804975" cy="3196500"/>
          </a:xfrm>
          <a:prstGeom prst="rect">
            <a:avLst/>
          </a:prstGeom>
          <a:noFill/>
          <a:ln w="9525">
            <a:solidFill>
              <a:schemeClr val="accent1"/>
            </a:solidFill>
            <a:miter lim="800000"/>
            <a:headEnd/>
            <a:tailEnd/>
          </a:ln>
        </p:spPr>
      </p:pic>
      <p:pic>
        <p:nvPicPr>
          <p:cNvPr id="6" name="Picture 5" descr="kota8"/>
          <p:cNvPicPr/>
          <p:nvPr/>
        </p:nvPicPr>
        <p:blipFill>
          <a:blip r:embed="rId3" cstate="print"/>
          <a:srcRect/>
          <a:stretch>
            <a:fillRect/>
          </a:stretch>
        </p:blipFill>
        <p:spPr bwMode="auto">
          <a:xfrm>
            <a:off x="4211013" y="864327"/>
            <a:ext cx="4500154" cy="3213463"/>
          </a:xfrm>
          <a:prstGeom prst="rect">
            <a:avLst/>
          </a:prstGeom>
          <a:noFill/>
          <a:ln w="9525">
            <a:noFill/>
            <a:miter lim="800000"/>
            <a:headEnd/>
            <a:tailEnd/>
          </a:ln>
        </p:spPr>
      </p:pic>
      <p:pic>
        <p:nvPicPr>
          <p:cNvPr id="7" name="Picture 6" descr="kota9"/>
          <p:cNvPicPr/>
          <p:nvPr/>
        </p:nvPicPr>
        <p:blipFill>
          <a:blip r:embed="rId4" cstate="print"/>
          <a:srcRect/>
          <a:stretch>
            <a:fillRect/>
          </a:stretch>
        </p:blipFill>
        <p:spPr bwMode="auto">
          <a:xfrm>
            <a:off x="2516191" y="4078515"/>
            <a:ext cx="4218800" cy="2779486"/>
          </a:xfrm>
          <a:prstGeom prst="rect">
            <a:avLst/>
          </a:prstGeom>
          <a:noFill/>
          <a:ln w="9525">
            <a:noFill/>
            <a:miter lim="800000"/>
            <a:headEnd/>
            <a:tailEnd/>
          </a:ln>
        </p:spPr>
      </p:pic>
      <p:sp>
        <p:nvSpPr>
          <p:cNvPr id="9" name="Title 1"/>
          <p:cNvSpPr txBox="1">
            <a:spLocks noGrp="1"/>
          </p:cNvSpPr>
          <p:nvPr>
            <p:ph type="title"/>
          </p:nvPr>
        </p:nvSpPr>
        <p:spPr>
          <a:xfrm>
            <a:off x="0" y="0"/>
            <a:ext cx="9144000" cy="571480"/>
          </a:xfrm>
          <a:prstGeom prst="rect">
            <a:avLst/>
          </a:prstGeom>
          <a:solidFill>
            <a:srgbClr val="C00000"/>
          </a:solidFill>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bg1"/>
                </a:solidFill>
                <a:effectLst/>
                <a:uLnTx/>
                <a:uFillTx/>
                <a:latin typeface="+mj-lt"/>
                <a:ea typeface="+mj-ea"/>
                <a:cs typeface="+mj-cs"/>
              </a:rPr>
              <a:t>MENGGABUNGKAN GAMBAR</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  PETA (3)</a:t>
            </a:r>
            <a:endParaRPr kumimoji="0" lang="id-ID"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4" descr="Freedom_Towers_SkyLine"/>
          <p:cNvPicPr>
            <a:picLocks noChangeAspect="1" noChangeArrowheads="1"/>
          </p:cNvPicPr>
          <p:nvPr/>
        </p:nvPicPr>
        <p:blipFill>
          <a:blip r:embed="rId2">
            <a:grayscl/>
          </a:blip>
          <a:srcRect/>
          <a:stretch>
            <a:fillRect/>
          </a:stretch>
        </p:blipFill>
        <p:spPr bwMode="auto">
          <a:xfrm>
            <a:off x="4507523" y="1444625"/>
            <a:ext cx="4636477" cy="3348038"/>
          </a:xfrm>
          <a:prstGeom prst="rect">
            <a:avLst/>
          </a:prstGeom>
          <a:noFill/>
          <a:ln w="9525">
            <a:noFill/>
            <a:miter lim="800000"/>
            <a:headEnd/>
            <a:tailEnd/>
          </a:ln>
        </p:spPr>
      </p:pic>
      <p:grpSp>
        <p:nvGrpSpPr>
          <p:cNvPr id="2" name="Group 37"/>
          <p:cNvGrpSpPr>
            <a:grpSpLocks/>
          </p:cNvGrpSpPr>
          <p:nvPr/>
        </p:nvGrpSpPr>
        <p:grpSpPr bwMode="auto">
          <a:xfrm>
            <a:off x="335574" y="1630364"/>
            <a:ext cx="3804138" cy="401637"/>
            <a:chOff x="229" y="1027"/>
            <a:chExt cx="2596" cy="253"/>
          </a:xfrm>
        </p:grpSpPr>
        <p:sp>
          <p:nvSpPr>
            <p:cNvPr id="123909" name="Line 6"/>
            <p:cNvSpPr>
              <a:spLocks noChangeShapeType="1"/>
            </p:cNvSpPr>
            <p:nvPr/>
          </p:nvSpPr>
          <p:spPr bwMode="auto">
            <a:xfrm>
              <a:off x="229" y="1280"/>
              <a:ext cx="2596" cy="0"/>
            </a:xfrm>
            <a:prstGeom prst="line">
              <a:avLst/>
            </a:prstGeom>
            <a:noFill/>
            <a:ln w="9525">
              <a:solidFill>
                <a:schemeClr val="tx1"/>
              </a:solidFill>
              <a:prstDash val="dash"/>
              <a:round/>
              <a:headEnd/>
              <a:tailEnd/>
            </a:ln>
          </p:spPr>
          <p:txBody>
            <a:bodyPr/>
            <a:lstStyle/>
            <a:p>
              <a:pPr>
                <a:defRPr/>
              </a:pPr>
              <a:endParaRPr lang="en-US"/>
            </a:p>
          </p:txBody>
        </p:sp>
        <p:sp>
          <p:nvSpPr>
            <p:cNvPr id="19492" name="Text Box 8"/>
            <p:cNvSpPr txBox="1">
              <a:spLocks noChangeArrowheads="1"/>
            </p:cNvSpPr>
            <p:nvPr/>
          </p:nvSpPr>
          <p:spPr bwMode="auto">
            <a:xfrm>
              <a:off x="280" y="1033"/>
              <a:ext cx="1031" cy="194"/>
            </a:xfrm>
            <a:prstGeom prst="rect">
              <a:avLst/>
            </a:prstGeom>
            <a:noFill/>
            <a:ln w="9525">
              <a:noFill/>
              <a:miter lim="800000"/>
              <a:headEnd/>
              <a:tailEnd/>
            </a:ln>
          </p:spPr>
          <p:txBody>
            <a:bodyPr wrap="none">
              <a:spAutoFit/>
            </a:bodyPr>
            <a:lstStyle/>
            <a:p>
              <a:pPr eaLnBrk="0" hangingPunct="0"/>
              <a:r>
                <a:rPr lang="en-US" sz="1400" b="1" i="1">
                  <a:solidFill>
                    <a:srgbClr val="FF0000"/>
                  </a:solidFill>
                  <a:effectLst/>
                </a:rPr>
                <a:t>RENCANA UMUM</a:t>
              </a:r>
            </a:p>
          </p:txBody>
        </p:sp>
        <p:sp>
          <p:nvSpPr>
            <p:cNvPr id="19493" name="Text Box 9"/>
            <p:cNvSpPr txBox="1">
              <a:spLocks noChangeArrowheads="1"/>
            </p:cNvSpPr>
            <p:nvPr/>
          </p:nvSpPr>
          <p:spPr bwMode="auto">
            <a:xfrm>
              <a:off x="1582" y="1027"/>
              <a:ext cx="936" cy="194"/>
            </a:xfrm>
            <a:prstGeom prst="rect">
              <a:avLst/>
            </a:prstGeom>
            <a:noFill/>
            <a:ln w="9525">
              <a:noFill/>
              <a:miter lim="800000"/>
              <a:headEnd/>
              <a:tailEnd/>
            </a:ln>
          </p:spPr>
          <p:txBody>
            <a:bodyPr wrap="none">
              <a:spAutoFit/>
            </a:bodyPr>
            <a:lstStyle/>
            <a:p>
              <a:pPr eaLnBrk="0" hangingPunct="0"/>
              <a:r>
                <a:rPr lang="en-US" sz="1400" b="1" i="1">
                  <a:solidFill>
                    <a:srgbClr val="FF0000"/>
                  </a:solidFill>
                  <a:effectLst/>
                </a:rPr>
                <a:t>RENCANA RINCI</a:t>
              </a:r>
            </a:p>
          </p:txBody>
        </p:sp>
      </p:grpSp>
      <p:grpSp>
        <p:nvGrpSpPr>
          <p:cNvPr id="3" name="Group 38"/>
          <p:cNvGrpSpPr>
            <a:grpSpLocks/>
          </p:cNvGrpSpPr>
          <p:nvPr/>
        </p:nvGrpSpPr>
        <p:grpSpPr bwMode="auto">
          <a:xfrm>
            <a:off x="432289" y="1524000"/>
            <a:ext cx="1579684" cy="4833938"/>
            <a:chOff x="295" y="960"/>
            <a:chExt cx="1078" cy="3045"/>
          </a:xfrm>
        </p:grpSpPr>
        <p:sp>
          <p:nvSpPr>
            <p:cNvPr id="123913" name="Line 7"/>
            <p:cNvSpPr>
              <a:spLocks noChangeShapeType="1"/>
            </p:cNvSpPr>
            <p:nvPr/>
          </p:nvSpPr>
          <p:spPr bwMode="auto">
            <a:xfrm>
              <a:off x="1373" y="960"/>
              <a:ext cx="0" cy="3045"/>
            </a:xfrm>
            <a:prstGeom prst="line">
              <a:avLst/>
            </a:prstGeom>
            <a:noFill/>
            <a:ln w="9525">
              <a:solidFill>
                <a:schemeClr val="tx1"/>
              </a:solidFill>
              <a:prstDash val="dash"/>
              <a:round/>
              <a:headEnd/>
              <a:tailEnd/>
            </a:ln>
          </p:spPr>
          <p:txBody>
            <a:bodyPr/>
            <a:lstStyle/>
            <a:p>
              <a:pPr>
                <a:defRPr/>
              </a:pPr>
              <a:endParaRPr lang="en-US"/>
            </a:p>
          </p:txBody>
        </p:sp>
        <p:sp>
          <p:nvSpPr>
            <p:cNvPr id="19486" name="Text Box 10"/>
            <p:cNvSpPr txBox="1">
              <a:spLocks noChangeArrowheads="1"/>
            </p:cNvSpPr>
            <p:nvPr/>
          </p:nvSpPr>
          <p:spPr bwMode="auto">
            <a:xfrm>
              <a:off x="301" y="1456"/>
              <a:ext cx="997" cy="194"/>
            </a:xfrm>
            <a:prstGeom prst="rect">
              <a:avLst/>
            </a:prstGeom>
            <a:noFill/>
            <a:ln w="9525">
              <a:noFill/>
              <a:miter lim="800000"/>
              <a:headEnd/>
              <a:tailEnd/>
            </a:ln>
          </p:spPr>
          <p:txBody>
            <a:bodyPr wrap="none">
              <a:spAutoFit/>
            </a:bodyPr>
            <a:lstStyle/>
            <a:p>
              <a:pPr eaLnBrk="0" hangingPunct="0"/>
              <a:r>
                <a:rPr lang="en-US" sz="1400" b="1">
                  <a:effectLst/>
                </a:rPr>
                <a:t>RTRW NASIONAL</a:t>
              </a:r>
            </a:p>
          </p:txBody>
        </p:sp>
        <p:sp>
          <p:nvSpPr>
            <p:cNvPr id="123915" name="Line 11"/>
            <p:cNvSpPr>
              <a:spLocks noChangeShapeType="1"/>
            </p:cNvSpPr>
            <p:nvPr/>
          </p:nvSpPr>
          <p:spPr bwMode="auto">
            <a:xfrm>
              <a:off x="731" y="1655"/>
              <a:ext cx="0" cy="667"/>
            </a:xfrm>
            <a:prstGeom prst="line">
              <a:avLst/>
            </a:prstGeom>
            <a:noFill/>
            <a:ln w="9525">
              <a:solidFill>
                <a:schemeClr val="tx1"/>
              </a:solidFill>
              <a:round/>
              <a:headEnd/>
              <a:tailEnd type="triangle" w="med" len="med"/>
            </a:ln>
          </p:spPr>
          <p:txBody>
            <a:bodyPr/>
            <a:lstStyle/>
            <a:p>
              <a:pPr>
                <a:defRPr/>
              </a:pPr>
              <a:endParaRPr lang="en-US"/>
            </a:p>
          </p:txBody>
        </p:sp>
        <p:sp>
          <p:nvSpPr>
            <p:cNvPr id="19488" name="Text Box 12"/>
            <p:cNvSpPr txBox="1">
              <a:spLocks noChangeArrowheads="1"/>
            </p:cNvSpPr>
            <p:nvPr/>
          </p:nvSpPr>
          <p:spPr bwMode="auto">
            <a:xfrm>
              <a:off x="295" y="2310"/>
              <a:ext cx="948" cy="194"/>
            </a:xfrm>
            <a:prstGeom prst="rect">
              <a:avLst/>
            </a:prstGeom>
            <a:noFill/>
            <a:ln w="9525">
              <a:noFill/>
              <a:miter lim="800000"/>
              <a:headEnd/>
              <a:tailEnd/>
            </a:ln>
          </p:spPr>
          <p:txBody>
            <a:bodyPr wrap="none">
              <a:spAutoFit/>
            </a:bodyPr>
            <a:lstStyle/>
            <a:p>
              <a:pPr eaLnBrk="0" hangingPunct="0"/>
              <a:r>
                <a:rPr lang="en-US" sz="1400" b="1">
                  <a:effectLst/>
                </a:rPr>
                <a:t>RTRW PROPINSI</a:t>
              </a:r>
            </a:p>
          </p:txBody>
        </p:sp>
        <p:sp>
          <p:nvSpPr>
            <p:cNvPr id="123917" name="Line 13"/>
            <p:cNvSpPr>
              <a:spLocks noChangeShapeType="1"/>
            </p:cNvSpPr>
            <p:nvPr/>
          </p:nvSpPr>
          <p:spPr bwMode="auto">
            <a:xfrm>
              <a:off x="725" y="2509"/>
              <a:ext cx="0" cy="667"/>
            </a:xfrm>
            <a:prstGeom prst="line">
              <a:avLst/>
            </a:prstGeom>
            <a:noFill/>
            <a:ln w="9525">
              <a:solidFill>
                <a:schemeClr val="tx1"/>
              </a:solidFill>
              <a:round/>
              <a:headEnd/>
              <a:tailEnd type="triangle" w="med" len="med"/>
            </a:ln>
          </p:spPr>
          <p:txBody>
            <a:bodyPr/>
            <a:lstStyle/>
            <a:p>
              <a:pPr>
                <a:defRPr/>
              </a:pPr>
              <a:endParaRPr lang="en-US"/>
            </a:p>
          </p:txBody>
        </p:sp>
        <p:sp>
          <p:nvSpPr>
            <p:cNvPr id="19490" name="Text Box 14"/>
            <p:cNvSpPr txBox="1">
              <a:spLocks noChangeArrowheads="1"/>
            </p:cNvSpPr>
            <p:nvPr/>
          </p:nvSpPr>
          <p:spPr bwMode="auto">
            <a:xfrm>
              <a:off x="304" y="3151"/>
              <a:ext cx="1017" cy="194"/>
            </a:xfrm>
            <a:prstGeom prst="rect">
              <a:avLst/>
            </a:prstGeom>
            <a:noFill/>
            <a:ln w="9525">
              <a:noFill/>
              <a:miter lim="800000"/>
              <a:headEnd/>
              <a:tailEnd/>
            </a:ln>
          </p:spPr>
          <p:txBody>
            <a:bodyPr wrap="none">
              <a:spAutoFit/>
            </a:bodyPr>
            <a:lstStyle/>
            <a:p>
              <a:pPr eaLnBrk="0" hangingPunct="0"/>
              <a:r>
                <a:rPr lang="en-US" sz="1400" b="1">
                  <a:effectLst/>
                </a:rPr>
                <a:t>RTRW KAB /KOTA</a:t>
              </a:r>
            </a:p>
          </p:txBody>
        </p:sp>
      </p:grpSp>
      <p:grpSp>
        <p:nvGrpSpPr>
          <p:cNvPr id="4" name="Group 39"/>
          <p:cNvGrpSpPr>
            <a:grpSpLocks/>
          </p:cNvGrpSpPr>
          <p:nvPr/>
        </p:nvGrpSpPr>
        <p:grpSpPr bwMode="auto">
          <a:xfrm>
            <a:off x="1031631" y="2519364"/>
            <a:ext cx="3817327" cy="1152525"/>
            <a:chOff x="704" y="1587"/>
            <a:chExt cx="2605" cy="726"/>
          </a:xfrm>
        </p:grpSpPr>
        <p:grpSp>
          <p:nvGrpSpPr>
            <p:cNvPr id="5" name="Group 21"/>
            <p:cNvGrpSpPr>
              <a:grpSpLocks/>
            </p:cNvGrpSpPr>
            <p:nvPr/>
          </p:nvGrpSpPr>
          <p:grpSpPr bwMode="auto">
            <a:xfrm>
              <a:off x="704" y="1737"/>
              <a:ext cx="833" cy="379"/>
              <a:chOff x="695" y="1746"/>
              <a:chExt cx="1100" cy="360"/>
            </a:xfrm>
          </p:grpSpPr>
          <p:sp>
            <p:nvSpPr>
              <p:cNvPr id="19483" name="Freeform 17"/>
              <p:cNvSpPr>
                <a:spLocks/>
              </p:cNvSpPr>
              <p:nvPr/>
            </p:nvSpPr>
            <p:spPr bwMode="auto">
              <a:xfrm>
                <a:off x="695" y="1746"/>
                <a:ext cx="1097" cy="192"/>
              </a:xfrm>
              <a:custGeom>
                <a:avLst/>
                <a:gdLst>
                  <a:gd name="T0" fmla="*/ 0 w 1097"/>
                  <a:gd name="T1" fmla="*/ 130 h 283"/>
                  <a:gd name="T2" fmla="*/ 439 w 1097"/>
                  <a:gd name="T3" fmla="*/ 130 h 283"/>
                  <a:gd name="T4" fmla="*/ 722 w 1097"/>
                  <a:gd name="T5" fmla="*/ 0 h 283"/>
                  <a:gd name="T6" fmla="*/ 1097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sp>
            <p:nvSpPr>
              <p:cNvPr id="19484" name="Freeform 18"/>
              <p:cNvSpPr>
                <a:spLocks/>
              </p:cNvSpPr>
              <p:nvPr/>
            </p:nvSpPr>
            <p:spPr bwMode="auto">
              <a:xfrm flipV="1">
                <a:off x="698" y="1941"/>
                <a:ext cx="1097" cy="165"/>
              </a:xfrm>
              <a:custGeom>
                <a:avLst/>
                <a:gdLst>
                  <a:gd name="T0" fmla="*/ 0 w 1097"/>
                  <a:gd name="T1" fmla="*/ 96 h 283"/>
                  <a:gd name="T2" fmla="*/ 439 w 1097"/>
                  <a:gd name="T3" fmla="*/ 96 h 283"/>
                  <a:gd name="T4" fmla="*/ 722 w 1097"/>
                  <a:gd name="T5" fmla="*/ 0 h 283"/>
                  <a:gd name="T6" fmla="*/ 1097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grpSp>
        <p:sp>
          <p:nvSpPr>
            <p:cNvPr id="19481" name="Text Box 19"/>
            <p:cNvSpPr txBox="1">
              <a:spLocks noChangeArrowheads="1"/>
            </p:cNvSpPr>
            <p:nvPr/>
          </p:nvSpPr>
          <p:spPr bwMode="auto">
            <a:xfrm>
              <a:off x="1526" y="1587"/>
              <a:ext cx="1783" cy="330"/>
            </a:xfrm>
            <a:prstGeom prst="rect">
              <a:avLst/>
            </a:prstGeom>
            <a:noFill/>
            <a:ln w="9525">
              <a:noFill/>
              <a:miter lim="800000"/>
              <a:headEnd/>
              <a:tailEnd/>
            </a:ln>
          </p:spPr>
          <p:txBody>
            <a:bodyPr wrap="none">
              <a:spAutoFit/>
            </a:bodyPr>
            <a:lstStyle/>
            <a:p>
              <a:pPr eaLnBrk="0" hangingPunct="0"/>
              <a:r>
                <a:rPr lang="en-US" sz="1400" b="1">
                  <a:effectLst/>
                </a:rPr>
                <a:t>RENCANA TATA RUANG </a:t>
              </a:r>
            </a:p>
            <a:p>
              <a:pPr eaLnBrk="0" hangingPunct="0"/>
              <a:r>
                <a:rPr lang="en-US" sz="1400" b="1">
                  <a:effectLst/>
                </a:rPr>
                <a:t>KAWASAN STRATEGIS NASIONAL</a:t>
              </a:r>
            </a:p>
          </p:txBody>
        </p:sp>
        <p:sp>
          <p:nvSpPr>
            <p:cNvPr id="19482" name="Text Box 20"/>
            <p:cNvSpPr txBox="1">
              <a:spLocks noChangeArrowheads="1"/>
            </p:cNvSpPr>
            <p:nvPr/>
          </p:nvSpPr>
          <p:spPr bwMode="auto">
            <a:xfrm>
              <a:off x="1530" y="1983"/>
              <a:ext cx="1331" cy="330"/>
            </a:xfrm>
            <a:prstGeom prst="rect">
              <a:avLst/>
            </a:prstGeom>
            <a:noFill/>
            <a:ln w="9525">
              <a:noFill/>
              <a:miter lim="800000"/>
              <a:headEnd/>
              <a:tailEnd/>
            </a:ln>
          </p:spPr>
          <p:txBody>
            <a:bodyPr wrap="none">
              <a:spAutoFit/>
            </a:bodyPr>
            <a:lstStyle/>
            <a:p>
              <a:pPr eaLnBrk="0" hangingPunct="0"/>
              <a:r>
                <a:rPr lang="en-US" sz="1400" b="1">
                  <a:effectLst/>
                </a:rPr>
                <a:t>RENCANA TATA RUANG </a:t>
              </a:r>
            </a:p>
            <a:p>
              <a:pPr eaLnBrk="0" hangingPunct="0"/>
              <a:r>
                <a:rPr lang="en-US" sz="1400" b="1">
                  <a:effectLst/>
                </a:rPr>
                <a:t>PULAU /KEPULAUAN</a:t>
              </a:r>
            </a:p>
          </p:txBody>
        </p:sp>
      </p:grpSp>
      <p:grpSp>
        <p:nvGrpSpPr>
          <p:cNvPr id="6" name="Group 42"/>
          <p:cNvGrpSpPr>
            <a:grpSpLocks/>
          </p:cNvGrpSpPr>
          <p:nvPr/>
        </p:nvGrpSpPr>
        <p:grpSpPr bwMode="auto">
          <a:xfrm>
            <a:off x="1077059" y="5165726"/>
            <a:ext cx="3848293" cy="1152525"/>
            <a:chOff x="734" y="3254"/>
            <a:chExt cx="2627" cy="726"/>
          </a:xfrm>
        </p:grpSpPr>
        <p:sp>
          <p:nvSpPr>
            <p:cNvPr id="123926" name="Line 15"/>
            <p:cNvSpPr>
              <a:spLocks noChangeShapeType="1"/>
            </p:cNvSpPr>
            <p:nvPr/>
          </p:nvSpPr>
          <p:spPr bwMode="auto">
            <a:xfrm>
              <a:off x="734" y="3350"/>
              <a:ext cx="0" cy="283"/>
            </a:xfrm>
            <a:prstGeom prst="line">
              <a:avLst/>
            </a:prstGeom>
            <a:noFill/>
            <a:ln w="9525">
              <a:solidFill>
                <a:schemeClr val="tx1"/>
              </a:solidFill>
              <a:round/>
              <a:headEnd/>
              <a:tailEnd/>
            </a:ln>
          </p:spPr>
          <p:txBody>
            <a:bodyPr/>
            <a:lstStyle/>
            <a:p>
              <a:pPr>
                <a:defRPr/>
              </a:pPr>
              <a:endParaRPr lang="en-US"/>
            </a:p>
          </p:txBody>
        </p:sp>
        <p:grpSp>
          <p:nvGrpSpPr>
            <p:cNvPr id="7" name="Group 41"/>
            <p:cNvGrpSpPr>
              <a:grpSpLocks/>
            </p:cNvGrpSpPr>
            <p:nvPr/>
          </p:nvGrpSpPr>
          <p:grpSpPr bwMode="auto">
            <a:xfrm>
              <a:off x="735" y="3254"/>
              <a:ext cx="2626" cy="726"/>
              <a:chOff x="735" y="3254"/>
              <a:chExt cx="2626" cy="726"/>
            </a:xfrm>
          </p:grpSpPr>
          <p:grpSp>
            <p:nvGrpSpPr>
              <p:cNvPr id="8" name="Group 22"/>
              <p:cNvGrpSpPr>
                <a:grpSpLocks/>
              </p:cNvGrpSpPr>
              <p:nvPr/>
            </p:nvGrpSpPr>
            <p:grpSpPr bwMode="auto">
              <a:xfrm>
                <a:off x="735" y="3413"/>
                <a:ext cx="833" cy="379"/>
                <a:chOff x="695" y="1746"/>
                <a:chExt cx="1100" cy="360"/>
              </a:xfrm>
            </p:grpSpPr>
            <p:sp>
              <p:nvSpPr>
                <p:cNvPr id="19478" name="Freeform 23"/>
                <p:cNvSpPr>
                  <a:spLocks/>
                </p:cNvSpPr>
                <p:nvPr/>
              </p:nvSpPr>
              <p:spPr bwMode="auto">
                <a:xfrm>
                  <a:off x="695" y="1746"/>
                  <a:ext cx="1097" cy="192"/>
                </a:xfrm>
                <a:custGeom>
                  <a:avLst/>
                  <a:gdLst>
                    <a:gd name="T0" fmla="*/ 0 w 1097"/>
                    <a:gd name="T1" fmla="*/ 130 h 283"/>
                    <a:gd name="T2" fmla="*/ 439 w 1097"/>
                    <a:gd name="T3" fmla="*/ 130 h 283"/>
                    <a:gd name="T4" fmla="*/ 722 w 1097"/>
                    <a:gd name="T5" fmla="*/ 0 h 283"/>
                    <a:gd name="T6" fmla="*/ 1097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sp>
              <p:nvSpPr>
                <p:cNvPr id="19479" name="Freeform 24"/>
                <p:cNvSpPr>
                  <a:spLocks/>
                </p:cNvSpPr>
                <p:nvPr/>
              </p:nvSpPr>
              <p:spPr bwMode="auto">
                <a:xfrm flipV="1">
                  <a:off x="698" y="1941"/>
                  <a:ext cx="1097" cy="165"/>
                </a:xfrm>
                <a:custGeom>
                  <a:avLst/>
                  <a:gdLst>
                    <a:gd name="T0" fmla="*/ 0 w 1097"/>
                    <a:gd name="T1" fmla="*/ 96 h 283"/>
                    <a:gd name="T2" fmla="*/ 439 w 1097"/>
                    <a:gd name="T3" fmla="*/ 96 h 283"/>
                    <a:gd name="T4" fmla="*/ 722 w 1097"/>
                    <a:gd name="T5" fmla="*/ 0 h 283"/>
                    <a:gd name="T6" fmla="*/ 1097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grpSp>
          <p:sp>
            <p:nvSpPr>
              <p:cNvPr id="19476" name="Text Box 25"/>
              <p:cNvSpPr txBox="1">
                <a:spLocks noChangeArrowheads="1"/>
              </p:cNvSpPr>
              <p:nvPr/>
            </p:nvSpPr>
            <p:spPr bwMode="auto">
              <a:xfrm>
                <a:off x="1530" y="3254"/>
                <a:ext cx="1831" cy="330"/>
              </a:xfrm>
              <a:prstGeom prst="rect">
                <a:avLst/>
              </a:prstGeom>
              <a:noFill/>
              <a:ln w="9525">
                <a:noFill/>
                <a:miter lim="800000"/>
                <a:headEnd/>
                <a:tailEnd/>
              </a:ln>
            </p:spPr>
            <p:txBody>
              <a:bodyPr wrap="none">
                <a:spAutoFit/>
              </a:bodyPr>
              <a:lstStyle/>
              <a:p>
                <a:pPr eaLnBrk="0" hangingPunct="0"/>
                <a:r>
                  <a:rPr lang="en-US" sz="1400" b="1">
                    <a:effectLst/>
                  </a:rPr>
                  <a:t>RENCANA TATA RUANG </a:t>
                </a:r>
              </a:p>
              <a:p>
                <a:pPr eaLnBrk="0" hangingPunct="0"/>
                <a:r>
                  <a:rPr lang="en-US" sz="1400" b="1">
                    <a:effectLst/>
                  </a:rPr>
                  <a:t>KAWASAN STRATEGIS KAB / KOTA</a:t>
                </a:r>
              </a:p>
            </p:txBody>
          </p:sp>
          <p:sp>
            <p:nvSpPr>
              <p:cNvPr id="19477" name="Text Box 26"/>
              <p:cNvSpPr txBox="1">
                <a:spLocks noChangeArrowheads="1"/>
              </p:cNvSpPr>
              <p:nvPr/>
            </p:nvSpPr>
            <p:spPr bwMode="auto">
              <a:xfrm>
                <a:off x="1543" y="3650"/>
                <a:ext cx="1706" cy="330"/>
              </a:xfrm>
              <a:prstGeom prst="rect">
                <a:avLst/>
              </a:prstGeom>
              <a:noFill/>
              <a:ln w="9525">
                <a:noFill/>
                <a:miter lim="800000"/>
                <a:headEnd/>
                <a:tailEnd/>
              </a:ln>
            </p:spPr>
            <p:txBody>
              <a:bodyPr wrap="none">
                <a:spAutoFit/>
              </a:bodyPr>
              <a:lstStyle/>
              <a:p>
                <a:pPr eaLnBrk="0" hangingPunct="0"/>
                <a:r>
                  <a:rPr lang="en-US" sz="1400" b="1">
                    <a:effectLst/>
                  </a:rPr>
                  <a:t>RENCANA DETAIL TATA RUANG </a:t>
                </a:r>
              </a:p>
              <a:p>
                <a:pPr eaLnBrk="0" hangingPunct="0"/>
                <a:r>
                  <a:rPr lang="en-US" sz="1400" b="1">
                    <a:effectLst/>
                  </a:rPr>
                  <a:t>KABUPATEN / KOTA</a:t>
                </a:r>
              </a:p>
            </p:txBody>
          </p:sp>
        </p:grpSp>
      </p:grpSp>
      <p:grpSp>
        <p:nvGrpSpPr>
          <p:cNvPr id="9" name="Group 40"/>
          <p:cNvGrpSpPr>
            <a:grpSpLocks/>
          </p:cNvGrpSpPr>
          <p:nvPr/>
        </p:nvGrpSpPr>
        <p:grpSpPr bwMode="auto">
          <a:xfrm>
            <a:off x="1063869" y="4059239"/>
            <a:ext cx="3764573" cy="573087"/>
            <a:chOff x="726" y="2557"/>
            <a:chExt cx="2569" cy="361"/>
          </a:xfrm>
        </p:grpSpPr>
        <p:sp>
          <p:nvSpPr>
            <p:cNvPr id="19471" name="Freeform 28"/>
            <p:cNvSpPr>
              <a:spLocks/>
            </p:cNvSpPr>
            <p:nvPr/>
          </p:nvSpPr>
          <p:spPr bwMode="auto">
            <a:xfrm>
              <a:off x="726" y="2716"/>
              <a:ext cx="831" cy="202"/>
            </a:xfrm>
            <a:custGeom>
              <a:avLst/>
              <a:gdLst>
                <a:gd name="T0" fmla="*/ 0 w 1097"/>
                <a:gd name="T1" fmla="*/ 144 h 283"/>
                <a:gd name="T2" fmla="*/ 252 w 1097"/>
                <a:gd name="T3" fmla="*/ 144 h 283"/>
                <a:gd name="T4" fmla="*/ 414 w 1097"/>
                <a:gd name="T5" fmla="*/ 0 h 283"/>
                <a:gd name="T6" fmla="*/ 629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sp>
          <p:nvSpPr>
            <p:cNvPr id="19472" name="Text Box 30"/>
            <p:cNvSpPr txBox="1">
              <a:spLocks noChangeArrowheads="1"/>
            </p:cNvSpPr>
            <p:nvPr/>
          </p:nvSpPr>
          <p:spPr bwMode="auto">
            <a:xfrm>
              <a:off x="1530" y="2557"/>
              <a:ext cx="1765" cy="330"/>
            </a:xfrm>
            <a:prstGeom prst="rect">
              <a:avLst/>
            </a:prstGeom>
            <a:noFill/>
            <a:ln w="9525">
              <a:noFill/>
              <a:miter lim="800000"/>
              <a:headEnd/>
              <a:tailEnd/>
            </a:ln>
          </p:spPr>
          <p:txBody>
            <a:bodyPr wrap="none">
              <a:spAutoFit/>
            </a:bodyPr>
            <a:lstStyle/>
            <a:p>
              <a:pPr eaLnBrk="0" hangingPunct="0"/>
              <a:r>
                <a:rPr lang="en-US" sz="1400" b="1">
                  <a:effectLst/>
                </a:rPr>
                <a:t>RENCANA TATA RUANG </a:t>
              </a:r>
            </a:p>
            <a:p>
              <a:pPr eaLnBrk="0" hangingPunct="0"/>
              <a:r>
                <a:rPr lang="en-US" sz="1400" b="1">
                  <a:effectLst/>
                </a:rPr>
                <a:t>KAWASAN STRATEGIS  PROVINSI</a:t>
              </a:r>
            </a:p>
          </p:txBody>
        </p:sp>
      </p:grpSp>
      <p:grpSp>
        <p:nvGrpSpPr>
          <p:cNvPr id="10" name="Group 36"/>
          <p:cNvGrpSpPr>
            <a:grpSpLocks/>
          </p:cNvGrpSpPr>
          <p:nvPr/>
        </p:nvGrpSpPr>
        <p:grpSpPr bwMode="auto">
          <a:xfrm>
            <a:off x="3046535" y="5835650"/>
            <a:ext cx="5526011" cy="752475"/>
            <a:chOff x="2079" y="3676"/>
            <a:chExt cx="3772" cy="474"/>
          </a:xfrm>
        </p:grpSpPr>
        <p:sp>
          <p:nvSpPr>
            <p:cNvPr id="19466" name="Freeform 31"/>
            <p:cNvSpPr>
              <a:spLocks/>
            </p:cNvSpPr>
            <p:nvPr/>
          </p:nvSpPr>
          <p:spPr bwMode="auto">
            <a:xfrm>
              <a:off x="3308" y="3761"/>
              <a:ext cx="630" cy="294"/>
            </a:xfrm>
            <a:custGeom>
              <a:avLst/>
              <a:gdLst>
                <a:gd name="T0" fmla="*/ 0 w 1097"/>
                <a:gd name="T1" fmla="*/ 305 h 283"/>
                <a:gd name="T2" fmla="*/ 145 w 1097"/>
                <a:gd name="T3" fmla="*/ 305 h 283"/>
                <a:gd name="T4" fmla="*/ 238 w 1097"/>
                <a:gd name="T5" fmla="*/ 0 h 283"/>
                <a:gd name="T6" fmla="*/ 362 w 1097"/>
                <a:gd name="T7" fmla="*/ 0 h 283"/>
                <a:gd name="T8" fmla="*/ 0 60000 65536"/>
                <a:gd name="T9" fmla="*/ 0 60000 65536"/>
                <a:gd name="T10" fmla="*/ 0 60000 65536"/>
                <a:gd name="T11" fmla="*/ 0 60000 65536"/>
                <a:gd name="T12" fmla="*/ 0 w 1097"/>
                <a:gd name="T13" fmla="*/ 0 h 283"/>
                <a:gd name="T14" fmla="*/ 1097 w 1097"/>
                <a:gd name="T15" fmla="*/ 283 h 283"/>
              </a:gdLst>
              <a:ahLst/>
              <a:cxnLst>
                <a:cxn ang="T8">
                  <a:pos x="T0" y="T1"/>
                </a:cxn>
                <a:cxn ang="T9">
                  <a:pos x="T2" y="T3"/>
                </a:cxn>
                <a:cxn ang="T10">
                  <a:pos x="T4" y="T5"/>
                </a:cxn>
                <a:cxn ang="T11">
                  <a:pos x="T6" y="T7"/>
                </a:cxn>
              </a:cxnLst>
              <a:rect l="T12" t="T13" r="T14" b="T15"/>
              <a:pathLst>
                <a:path w="1097" h="283">
                  <a:moveTo>
                    <a:pt x="0" y="283"/>
                  </a:moveTo>
                  <a:lnTo>
                    <a:pt x="439" y="283"/>
                  </a:lnTo>
                  <a:lnTo>
                    <a:pt x="722" y="0"/>
                  </a:lnTo>
                  <a:lnTo>
                    <a:pt x="1097" y="0"/>
                  </a:lnTo>
                </a:path>
              </a:pathLst>
            </a:custGeom>
            <a:noFill/>
            <a:ln w="9525">
              <a:solidFill>
                <a:schemeClr val="tx1"/>
              </a:solidFill>
              <a:round/>
              <a:headEnd/>
              <a:tailEnd/>
            </a:ln>
          </p:spPr>
          <p:txBody>
            <a:bodyPr/>
            <a:lstStyle/>
            <a:p>
              <a:endParaRPr lang="en-US"/>
            </a:p>
          </p:txBody>
        </p:sp>
        <p:sp>
          <p:nvSpPr>
            <p:cNvPr id="19467" name="Text Box 32"/>
            <p:cNvSpPr txBox="1">
              <a:spLocks noChangeArrowheads="1"/>
            </p:cNvSpPr>
            <p:nvPr/>
          </p:nvSpPr>
          <p:spPr bwMode="auto">
            <a:xfrm>
              <a:off x="2079" y="3956"/>
              <a:ext cx="1162" cy="194"/>
            </a:xfrm>
            <a:prstGeom prst="rect">
              <a:avLst/>
            </a:prstGeom>
            <a:noFill/>
            <a:ln w="9525">
              <a:noFill/>
              <a:miter lim="800000"/>
              <a:headEnd/>
              <a:tailEnd/>
            </a:ln>
          </p:spPr>
          <p:txBody>
            <a:bodyPr wrap="none">
              <a:spAutoFit/>
            </a:bodyPr>
            <a:lstStyle/>
            <a:p>
              <a:pPr eaLnBrk="0" hangingPunct="0"/>
              <a:r>
                <a:rPr lang="en-US" sz="1400" b="1" i="1" dirty="0">
                  <a:effectLst/>
                </a:rPr>
                <a:t>PERATURAN ZONASI</a:t>
              </a:r>
            </a:p>
          </p:txBody>
        </p:sp>
        <p:sp>
          <p:nvSpPr>
            <p:cNvPr id="19468" name="Text Box 33"/>
            <p:cNvSpPr txBox="1">
              <a:spLocks noChangeArrowheads="1"/>
            </p:cNvSpPr>
            <p:nvPr/>
          </p:nvSpPr>
          <p:spPr bwMode="auto">
            <a:xfrm>
              <a:off x="3920" y="3676"/>
              <a:ext cx="843" cy="465"/>
            </a:xfrm>
            <a:prstGeom prst="rect">
              <a:avLst/>
            </a:prstGeom>
            <a:noFill/>
            <a:ln w="9525">
              <a:noFill/>
              <a:miter lim="800000"/>
              <a:headEnd/>
              <a:tailEnd/>
            </a:ln>
          </p:spPr>
          <p:txBody>
            <a:bodyPr wrap="none">
              <a:spAutoFit/>
            </a:bodyPr>
            <a:lstStyle/>
            <a:p>
              <a:pPr eaLnBrk="0" hangingPunct="0"/>
              <a:r>
                <a:rPr lang="en-US" sz="1400" b="1" i="1" dirty="0">
                  <a:effectLst/>
                </a:rPr>
                <a:t>PERIJINAN / </a:t>
              </a:r>
            </a:p>
            <a:p>
              <a:pPr eaLnBrk="0" hangingPunct="0"/>
              <a:r>
                <a:rPr lang="en-US" sz="1400" b="1" i="1" dirty="0" err="1">
                  <a:effectLst/>
                </a:rPr>
                <a:t>pemanfaatan</a:t>
              </a:r>
              <a:r>
                <a:rPr lang="en-US" sz="1400" b="1" i="1" dirty="0">
                  <a:effectLst/>
                </a:rPr>
                <a:t> </a:t>
              </a:r>
            </a:p>
            <a:p>
              <a:pPr eaLnBrk="0" hangingPunct="0"/>
              <a:r>
                <a:rPr lang="en-US" sz="1400" b="1" i="1" dirty="0" err="1">
                  <a:effectLst/>
                </a:rPr>
                <a:t>ruang</a:t>
              </a:r>
              <a:endParaRPr lang="en-US" sz="1400" b="1" i="1" dirty="0">
                <a:effectLst/>
              </a:endParaRPr>
            </a:p>
          </p:txBody>
        </p:sp>
        <p:sp>
          <p:nvSpPr>
            <p:cNvPr id="19469" name="Text Box 34"/>
            <p:cNvSpPr txBox="1">
              <a:spLocks noChangeArrowheads="1"/>
            </p:cNvSpPr>
            <p:nvPr/>
          </p:nvSpPr>
          <p:spPr bwMode="auto">
            <a:xfrm>
              <a:off x="4875" y="3680"/>
              <a:ext cx="976" cy="194"/>
            </a:xfrm>
            <a:prstGeom prst="rect">
              <a:avLst/>
            </a:prstGeom>
            <a:noFill/>
            <a:ln w="9525">
              <a:noFill/>
              <a:miter lim="800000"/>
              <a:headEnd/>
              <a:tailEnd/>
            </a:ln>
          </p:spPr>
          <p:txBody>
            <a:bodyPr wrap="none">
              <a:spAutoFit/>
            </a:bodyPr>
            <a:lstStyle/>
            <a:p>
              <a:pPr eaLnBrk="0" hangingPunct="0"/>
              <a:r>
                <a:rPr lang="en-US" sz="1400" b="1" i="1" dirty="0">
                  <a:effectLst/>
                </a:rPr>
                <a:t>PEMBANGUNAN</a:t>
              </a:r>
            </a:p>
          </p:txBody>
        </p:sp>
        <p:sp>
          <p:nvSpPr>
            <p:cNvPr id="123941" name="Line 35"/>
            <p:cNvSpPr>
              <a:spLocks noChangeShapeType="1"/>
            </p:cNvSpPr>
            <p:nvPr/>
          </p:nvSpPr>
          <p:spPr bwMode="auto">
            <a:xfrm>
              <a:off x="4608" y="3767"/>
              <a:ext cx="293" cy="0"/>
            </a:xfrm>
            <a:prstGeom prst="line">
              <a:avLst/>
            </a:prstGeom>
            <a:noFill/>
            <a:ln w="9525">
              <a:solidFill>
                <a:schemeClr val="tx1"/>
              </a:solidFill>
              <a:round/>
              <a:headEnd/>
              <a:tailEnd/>
            </a:ln>
          </p:spPr>
          <p:txBody>
            <a:bodyPr/>
            <a:lstStyle/>
            <a:p>
              <a:pPr>
                <a:defRPr/>
              </a:pPr>
              <a:endParaRPr lang="en-US"/>
            </a:p>
          </p:txBody>
        </p:sp>
      </p:grpSp>
      <p:sp>
        <p:nvSpPr>
          <p:cNvPr id="38" name="Title 1"/>
          <p:cNvSpPr txBox="1">
            <a:spLocks noGrp="1"/>
          </p:cNvSpPr>
          <p:nvPr>
            <p:ph type="title" idx="4294967295"/>
          </p:nvPr>
        </p:nvSpPr>
        <p:spPr>
          <a:xfrm>
            <a:off x="0" y="0"/>
            <a:ext cx="9144000" cy="722295"/>
          </a:xfrm>
          <a:prstGeom prst="rect">
            <a:avLst/>
          </a:prstGeom>
          <a:solidFill>
            <a:srgbClr val="C00000"/>
          </a:solidFill>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CONTOH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MENGGABUNGKAN GAMBAR</a:t>
            </a:r>
            <a:endParaRPr kumimoji="0" lang="id-ID"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Oval 3"/>
          <p:cNvSpPr>
            <a:spLocks noChangeArrowheads="1"/>
          </p:cNvSpPr>
          <p:nvPr/>
        </p:nvSpPr>
        <p:spPr bwMode="auto">
          <a:xfrm>
            <a:off x="2895600" y="280974"/>
            <a:ext cx="1219200" cy="1219200"/>
          </a:xfrm>
          <a:prstGeom prst="ellipse">
            <a:avLst/>
          </a:prstGeom>
          <a:solidFill>
            <a:schemeClr val="accent1"/>
          </a:solidFill>
          <a:ln w="57150">
            <a:solidFill>
              <a:srgbClr val="FFCC00"/>
            </a:solidFill>
            <a:round/>
            <a:headEnd/>
            <a:tailEnd/>
          </a:ln>
        </p:spPr>
        <p:txBody>
          <a:bodyPr wrap="none" anchor="ctr"/>
          <a:lstStyle/>
          <a:p>
            <a:pPr algn="ctr"/>
            <a:r>
              <a:rPr lang="en-US" sz="1200" b="1" dirty="0">
                <a:effectLst/>
              </a:rPr>
              <a:t>RTRW KOTA/</a:t>
            </a:r>
          </a:p>
          <a:p>
            <a:pPr algn="ctr"/>
            <a:r>
              <a:rPr lang="id-ID" sz="1400" b="1" dirty="0" smtClean="0">
                <a:effectLst/>
              </a:rPr>
              <a:t>Tangerang</a:t>
            </a:r>
            <a:endParaRPr lang="en-US" sz="1400" b="1" dirty="0">
              <a:effectLst/>
            </a:endParaRPr>
          </a:p>
        </p:txBody>
      </p:sp>
      <p:grpSp>
        <p:nvGrpSpPr>
          <p:cNvPr id="2" name="Group 4"/>
          <p:cNvGrpSpPr>
            <a:grpSpLocks/>
          </p:cNvGrpSpPr>
          <p:nvPr/>
        </p:nvGrpSpPr>
        <p:grpSpPr bwMode="auto">
          <a:xfrm>
            <a:off x="2895600" y="1447800"/>
            <a:ext cx="1219200" cy="1981200"/>
            <a:chOff x="1824" y="912"/>
            <a:chExt cx="768" cy="1248"/>
          </a:xfrm>
        </p:grpSpPr>
        <p:sp>
          <p:nvSpPr>
            <p:cNvPr id="20514" name="Oval 5"/>
            <p:cNvSpPr>
              <a:spLocks noChangeArrowheads="1"/>
            </p:cNvSpPr>
            <p:nvPr/>
          </p:nvSpPr>
          <p:spPr bwMode="auto">
            <a:xfrm>
              <a:off x="1824" y="1392"/>
              <a:ext cx="768" cy="768"/>
            </a:xfrm>
            <a:prstGeom prst="ellipse">
              <a:avLst/>
            </a:prstGeom>
            <a:solidFill>
              <a:schemeClr val="accent1"/>
            </a:solidFill>
            <a:ln w="57150">
              <a:solidFill>
                <a:srgbClr val="FFCC00"/>
              </a:solidFill>
              <a:round/>
              <a:headEnd/>
              <a:tailEnd/>
            </a:ln>
          </p:spPr>
          <p:txBody>
            <a:bodyPr wrap="none" anchor="ctr"/>
            <a:lstStyle/>
            <a:p>
              <a:pPr algn="ctr"/>
              <a:r>
                <a:rPr lang="en-US" sz="1200" b="1" dirty="0" smtClean="0">
                  <a:effectLst/>
                </a:rPr>
                <a:t>RDTR</a:t>
              </a:r>
              <a:r>
                <a:rPr lang="id-ID" sz="1200" b="1" dirty="0" smtClean="0">
                  <a:effectLst/>
                </a:rPr>
                <a:t> </a:t>
              </a:r>
            </a:p>
            <a:p>
              <a:pPr algn="ctr"/>
              <a:r>
                <a:rPr lang="id-ID" sz="1200" b="1" dirty="0" smtClean="0">
                  <a:effectLst/>
                </a:rPr>
                <a:t>Cipondoh</a:t>
              </a:r>
              <a:endParaRPr lang="en-US" sz="1200" b="1" dirty="0">
                <a:effectLst/>
              </a:endParaRPr>
            </a:p>
            <a:p>
              <a:pPr algn="ctr"/>
              <a:endParaRPr lang="en-US" sz="1400" b="1" dirty="0">
                <a:effectLst/>
              </a:endParaRPr>
            </a:p>
          </p:txBody>
        </p:sp>
        <p:sp>
          <p:nvSpPr>
            <p:cNvPr id="124933" name="Line 6"/>
            <p:cNvSpPr>
              <a:spLocks noChangeShapeType="1"/>
            </p:cNvSpPr>
            <p:nvPr/>
          </p:nvSpPr>
          <p:spPr bwMode="auto">
            <a:xfrm>
              <a:off x="2208" y="912"/>
              <a:ext cx="0" cy="480"/>
            </a:xfrm>
            <a:prstGeom prst="line">
              <a:avLst/>
            </a:prstGeom>
            <a:noFill/>
            <a:ln w="38100">
              <a:solidFill>
                <a:srgbClr val="FFCC00"/>
              </a:solidFill>
              <a:round/>
              <a:headEnd/>
              <a:tailEnd type="triangle" w="med" len="med"/>
            </a:ln>
          </p:spPr>
          <p:txBody>
            <a:bodyPr/>
            <a:lstStyle/>
            <a:p>
              <a:pPr>
                <a:defRPr/>
              </a:pPr>
              <a:endParaRPr lang="en-US"/>
            </a:p>
          </p:txBody>
        </p:sp>
      </p:grpSp>
      <p:grpSp>
        <p:nvGrpSpPr>
          <p:cNvPr id="3" name="Group 7"/>
          <p:cNvGrpSpPr>
            <a:grpSpLocks/>
          </p:cNvGrpSpPr>
          <p:nvPr/>
        </p:nvGrpSpPr>
        <p:grpSpPr bwMode="auto">
          <a:xfrm>
            <a:off x="2895600" y="3429000"/>
            <a:ext cx="1219200" cy="2895600"/>
            <a:chOff x="1824" y="2160"/>
            <a:chExt cx="768" cy="1824"/>
          </a:xfrm>
        </p:grpSpPr>
        <p:sp>
          <p:nvSpPr>
            <p:cNvPr id="124935" name="Line 8"/>
            <p:cNvSpPr>
              <a:spLocks noChangeShapeType="1"/>
            </p:cNvSpPr>
            <p:nvPr/>
          </p:nvSpPr>
          <p:spPr bwMode="auto">
            <a:xfrm>
              <a:off x="2208" y="2160"/>
              <a:ext cx="0" cy="1056"/>
            </a:xfrm>
            <a:prstGeom prst="line">
              <a:avLst/>
            </a:prstGeom>
            <a:noFill/>
            <a:ln w="38100">
              <a:solidFill>
                <a:srgbClr val="FFCC00"/>
              </a:solidFill>
              <a:round/>
              <a:headEnd/>
              <a:tailEnd type="triangle" w="med" len="med"/>
            </a:ln>
          </p:spPr>
          <p:txBody>
            <a:bodyPr/>
            <a:lstStyle/>
            <a:p>
              <a:pPr>
                <a:defRPr/>
              </a:pPr>
              <a:endParaRPr lang="en-US"/>
            </a:p>
          </p:txBody>
        </p:sp>
        <p:sp>
          <p:nvSpPr>
            <p:cNvPr id="20513" name="Oval 9"/>
            <p:cNvSpPr>
              <a:spLocks noChangeArrowheads="1"/>
            </p:cNvSpPr>
            <p:nvPr/>
          </p:nvSpPr>
          <p:spPr bwMode="auto">
            <a:xfrm>
              <a:off x="1824" y="3216"/>
              <a:ext cx="768" cy="768"/>
            </a:xfrm>
            <a:prstGeom prst="ellipse">
              <a:avLst/>
            </a:prstGeom>
            <a:solidFill>
              <a:schemeClr val="accent1"/>
            </a:solidFill>
            <a:ln w="57150">
              <a:solidFill>
                <a:srgbClr val="FFCC00"/>
              </a:solidFill>
              <a:round/>
              <a:headEnd/>
              <a:tailEnd/>
            </a:ln>
          </p:spPr>
          <p:txBody>
            <a:bodyPr wrap="none" anchor="ctr"/>
            <a:lstStyle/>
            <a:p>
              <a:pPr algn="ctr"/>
              <a:r>
                <a:rPr lang="en-US" sz="1200" b="1">
                  <a:effectLst/>
                </a:rPr>
                <a:t>RTRK/</a:t>
              </a:r>
            </a:p>
            <a:p>
              <a:pPr algn="ctr"/>
              <a:r>
                <a:rPr lang="en-US" sz="1200" b="1">
                  <a:effectLst/>
                </a:rPr>
                <a:t>RTBL/</a:t>
              </a:r>
            </a:p>
            <a:p>
              <a:pPr algn="ctr"/>
              <a:r>
                <a:rPr lang="en-US" sz="1200" b="1">
                  <a:effectLst/>
                </a:rPr>
                <a:t>UDGL</a:t>
              </a:r>
            </a:p>
          </p:txBody>
        </p:sp>
      </p:grpSp>
      <p:sp>
        <p:nvSpPr>
          <p:cNvPr id="113675" name="Freeform 11"/>
          <p:cNvSpPr>
            <a:spLocks/>
          </p:cNvSpPr>
          <p:nvPr/>
        </p:nvSpPr>
        <p:spPr bwMode="auto">
          <a:xfrm>
            <a:off x="3505200" y="3124200"/>
            <a:ext cx="4038600" cy="1752600"/>
          </a:xfrm>
          <a:custGeom>
            <a:avLst/>
            <a:gdLst>
              <a:gd name="T0" fmla="*/ 2147483647 w 2544"/>
              <a:gd name="T1" fmla="*/ 0 h 1776"/>
              <a:gd name="T2" fmla="*/ 2147483647 w 2544"/>
              <a:gd name="T3" fmla="*/ 1729508329 h 1776"/>
              <a:gd name="T4" fmla="*/ 0 w 2544"/>
              <a:gd name="T5" fmla="*/ 1729508329 h 1776"/>
              <a:gd name="T6" fmla="*/ 0 60000 65536"/>
              <a:gd name="T7" fmla="*/ 0 60000 65536"/>
              <a:gd name="T8" fmla="*/ 0 60000 65536"/>
              <a:gd name="T9" fmla="*/ 0 w 2544"/>
              <a:gd name="T10" fmla="*/ 0 h 1776"/>
              <a:gd name="T11" fmla="*/ 2544 w 2544"/>
              <a:gd name="T12" fmla="*/ 1776 h 1776"/>
            </a:gdLst>
            <a:ahLst/>
            <a:cxnLst>
              <a:cxn ang="T6">
                <a:pos x="T0" y="T1"/>
              </a:cxn>
              <a:cxn ang="T7">
                <a:pos x="T2" y="T3"/>
              </a:cxn>
              <a:cxn ang="T8">
                <a:pos x="T4" y="T5"/>
              </a:cxn>
            </a:cxnLst>
            <a:rect l="T9" t="T10" r="T11" b="T12"/>
            <a:pathLst>
              <a:path w="2544" h="1776">
                <a:moveTo>
                  <a:pt x="2544" y="0"/>
                </a:moveTo>
                <a:lnTo>
                  <a:pt x="2544" y="1776"/>
                </a:lnTo>
                <a:lnTo>
                  <a:pt x="0" y="1776"/>
                </a:lnTo>
              </a:path>
            </a:pathLst>
          </a:custGeom>
          <a:noFill/>
          <a:ln w="28575">
            <a:solidFill>
              <a:srgbClr val="FFCC00"/>
            </a:solidFill>
            <a:prstDash val="dash"/>
            <a:round/>
            <a:headEnd/>
            <a:tailEnd type="triangle" w="med" len="med"/>
          </a:ln>
        </p:spPr>
        <p:txBody>
          <a:bodyPr/>
          <a:lstStyle/>
          <a:p>
            <a:endParaRPr lang="en-US"/>
          </a:p>
        </p:txBody>
      </p:sp>
      <p:grpSp>
        <p:nvGrpSpPr>
          <p:cNvPr id="4" name="Group 12"/>
          <p:cNvGrpSpPr>
            <a:grpSpLocks/>
          </p:cNvGrpSpPr>
          <p:nvPr/>
        </p:nvGrpSpPr>
        <p:grpSpPr bwMode="auto">
          <a:xfrm>
            <a:off x="3657600" y="1828800"/>
            <a:ext cx="2362200" cy="1524000"/>
            <a:chOff x="2304" y="1152"/>
            <a:chExt cx="1488" cy="960"/>
          </a:xfrm>
        </p:grpSpPr>
        <p:sp>
          <p:nvSpPr>
            <p:cNvPr id="20510" name="Rectangle 13"/>
            <p:cNvSpPr>
              <a:spLocks noChangeArrowheads="1"/>
            </p:cNvSpPr>
            <p:nvPr/>
          </p:nvSpPr>
          <p:spPr bwMode="auto">
            <a:xfrm>
              <a:off x="2784" y="1152"/>
              <a:ext cx="1008" cy="960"/>
            </a:xfrm>
            <a:prstGeom prst="rect">
              <a:avLst/>
            </a:prstGeom>
            <a:noFill/>
            <a:ln w="9525">
              <a:noFill/>
              <a:miter lim="800000"/>
              <a:headEnd/>
              <a:tailEnd/>
            </a:ln>
          </p:spPr>
          <p:txBody>
            <a:bodyPr lIns="0" tIns="0" rIns="0" bIns="0">
              <a:spAutoFit/>
            </a:bodyPr>
            <a:lstStyle/>
            <a:p>
              <a:pPr marL="88900" indent="-88900">
                <a:buFontTx/>
                <a:buChar char="•"/>
              </a:pPr>
              <a:r>
                <a:rPr lang="en-US" sz="900" b="1" dirty="0">
                  <a:effectLst/>
                </a:rPr>
                <a:t>ISSUE STRATEGIS KAWASAN</a:t>
              </a:r>
            </a:p>
            <a:p>
              <a:pPr marL="88900" indent="-88900">
                <a:buFontTx/>
                <a:buChar char="•"/>
              </a:pPr>
              <a:r>
                <a:rPr lang="en-US" sz="900" b="1" dirty="0">
                  <a:effectLst/>
                </a:rPr>
                <a:t>KECENDERUNGAN PENGEMBANGAN</a:t>
              </a:r>
            </a:p>
            <a:p>
              <a:pPr marL="88900" indent="-88900">
                <a:buFontTx/>
                <a:buChar char="•"/>
              </a:pPr>
              <a:r>
                <a:rPr lang="en-US" sz="900" b="1" dirty="0">
                  <a:effectLst/>
                </a:rPr>
                <a:t>ARAHAN RTRW</a:t>
              </a:r>
            </a:p>
            <a:p>
              <a:pPr marL="88900" indent="-88900">
                <a:buFontTx/>
                <a:buChar char="•"/>
              </a:pPr>
              <a:r>
                <a:rPr lang="en-US" sz="900" b="1" dirty="0">
                  <a:effectLst/>
                </a:rPr>
                <a:t>TATA GUNA LAHAN DAN KEGIATAN SAAT INI</a:t>
              </a:r>
            </a:p>
            <a:p>
              <a:pPr marL="88900" indent="-88900">
                <a:buFontTx/>
                <a:buChar char="•"/>
              </a:pPr>
              <a:r>
                <a:rPr lang="en-US" sz="900" b="1" dirty="0">
                  <a:effectLst/>
                </a:rPr>
                <a:t>PERIJINAN </a:t>
              </a:r>
            </a:p>
            <a:p>
              <a:pPr marL="88900" indent="-88900">
                <a:buFontTx/>
                <a:buChar char="•"/>
              </a:pPr>
              <a:r>
                <a:rPr lang="en-US" sz="900" b="1" dirty="0">
                  <a:effectLst/>
                </a:rPr>
                <a:t>ASPIRASI MASYARAKAT</a:t>
              </a:r>
            </a:p>
            <a:p>
              <a:pPr marL="88900" indent="-88900">
                <a:buFontTx/>
                <a:buChar char="•"/>
              </a:pPr>
              <a:r>
                <a:rPr lang="en-US" sz="900" b="1" dirty="0">
                  <a:effectLst/>
                </a:rPr>
                <a:t>KELEMBAGAAN</a:t>
              </a:r>
            </a:p>
            <a:p>
              <a:pPr marL="88900" indent="-88900">
                <a:buFontTx/>
                <a:buChar char="•"/>
              </a:pPr>
              <a:r>
                <a:rPr lang="en-US" sz="900" b="1" dirty="0">
                  <a:effectLst/>
                </a:rPr>
                <a:t>INVESTASI DLM KAWASAN</a:t>
              </a:r>
            </a:p>
            <a:p>
              <a:pPr marL="88900" indent="-88900">
                <a:buFontTx/>
                <a:buChar char="•"/>
              </a:pPr>
              <a:r>
                <a:rPr lang="en-US" sz="900" b="1" dirty="0">
                  <a:effectLst/>
                </a:rPr>
                <a:t>STANDAR PERENC., DSB</a:t>
              </a:r>
              <a:endParaRPr lang="en-US" b="1" dirty="0">
                <a:effectLst/>
              </a:endParaRPr>
            </a:p>
          </p:txBody>
        </p:sp>
        <p:sp>
          <p:nvSpPr>
            <p:cNvPr id="20511" name="Freeform 14"/>
            <p:cNvSpPr>
              <a:spLocks/>
            </p:cNvSpPr>
            <p:nvPr/>
          </p:nvSpPr>
          <p:spPr bwMode="auto">
            <a:xfrm flipH="1">
              <a:off x="2304" y="1200"/>
              <a:ext cx="480" cy="192"/>
            </a:xfrm>
            <a:custGeom>
              <a:avLst/>
              <a:gdLst>
                <a:gd name="T0" fmla="*/ 0 w 240"/>
                <a:gd name="T1" fmla="*/ 0 h 432"/>
                <a:gd name="T2" fmla="*/ 960 w 240"/>
                <a:gd name="T3" fmla="*/ 0 h 432"/>
                <a:gd name="T4" fmla="*/ 960 w 240"/>
                <a:gd name="T5" fmla="*/ 85 h 432"/>
                <a:gd name="T6" fmla="*/ 0 60000 65536"/>
                <a:gd name="T7" fmla="*/ 0 60000 65536"/>
                <a:gd name="T8" fmla="*/ 0 60000 65536"/>
                <a:gd name="T9" fmla="*/ 0 w 240"/>
                <a:gd name="T10" fmla="*/ 0 h 432"/>
                <a:gd name="T11" fmla="*/ 240 w 240"/>
                <a:gd name="T12" fmla="*/ 432 h 432"/>
              </a:gdLst>
              <a:ahLst/>
              <a:cxnLst>
                <a:cxn ang="T6">
                  <a:pos x="T0" y="T1"/>
                </a:cxn>
                <a:cxn ang="T7">
                  <a:pos x="T2" y="T3"/>
                </a:cxn>
                <a:cxn ang="T8">
                  <a:pos x="T4" y="T5"/>
                </a:cxn>
              </a:cxnLst>
              <a:rect l="T9" t="T10" r="T11" b="T12"/>
              <a:pathLst>
                <a:path w="240" h="432">
                  <a:moveTo>
                    <a:pt x="0" y="0"/>
                  </a:moveTo>
                  <a:lnTo>
                    <a:pt x="240" y="0"/>
                  </a:lnTo>
                  <a:lnTo>
                    <a:pt x="240" y="432"/>
                  </a:lnTo>
                </a:path>
              </a:pathLst>
            </a:custGeom>
            <a:noFill/>
            <a:ln w="28575">
              <a:solidFill>
                <a:srgbClr val="FF0000"/>
              </a:solidFill>
              <a:prstDash val="sysDot"/>
              <a:round/>
              <a:headEnd/>
              <a:tailEnd type="triangle" w="med" len="med"/>
            </a:ln>
          </p:spPr>
          <p:txBody>
            <a:bodyPr/>
            <a:lstStyle/>
            <a:p>
              <a:endParaRPr lang="en-US"/>
            </a:p>
          </p:txBody>
        </p:sp>
      </p:grpSp>
      <p:sp>
        <p:nvSpPr>
          <p:cNvPr id="113679" name="Freeform 15"/>
          <p:cNvSpPr>
            <a:spLocks/>
          </p:cNvSpPr>
          <p:nvPr/>
        </p:nvSpPr>
        <p:spPr bwMode="auto">
          <a:xfrm flipH="1">
            <a:off x="4267200" y="3733800"/>
            <a:ext cx="533400" cy="152400"/>
          </a:xfrm>
          <a:custGeom>
            <a:avLst/>
            <a:gdLst>
              <a:gd name="T0" fmla="*/ 0 w 240"/>
              <a:gd name="T1" fmla="*/ 0 h 432"/>
              <a:gd name="T2" fmla="*/ 1391294509 w 240"/>
              <a:gd name="T3" fmla="*/ 0 h 432"/>
              <a:gd name="T4" fmla="*/ 1391294509 w 240"/>
              <a:gd name="T5" fmla="*/ 53763340 h 432"/>
              <a:gd name="T6" fmla="*/ 0 60000 65536"/>
              <a:gd name="T7" fmla="*/ 0 60000 65536"/>
              <a:gd name="T8" fmla="*/ 0 60000 65536"/>
              <a:gd name="T9" fmla="*/ 0 w 240"/>
              <a:gd name="T10" fmla="*/ 0 h 432"/>
              <a:gd name="T11" fmla="*/ 240 w 240"/>
              <a:gd name="T12" fmla="*/ 432 h 432"/>
            </a:gdLst>
            <a:ahLst/>
            <a:cxnLst>
              <a:cxn ang="T6">
                <a:pos x="T0" y="T1"/>
              </a:cxn>
              <a:cxn ang="T7">
                <a:pos x="T2" y="T3"/>
              </a:cxn>
              <a:cxn ang="T8">
                <a:pos x="T4" y="T5"/>
              </a:cxn>
            </a:cxnLst>
            <a:rect l="T9" t="T10" r="T11" b="T12"/>
            <a:pathLst>
              <a:path w="240" h="432">
                <a:moveTo>
                  <a:pt x="0" y="0"/>
                </a:moveTo>
                <a:lnTo>
                  <a:pt x="240" y="0"/>
                </a:lnTo>
                <a:lnTo>
                  <a:pt x="240" y="432"/>
                </a:lnTo>
              </a:path>
            </a:pathLst>
          </a:custGeom>
          <a:noFill/>
          <a:ln w="28575">
            <a:solidFill>
              <a:srgbClr val="FF0000"/>
            </a:solidFill>
            <a:prstDash val="sysDot"/>
            <a:round/>
            <a:headEnd/>
            <a:tailEnd type="triangle" w="med" len="med"/>
          </a:ln>
        </p:spPr>
        <p:txBody>
          <a:bodyPr/>
          <a:lstStyle/>
          <a:p>
            <a:endParaRPr lang="en-US"/>
          </a:p>
        </p:txBody>
      </p:sp>
      <p:sp>
        <p:nvSpPr>
          <p:cNvPr id="113680" name="Freeform 16"/>
          <p:cNvSpPr>
            <a:spLocks/>
          </p:cNvSpPr>
          <p:nvPr/>
        </p:nvSpPr>
        <p:spPr bwMode="auto">
          <a:xfrm flipV="1">
            <a:off x="3505200" y="1600200"/>
            <a:ext cx="4038600" cy="762000"/>
          </a:xfrm>
          <a:custGeom>
            <a:avLst/>
            <a:gdLst>
              <a:gd name="T0" fmla="*/ 2147483647 w 2544"/>
              <a:gd name="T1" fmla="*/ 0 h 1776"/>
              <a:gd name="T2" fmla="*/ 2147483647 w 2544"/>
              <a:gd name="T3" fmla="*/ 326939207 h 1776"/>
              <a:gd name="T4" fmla="*/ 0 w 2544"/>
              <a:gd name="T5" fmla="*/ 326939207 h 1776"/>
              <a:gd name="T6" fmla="*/ 0 60000 65536"/>
              <a:gd name="T7" fmla="*/ 0 60000 65536"/>
              <a:gd name="T8" fmla="*/ 0 60000 65536"/>
              <a:gd name="T9" fmla="*/ 0 w 2544"/>
              <a:gd name="T10" fmla="*/ 0 h 1776"/>
              <a:gd name="T11" fmla="*/ 2544 w 2544"/>
              <a:gd name="T12" fmla="*/ 1776 h 1776"/>
            </a:gdLst>
            <a:ahLst/>
            <a:cxnLst>
              <a:cxn ang="T6">
                <a:pos x="T0" y="T1"/>
              </a:cxn>
              <a:cxn ang="T7">
                <a:pos x="T2" y="T3"/>
              </a:cxn>
              <a:cxn ang="T8">
                <a:pos x="T4" y="T5"/>
              </a:cxn>
            </a:cxnLst>
            <a:rect l="T9" t="T10" r="T11" b="T12"/>
            <a:pathLst>
              <a:path w="2544" h="1776">
                <a:moveTo>
                  <a:pt x="2544" y="0"/>
                </a:moveTo>
                <a:lnTo>
                  <a:pt x="2544" y="1776"/>
                </a:lnTo>
                <a:lnTo>
                  <a:pt x="0" y="1776"/>
                </a:lnTo>
              </a:path>
            </a:pathLst>
          </a:custGeom>
          <a:noFill/>
          <a:ln w="28575">
            <a:solidFill>
              <a:srgbClr val="FFCC00"/>
            </a:solidFill>
            <a:prstDash val="dash"/>
            <a:round/>
            <a:headEnd/>
            <a:tailEnd type="triangle" w="med" len="med"/>
          </a:ln>
        </p:spPr>
        <p:txBody>
          <a:bodyPr/>
          <a:lstStyle/>
          <a:p>
            <a:endParaRPr lang="en-US"/>
          </a:p>
        </p:txBody>
      </p:sp>
      <p:grpSp>
        <p:nvGrpSpPr>
          <p:cNvPr id="5" name="Group 17"/>
          <p:cNvGrpSpPr>
            <a:grpSpLocks/>
          </p:cNvGrpSpPr>
          <p:nvPr/>
        </p:nvGrpSpPr>
        <p:grpSpPr bwMode="auto">
          <a:xfrm>
            <a:off x="6553200" y="2362200"/>
            <a:ext cx="1752600" cy="1447800"/>
            <a:chOff x="4128" y="1488"/>
            <a:chExt cx="1104" cy="912"/>
          </a:xfrm>
        </p:grpSpPr>
        <p:sp>
          <p:nvSpPr>
            <p:cNvPr id="20508" name="AutoShape 18"/>
            <p:cNvSpPr>
              <a:spLocks noChangeArrowheads="1"/>
            </p:cNvSpPr>
            <p:nvPr/>
          </p:nvSpPr>
          <p:spPr bwMode="auto">
            <a:xfrm>
              <a:off x="4368" y="1488"/>
              <a:ext cx="864" cy="48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400" b="1" dirty="0">
                  <a:solidFill>
                    <a:srgbClr val="000000"/>
                  </a:solidFill>
                  <a:effectLst/>
                </a:rPr>
                <a:t>PERATURAN </a:t>
              </a:r>
            </a:p>
            <a:p>
              <a:pPr algn="ctr"/>
              <a:r>
                <a:rPr lang="en-US" sz="1400" b="1" dirty="0">
                  <a:solidFill>
                    <a:srgbClr val="000000"/>
                  </a:solidFill>
                  <a:effectLst/>
                </a:rPr>
                <a:t>ZONASI</a:t>
              </a:r>
              <a:r>
                <a:rPr lang="en-US" sz="1400" dirty="0">
                  <a:solidFill>
                    <a:srgbClr val="000000"/>
                  </a:solidFill>
                  <a:effectLst/>
                </a:rPr>
                <a:t> </a:t>
              </a:r>
            </a:p>
            <a:p>
              <a:pPr algn="ctr"/>
              <a:r>
                <a:rPr lang="en-US" sz="1000" dirty="0">
                  <a:solidFill>
                    <a:srgbClr val="000000"/>
                  </a:solidFill>
                  <a:effectLst/>
                </a:rPr>
                <a:t>KOTA / KAB</a:t>
              </a:r>
            </a:p>
          </p:txBody>
        </p:sp>
        <p:sp>
          <p:nvSpPr>
            <p:cNvPr id="20509" name="Freeform 19"/>
            <p:cNvSpPr>
              <a:spLocks/>
            </p:cNvSpPr>
            <p:nvPr/>
          </p:nvSpPr>
          <p:spPr bwMode="auto">
            <a:xfrm flipV="1">
              <a:off x="4128" y="1968"/>
              <a:ext cx="480" cy="432"/>
            </a:xfrm>
            <a:custGeom>
              <a:avLst/>
              <a:gdLst>
                <a:gd name="T0" fmla="*/ 0 w 240"/>
                <a:gd name="T1" fmla="*/ 0 h 432"/>
                <a:gd name="T2" fmla="*/ 960 w 240"/>
                <a:gd name="T3" fmla="*/ 0 h 432"/>
                <a:gd name="T4" fmla="*/ 960 w 240"/>
                <a:gd name="T5" fmla="*/ 432 h 432"/>
                <a:gd name="T6" fmla="*/ 0 60000 65536"/>
                <a:gd name="T7" fmla="*/ 0 60000 65536"/>
                <a:gd name="T8" fmla="*/ 0 60000 65536"/>
                <a:gd name="T9" fmla="*/ 0 w 240"/>
                <a:gd name="T10" fmla="*/ 0 h 432"/>
                <a:gd name="T11" fmla="*/ 240 w 240"/>
                <a:gd name="T12" fmla="*/ 432 h 432"/>
              </a:gdLst>
              <a:ahLst/>
              <a:cxnLst>
                <a:cxn ang="T6">
                  <a:pos x="T0" y="T1"/>
                </a:cxn>
                <a:cxn ang="T7">
                  <a:pos x="T2" y="T3"/>
                </a:cxn>
                <a:cxn ang="T8">
                  <a:pos x="T4" y="T5"/>
                </a:cxn>
              </a:cxnLst>
              <a:rect l="T9" t="T10" r="T11" b="T12"/>
              <a:pathLst>
                <a:path w="240" h="432">
                  <a:moveTo>
                    <a:pt x="0" y="0"/>
                  </a:moveTo>
                  <a:lnTo>
                    <a:pt x="240" y="0"/>
                  </a:lnTo>
                  <a:lnTo>
                    <a:pt x="240" y="432"/>
                  </a:lnTo>
                </a:path>
              </a:pathLst>
            </a:custGeom>
            <a:noFill/>
            <a:ln w="28575">
              <a:solidFill>
                <a:srgbClr val="FF0000"/>
              </a:solidFill>
              <a:prstDash val="sysDot"/>
              <a:round/>
              <a:headEnd/>
              <a:tailEnd type="triangle" w="med" len="med"/>
            </a:ln>
          </p:spPr>
          <p:txBody>
            <a:bodyPr/>
            <a:lstStyle/>
            <a:p>
              <a:endParaRPr lang="en-US"/>
            </a:p>
          </p:txBody>
        </p:sp>
      </p:grpSp>
      <p:grpSp>
        <p:nvGrpSpPr>
          <p:cNvPr id="6" name="Group 20"/>
          <p:cNvGrpSpPr>
            <a:grpSpLocks/>
          </p:cNvGrpSpPr>
          <p:nvPr/>
        </p:nvGrpSpPr>
        <p:grpSpPr bwMode="auto">
          <a:xfrm>
            <a:off x="4876800" y="1905000"/>
            <a:ext cx="1676400" cy="2209800"/>
            <a:chOff x="3072" y="1200"/>
            <a:chExt cx="1056" cy="1392"/>
          </a:xfrm>
        </p:grpSpPr>
        <p:sp>
          <p:nvSpPr>
            <p:cNvPr id="20506" name="Freeform 21"/>
            <p:cNvSpPr>
              <a:spLocks/>
            </p:cNvSpPr>
            <p:nvPr/>
          </p:nvSpPr>
          <p:spPr bwMode="auto">
            <a:xfrm>
              <a:off x="3648" y="1200"/>
              <a:ext cx="240" cy="1008"/>
            </a:xfrm>
            <a:custGeom>
              <a:avLst/>
              <a:gdLst>
                <a:gd name="T0" fmla="*/ 0 w 240"/>
                <a:gd name="T1" fmla="*/ 0 h 432"/>
                <a:gd name="T2" fmla="*/ 240 w 240"/>
                <a:gd name="T3" fmla="*/ 0 h 432"/>
                <a:gd name="T4" fmla="*/ 240 w 240"/>
                <a:gd name="T5" fmla="*/ 2352 h 432"/>
                <a:gd name="T6" fmla="*/ 0 60000 65536"/>
                <a:gd name="T7" fmla="*/ 0 60000 65536"/>
                <a:gd name="T8" fmla="*/ 0 60000 65536"/>
                <a:gd name="T9" fmla="*/ 0 w 240"/>
                <a:gd name="T10" fmla="*/ 0 h 432"/>
                <a:gd name="T11" fmla="*/ 240 w 240"/>
                <a:gd name="T12" fmla="*/ 432 h 432"/>
              </a:gdLst>
              <a:ahLst/>
              <a:cxnLst>
                <a:cxn ang="T6">
                  <a:pos x="T0" y="T1"/>
                </a:cxn>
                <a:cxn ang="T7">
                  <a:pos x="T2" y="T3"/>
                </a:cxn>
                <a:cxn ang="T8">
                  <a:pos x="T4" y="T5"/>
                </a:cxn>
              </a:cxnLst>
              <a:rect l="T9" t="T10" r="T11" b="T12"/>
              <a:pathLst>
                <a:path w="240" h="432">
                  <a:moveTo>
                    <a:pt x="0" y="0"/>
                  </a:moveTo>
                  <a:lnTo>
                    <a:pt x="240" y="0"/>
                  </a:lnTo>
                  <a:lnTo>
                    <a:pt x="240" y="432"/>
                  </a:lnTo>
                </a:path>
              </a:pathLst>
            </a:custGeom>
            <a:noFill/>
            <a:ln w="28575">
              <a:solidFill>
                <a:srgbClr val="FF0000"/>
              </a:solidFill>
              <a:prstDash val="sysDot"/>
              <a:round/>
              <a:headEnd/>
              <a:tailEnd type="triangle" w="med" len="med"/>
            </a:ln>
          </p:spPr>
          <p:txBody>
            <a:bodyPr/>
            <a:lstStyle/>
            <a:p>
              <a:endParaRPr lang="en-US"/>
            </a:p>
          </p:txBody>
        </p:sp>
        <p:sp>
          <p:nvSpPr>
            <p:cNvPr id="20507" name="AutoShape 22"/>
            <p:cNvSpPr>
              <a:spLocks noChangeArrowheads="1"/>
            </p:cNvSpPr>
            <p:nvPr/>
          </p:nvSpPr>
          <p:spPr bwMode="auto">
            <a:xfrm>
              <a:off x="3072" y="2208"/>
              <a:ext cx="1056" cy="384"/>
            </a:xfrm>
            <a:prstGeom prst="roundRect">
              <a:avLst>
                <a:gd name="adj" fmla="val 16667"/>
              </a:avLst>
            </a:prstGeom>
            <a:noFill/>
            <a:ln w="9525">
              <a:solidFill>
                <a:schemeClr val="tx1"/>
              </a:solidFill>
              <a:prstDash val="sysDot"/>
              <a:round/>
              <a:headEnd/>
              <a:tailEnd/>
            </a:ln>
          </p:spPr>
          <p:txBody>
            <a:bodyPr wrap="none" anchor="ctr"/>
            <a:lstStyle/>
            <a:p>
              <a:pPr algn="ctr"/>
              <a:r>
                <a:rPr lang="en-US" sz="1200">
                  <a:effectLst/>
                </a:rPr>
                <a:t>PERATURAN ZONASI </a:t>
              </a:r>
            </a:p>
            <a:p>
              <a:pPr algn="ctr"/>
              <a:r>
                <a:rPr lang="en-US" sz="1200">
                  <a:effectLst/>
                </a:rPr>
                <a:t>(ZONING REG)</a:t>
              </a:r>
            </a:p>
            <a:p>
              <a:pPr algn="ctr"/>
              <a:r>
                <a:rPr lang="en-US" sz="1000">
                  <a:effectLst/>
                </a:rPr>
                <a:t>KAWASAN PERENC.</a:t>
              </a:r>
            </a:p>
          </p:txBody>
        </p:sp>
      </p:grpSp>
      <p:sp>
        <p:nvSpPr>
          <p:cNvPr id="113687" name="Rectangle 23"/>
          <p:cNvSpPr>
            <a:spLocks noChangeArrowheads="1"/>
          </p:cNvSpPr>
          <p:nvPr/>
        </p:nvSpPr>
        <p:spPr bwMode="auto">
          <a:xfrm>
            <a:off x="3733800" y="4343400"/>
            <a:ext cx="990600" cy="152400"/>
          </a:xfrm>
          <a:prstGeom prst="rect">
            <a:avLst/>
          </a:prstGeom>
          <a:noFill/>
          <a:ln w="9525">
            <a:noFill/>
            <a:miter lim="800000"/>
            <a:headEnd/>
            <a:tailEnd/>
          </a:ln>
        </p:spPr>
        <p:txBody>
          <a:bodyPr lIns="0" tIns="0" rIns="0" bIns="0">
            <a:spAutoFit/>
          </a:bodyPr>
          <a:lstStyle/>
          <a:p>
            <a:pPr marL="88900" indent="-88900"/>
            <a:r>
              <a:rPr lang="en-US" sz="1000" i="1" dirty="0">
                <a:effectLst/>
              </a:rPr>
              <a:t>ZONING MAP</a:t>
            </a:r>
          </a:p>
        </p:txBody>
      </p:sp>
      <p:sp>
        <p:nvSpPr>
          <p:cNvPr id="113688" name="Rectangle 24"/>
          <p:cNvSpPr>
            <a:spLocks noChangeArrowheads="1"/>
          </p:cNvSpPr>
          <p:nvPr/>
        </p:nvSpPr>
        <p:spPr bwMode="auto">
          <a:xfrm>
            <a:off x="5257800" y="4114800"/>
            <a:ext cx="990600" cy="152400"/>
          </a:xfrm>
          <a:prstGeom prst="rect">
            <a:avLst/>
          </a:prstGeom>
          <a:noFill/>
          <a:ln w="9525">
            <a:noFill/>
            <a:miter lim="800000"/>
            <a:headEnd/>
            <a:tailEnd/>
          </a:ln>
        </p:spPr>
        <p:txBody>
          <a:bodyPr lIns="0" tIns="0" rIns="0" bIns="0">
            <a:spAutoFit/>
          </a:bodyPr>
          <a:lstStyle/>
          <a:p>
            <a:pPr marL="88900" indent="-88900"/>
            <a:r>
              <a:rPr lang="en-US" sz="1000" i="1" dirty="0">
                <a:effectLst/>
              </a:rPr>
              <a:t>ZONING TEXT</a:t>
            </a:r>
          </a:p>
        </p:txBody>
      </p:sp>
      <p:grpSp>
        <p:nvGrpSpPr>
          <p:cNvPr id="7" name="Group 25"/>
          <p:cNvGrpSpPr>
            <a:grpSpLocks/>
          </p:cNvGrpSpPr>
          <p:nvPr/>
        </p:nvGrpSpPr>
        <p:grpSpPr bwMode="auto">
          <a:xfrm>
            <a:off x="3581400" y="3200400"/>
            <a:ext cx="1066800" cy="1143000"/>
            <a:chOff x="2256" y="2016"/>
            <a:chExt cx="672" cy="720"/>
          </a:xfrm>
        </p:grpSpPr>
        <p:grpSp>
          <p:nvGrpSpPr>
            <p:cNvPr id="8" name="Group 26"/>
            <p:cNvGrpSpPr>
              <a:grpSpLocks/>
            </p:cNvGrpSpPr>
            <p:nvPr/>
          </p:nvGrpSpPr>
          <p:grpSpPr bwMode="auto">
            <a:xfrm>
              <a:off x="2304" y="2016"/>
              <a:ext cx="624" cy="720"/>
              <a:chOff x="2304" y="2016"/>
              <a:chExt cx="624" cy="720"/>
            </a:xfrm>
          </p:grpSpPr>
          <p:sp>
            <p:nvSpPr>
              <p:cNvPr id="20504" name="AutoShape 27"/>
              <p:cNvSpPr>
                <a:spLocks noChangeArrowheads="1"/>
              </p:cNvSpPr>
              <p:nvPr/>
            </p:nvSpPr>
            <p:spPr bwMode="auto">
              <a:xfrm>
                <a:off x="2304" y="2448"/>
                <a:ext cx="624" cy="288"/>
              </a:xfrm>
              <a:prstGeom prst="roundRect">
                <a:avLst>
                  <a:gd name="adj" fmla="val 16667"/>
                </a:avLst>
              </a:prstGeom>
              <a:noFill/>
              <a:ln w="9525">
                <a:solidFill>
                  <a:schemeClr val="tx1"/>
                </a:solidFill>
                <a:prstDash val="sysDot"/>
                <a:round/>
                <a:headEnd/>
                <a:tailEnd/>
              </a:ln>
            </p:spPr>
            <p:txBody>
              <a:bodyPr wrap="none" anchor="ctr"/>
              <a:lstStyle/>
              <a:p>
                <a:pPr algn="ctr"/>
                <a:r>
                  <a:rPr lang="en-US" sz="1200">
                    <a:effectLst/>
                  </a:rPr>
                  <a:t>BLOK PLAN</a:t>
                </a:r>
              </a:p>
            </p:txBody>
          </p:sp>
          <p:sp>
            <p:nvSpPr>
              <p:cNvPr id="20505" name="Freeform 28"/>
              <p:cNvSpPr>
                <a:spLocks/>
              </p:cNvSpPr>
              <p:nvPr/>
            </p:nvSpPr>
            <p:spPr bwMode="auto">
              <a:xfrm>
                <a:off x="2448" y="2016"/>
                <a:ext cx="144" cy="432"/>
              </a:xfrm>
              <a:custGeom>
                <a:avLst/>
                <a:gdLst>
                  <a:gd name="T0" fmla="*/ 0 w 240"/>
                  <a:gd name="T1" fmla="*/ 0 h 432"/>
                  <a:gd name="T2" fmla="*/ 86 w 240"/>
                  <a:gd name="T3" fmla="*/ 0 h 432"/>
                  <a:gd name="T4" fmla="*/ 86 w 240"/>
                  <a:gd name="T5" fmla="*/ 432 h 432"/>
                  <a:gd name="T6" fmla="*/ 0 60000 65536"/>
                  <a:gd name="T7" fmla="*/ 0 60000 65536"/>
                  <a:gd name="T8" fmla="*/ 0 60000 65536"/>
                  <a:gd name="T9" fmla="*/ 0 w 240"/>
                  <a:gd name="T10" fmla="*/ 0 h 432"/>
                  <a:gd name="T11" fmla="*/ 240 w 240"/>
                  <a:gd name="T12" fmla="*/ 432 h 432"/>
                </a:gdLst>
                <a:ahLst/>
                <a:cxnLst>
                  <a:cxn ang="T6">
                    <a:pos x="T0" y="T1"/>
                  </a:cxn>
                  <a:cxn ang="T7">
                    <a:pos x="T2" y="T3"/>
                  </a:cxn>
                  <a:cxn ang="T8">
                    <a:pos x="T4" y="T5"/>
                  </a:cxn>
                </a:cxnLst>
                <a:rect l="T9" t="T10" r="T11" b="T12"/>
                <a:pathLst>
                  <a:path w="240" h="432">
                    <a:moveTo>
                      <a:pt x="0" y="0"/>
                    </a:moveTo>
                    <a:lnTo>
                      <a:pt x="240" y="0"/>
                    </a:lnTo>
                    <a:lnTo>
                      <a:pt x="240" y="432"/>
                    </a:lnTo>
                  </a:path>
                </a:pathLst>
              </a:custGeom>
              <a:noFill/>
              <a:ln w="28575">
                <a:solidFill>
                  <a:srgbClr val="FF0000"/>
                </a:solidFill>
                <a:prstDash val="sysDot"/>
                <a:round/>
                <a:headEnd/>
                <a:tailEnd type="triangle" w="med" len="med"/>
              </a:ln>
            </p:spPr>
            <p:txBody>
              <a:bodyPr/>
              <a:lstStyle/>
              <a:p>
                <a:endParaRPr lang="en-US"/>
              </a:p>
            </p:txBody>
          </p:sp>
        </p:grpSp>
        <p:sp>
          <p:nvSpPr>
            <p:cNvPr id="20503" name="Text Box 29"/>
            <p:cNvSpPr txBox="1">
              <a:spLocks noChangeArrowheads="1"/>
            </p:cNvSpPr>
            <p:nvPr/>
          </p:nvSpPr>
          <p:spPr bwMode="auto">
            <a:xfrm>
              <a:off x="2256" y="2160"/>
              <a:ext cx="480" cy="135"/>
            </a:xfrm>
            <a:prstGeom prst="rect">
              <a:avLst/>
            </a:prstGeom>
            <a:noFill/>
            <a:ln w="9525">
              <a:noFill/>
              <a:miter lim="800000"/>
              <a:headEnd/>
              <a:tailEnd/>
            </a:ln>
          </p:spPr>
          <p:txBody>
            <a:bodyPr>
              <a:spAutoFit/>
            </a:bodyPr>
            <a:lstStyle/>
            <a:p>
              <a:pPr>
                <a:spcBef>
                  <a:spcPct val="50000"/>
                </a:spcBef>
              </a:pPr>
              <a:r>
                <a:rPr lang="en-US" sz="800" i="1">
                  <a:effectLst/>
                </a:rPr>
                <a:t>OUTPUT</a:t>
              </a:r>
            </a:p>
          </p:txBody>
        </p:sp>
      </p:grpSp>
      <p:sp>
        <p:nvSpPr>
          <p:cNvPr id="20494" name="Text Box 30"/>
          <p:cNvSpPr txBox="1">
            <a:spLocks noChangeArrowheads="1"/>
          </p:cNvSpPr>
          <p:nvPr/>
        </p:nvSpPr>
        <p:spPr bwMode="auto">
          <a:xfrm>
            <a:off x="0" y="0"/>
            <a:ext cx="1905000" cy="6858000"/>
          </a:xfrm>
          <a:prstGeom prst="rect">
            <a:avLst/>
          </a:prstGeom>
          <a:solidFill>
            <a:schemeClr val="accent1"/>
          </a:solidFill>
          <a:ln w="9525">
            <a:noFill/>
            <a:miter lim="800000"/>
            <a:headEnd/>
            <a:tailEnd/>
          </a:ln>
        </p:spPr>
        <p:txBody>
          <a:bodyPr/>
          <a:lstStyle/>
          <a:p>
            <a:pPr>
              <a:spcBef>
                <a:spcPct val="50000"/>
              </a:spcBef>
            </a:pPr>
            <a:r>
              <a:rPr lang="sv-SE" sz="1600" b="1">
                <a:effectLst/>
                <a:latin typeface="CopprplGoth BdCn BT" pitchFamily="34" charset="0"/>
              </a:rPr>
              <a:t>KEDUDUKAN PERATURAN ZONASI DALAM PENATAAN RUANG KOTA</a:t>
            </a:r>
            <a:endParaRPr lang="en-US" sz="1600" b="1">
              <a:effectLst/>
              <a:latin typeface="CopprplGoth BdCn BT" pitchFamily="34" charset="0"/>
            </a:endParaRPr>
          </a:p>
        </p:txBody>
      </p:sp>
      <p:grpSp>
        <p:nvGrpSpPr>
          <p:cNvPr id="9" name="Group 32"/>
          <p:cNvGrpSpPr>
            <a:grpSpLocks/>
          </p:cNvGrpSpPr>
          <p:nvPr/>
        </p:nvGrpSpPr>
        <p:grpSpPr bwMode="auto">
          <a:xfrm>
            <a:off x="2819400" y="1752601"/>
            <a:ext cx="3810000" cy="3021013"/>
            <a:chOff x="1776" y="1104"/>
            <a:chExt cx="2400" cy="1903"/>
          </a:xfrm>
        </p:grpSpPr>
        <p:sp>
          <p:nvSpPr>
            <p:cNvPr id="20500" name="AutoShape 10"/>
            <p:cNvSpPr>
              <a:spLocks noChangeArrowheads="1"/>
            </p:cNvSpPr>
            <p:nvPr/>
          </p:nvSpPr>
          <p:spPr bwMode="auto">
            <a:xfrm>
              <a:off x="1776" y="1104"/>
              <a:ext cx="2400" cy="1872"/>
            </a:xfrm>
            <a:prstGeom prst="roundRect">
              <a:avLst>
                <a:gd name="adj" fmla="val 16667"/>
              </a:avLst>
            </a:prstGeom>
            <a:noFill/>
            <a:ln w="28575">
              <a:solidFill>
                <a:schemeClr val="tx1"/>
              </a:solidFill>
              <a:prstDash val="sysDot"/>
              <a:round/>
              <a:headEnd/>
              <a:tailEnd/>
            </a:ln>
          </p:spPr>
          <p:txBody>
            <a:bodyPr wrap="none" anchor="ctr"/>
            <a:lstStyle/>
            <a:p>
              <a:pPr eaLnBrk="0" hangingPunct="0"/>
              <a:endParaRPr lang="en-US" sz="1200" b="1">
                <a:effectLst/>
              </a:endParaRPr>
            </a:p>
          </p:txBody>
        </p:sp>
        <p:sp>
          <p:nvSpPr>
            <p:cNvPr id="20501" name="Text Box 31"/>
            <p:cNvSpPr txBox="1">
              <a:spLocks noChangeArrowheads="1"/>
            </p:cNvSpPr>
            <p:nvPr/>
          </p:nvSpPr>
          <p:spPr bwMode="auto">
            <a:xfrm>
              <a:off x="3132" y="2834"/>
              <a:ext cx="864" cy="173"/>
            </a:xfrm>
            <a:prstGeom prst="rect">
              <a:avLst/>
            </a:prstGeom>
            <a:noFill/>
            <a:ln w="9525">
              <a:noFill/>
              <a:miter lim="800000"/>
              <a:headEnd/>
              <a:tailEnd/>
            </a:ln>
          </p:spPr>
          <p:txBody>
            <a:bodyPr>
              <a:spAutoFit/>
            </a:bodyPr>
            <a:lstStyle/>
            <a:p>
              <a:pPr eaLnBrk="0" hangingPunct="0">
                <a:spcBef>
                  <a:spcPct val="50000"/>
                </a:spcBef>
              </a:pPr>
              <a:r>
                <a:rPr lang="en-US" sz="1200" i="1">
                  <a:effectLst/>
                  <a:latin typeface="Verdana" pitchFamily="34" charset="0"/>
                </a:rPr>
                <a:t>ZR. KAWASAN</a:t>
              </a:r>
            </a:p>
          </p:txBody>
        </p:sp>
      </p:grpSp>
      <p:sp>
        <p:nvSpPr>
          <p:cNvPr id="113697" name="Text Box 33"/>
          <p:cNvSpPr txBox="1">
            <a:spLocks noChangeArrowheads="1"/>
          </p:cNvSpPr>
          <p:nvPr/>
        </p:nvSpPr>
        <p:spPr bwMode="auto">
          <a:xfrm>
            <a:off x="7813431" y="6557963"/>
            <a:ext cx="1330569" cy="336550"/>
          </a:xfrm>
          <a:prstGeom prst="rect">
            <a:avLst/>
          </a:prstGeom>
          <a:noFill/>
          <a:ln w="9525">
            <a:noFill/>
            <a:miter lim="800000"/>
            <a:headEnd/>
            <a:tailEnd/>
          </a:ln>
          <a:effectLst/>
        </p:spPr>
        <p:txBody>
          <a:bodyPr>
            <a:spAutoFit/>
          </a:bodyPr>
          <a:lstStyle/>
          <a:p>
            <a:pPr algn="r" eaLnBrk="0" hangingPunct="0">
              <a:spcBef>
                <a:spcPct val="50000"/>
              </a:spcBef>
              <a:defRPr/>
            </a:pPr>
            <a:r>
              <a:rPr lang="en-US" sz="1600" b="1">
                <a:effectLst>
                  <a:outerShdw blurRad="38100" dist="38100" dir="2700000" algn="tl">
                    <a:srgbClr val="1A006C"/>
                  </a:outerShdw>
                </a:effectLst>
              </a:rPr>
              <a:t>10</a:t>
            </a:r>
          </a:p>
        </p:txBody>
      </p:sp>
      <p:pic>
        <p:nvPicPr>
          <p:cNvPr id="20497" name="Picture 34" descr="folio_perumahan1"/>
          <p:cNvPicPr>
            <a:picLocks noChangeAspect="1" noChangeArrowheads="1"/>
          </p:cNvPicPr>
          <p:nvPr/>
        </p:nvPicPr>
        <p:blipFill>
          <a:blip r:embed="rId2"/>
          <a:srcRect/>
          <a:stretch>
            <a:fillRect/>
          </a:stretch>
        </p:blipFill>
        <p:spPr bwMode="auto">
          <a:xfrm>
            <a:off x="1" y="1649414"/>
            <a:ext cx="1798027" cy="1531937"/>
          </a:xfrm>
          <a:prstGeom prst="rect">
            <a:avLst/>
          </a:prstGeom>
          <a:noFill/>
          <a:ln w="9525">
            <a:noFill/>
            <a:miter lim="800000"/>
            <a:headEnd/>
            <a:tailEnd/>
          </a:ln>
        </p:spPr>
      </p:pic>
      <p:pic>
        <p:nvPicPr>
          <p:cNvPr id="20498" name="Picture 35" descr="IMG_0184"/>
          <p:cNvPicPr>
            <a:picLocks noChangeAspect="1" noChangeArrowheads="1"/>
          </p:cNvPicPr>
          <p:nvPr/>
        </p:nvPicPr>
        <p:blipFill>
          <a:blip r:embed="rId3"/>
          <a:srcRect/>
          <a:stretch>
            <a:fillRect/>
          </a:stretch>
        </p:blipFill>
        <p:spPr bwMode="auto">
          <a:xfrm>
            <a:off x="0" y="3252788"/>
            <a:ext cx="1789235" cy="1454150"/>
          </a:xfrm>
          <a:prstGeom prst="rect">
            <a:avLst/>
          </a:prstGeom>
          <a:noFill/>
          <a:ln w="9525">
            <a:noFill/>
            <a:miter lim="800000"/>
            <a:headEnd/>
            <a:tailEnd/>
          </a:ln>
        </p:spPr>
      </p:pic>
      <p:pic>
        <p:nvPicPr>
          <p:cNvPr id="20499" name="Picture 36" descr="mexico-public-housing"/>
          <p:cNvPicPr>
            <a:picLocks noChangeAspect="1" noChangeArrowheads="1"/>
          </p:cNvPicPr>
          <p:nvPr/>
        </p:nvPicPr>
        <p:blipFill>
          <a:blip r:embed="rId4"/>
          <a:srcRect/>
          <a:stretch>
            <a:fillRect/>
          </a:stretch>
        </p:blipFill>
        <p:spPr bwMode="auto">
          <a:xfrm>
            <a:off x="0" y="4783138"/>
            <a:ext cx="1808285" cy="1471612"/>
          </a:xfrm>
          <a:prstGeom prst="rect">
            <a:avLst/>
          </a:prstGeom>
          <a:noFill/>
          <a:ln w="9525">
            <a:noFill/>
            <a:miter lim="800000"/>
            <a:headEnd/>
            <a:tailEnd/>
          </a:ln>
        </p:spPr>
      </p:pic>
      <p:sp>
        <p:nvSpPr>
          <p:cNvPr id="36" name="Title 1"/>
          <p:cNvSpPr txBox="1">
            <a:spLocks/>
          </p:cNvSpPr>
          <p:nvPr/>
        </p:nvSpPr>
        <p:spPr>
          <a:xfrm>
            <a:off x="4286248" y="0"/>
            <a:ext cx="4857752" cy="928670"/>
          </a:xfrm>
          <a:prstGeom prst="rect">
            <a:avLst/>
          </a:prstGeom>
          <a:solidFill>
            <a:srgbClr val="C000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CONTOH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none" spc="0" normalizeH="0" baseline="0" noProof="0" dirty="0" smtClean="0">
                <a:ln>
                  <a:noFill/>
                </a:ln>
                <a:solidFill>
                  <a:schemeClr val="bg1"/>
                </a:solidFill>
                <a:effectLst/>
                <a:uLnTx/>
                <a:uFillTx/>
                <a:latin typeface="+mj-lt"/>
                <a:ea typeface="+mj-ea"/>
                <a:cs typeface="+mj-cs"/>
              </a:rPr>
              <a:t>MENGGABUNGKAN GAMBAR</a:t>
            </a:r>
            <a:endParaRPr kumimoji="0" lang="id-ID"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up)">
                                      <p:cBhvr>
                                        <p:cTn id="7" dur="500"/>
                                        <p:tgtEl>
                                          <p:spTgt spid="113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3679"/>
                                        </p:tgtEl>
                                        <p:attrNameLst>
                                          <p:attrName>style.visibility</p:attrName>
                                        </p:attrNameLst>
                                      </p:cBhvr>
                                      <p:to>
                                        <p:strVal val="visible"/>
                                      </p:to>
                                    </p:set>
                                    <p:animEffect transition="in" filter="wipe(right)">
                                      <p:cBhvr>
                                        <p:cTn id="32" dur="1000"/>
                                        <p:tgtEl>
                                          <p:spTgt spid="11367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687"/>
                                        </p:tgtEl>
                                        <p:attrNameLst>
                                          <p:attrName>style.visibility</p:attrName>
                                        </p:attrNameLst>
                                      </p:cBhvr>
                                      <p:to>
                                        <p:strVal val="visible"/>
                                      </p:to>
                                    </p:set>
                                    <p:animEffect transition="in" filter="wipe(left)">
                                      <p:cBhvr>
                                        <p:cTn id="37" dur="500"/>
                                        <p:tgtEl>
                                          <p:spTgt spid="1136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688"/>
                                        </p:tgtEl>
                                        <p:attrNameLst>
                                          <p:attrName>style.visibility</p:attrName>
                                        </p:attrNameLst>
                                      </p:cBhvr>
                                      <p:to>
                                        <p:strVal val="visible"/>
                                      </p:to>
                                    </p:set>
                                    <p:animEffect transition="in" filter="wipe(left)">
                                      <p:cBhvr>
                                        <p:cTn id="42" dur="1000"/>
                                        <p:tgtEl>
                                          <p:spTgt spid="11368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Right)">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13680"/>
                                        </p:tgtEl>
                                        <p:attrNameLst>
                                          <p:attrName>style.visibility</p:attrName>
                                        </p:attrNameLst>
                                      </p:cBhvr>
                                      <p:to>
                                        <p:strVal val="visible"/>
                                      </p:to>
                                    </p:set>
                                    <p:animEffect transition="in" filter="wipe(right)">
                                      <p:cBhvr>
                                        <p:cTn id="57" dur="1000"/>
                                        <p:tgtEl>
                                          <p:spTgt spid="1136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up)">
                                      <p:cBhvr>
                                        <p:cTn id="62" dur="1000"/>
                                        <p:tgtEl>
                                          <p:spTgt spid="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13675"/>
                                        </p:tgtEl>
                                        <p:attrNameLst>
                                          <p:attrName>style.visibility</p:attrName>
                                        </p:attrNameLst>
                                      </p:cBhvr>
                                      <p:to>
                                        <p:strVal val="visible"/>
                                      </p:to>
                                    </p:set>
                                    <p:animEffect transition="in" filter="wipe(right)">
                                      <p:cBhvr>
                                        <p:cTn id="65" dur="10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75" grpId="0" animBg="1"/>
      <p:bldP spid="113679" grpId="0" animBg="1"/>
      <p:bldP spid="113680" grpId="0" animBg="1"/>
      <p:bldP spid="113687" grpId="0"/>
      <p:bldP spid="1136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rgbClr val="C00000"/>
          </a:solidFill>
        </p:spPr>
        <p:txBody>
          <a:bodyPr>
            <a:normAutofit/>
          </a:bodyPr>
          <a:lstStyle/>
          <a:p>
            <a:r>
              <a:rPr lang="en-US" b="1" dirty="0" smtClean="0">
                <a:solidFill>
                  <a:schemeClr val="bg1"/>
                </a:solidFill>
              </a:rPr>
              <a:t>UNTUK PENDALAMAN BACA:</a:t>
            </a:r>
            <a:endParaRPr lang="en-US" b="1" dirty="0">
              <a:solidFill>
                <a:schemeClr val="bg1"/>
              </a:solidFill>
            </a:endParaRPr>
          </a:p>
        </p:txBody>
      </p:sp>
      <p:sp>
        <p:nvSpPr>
          <p:cNvPr id="3" name="Content Placeholder 2"/>
          <p:cNvSpPr>
            <a:spLocks noGrp="1"/>
          </p:cNvSpPr>
          <p:nvPr>
            <p:ph idx="1"/>
          </p:nvPr>
        </p:nvSpPr>
        <p:spPr>
          <a:xfrm>
            <a:off x="500034" y="1214422"/>
            <a:ext cx="8229600" cy="4429156"/>
          </a:xfrm>
        </p:spPr>
        <p:txBody>
          <a:bodyPr/>
          <a:lstStyle/>
          <a:p>
            <a:pPr marL="360363" indent="-360363">
              <a:buSzPct val="87000"/>
              <a:buFont typeface="+mj-lt"/>
              <a:buAutoNum type="arabicPeriod"/>
            </a:pPr>
            <a:r>
              <a:rPr lang="id-ID" b="1" i="1" dirty="0" smtClean="0"/>
              <a:t>Mhd Daud Penen, 2009, Auto Cad 2010; Menggambar 2D dan Soloi 3D dengan Singkat dan Sistematis, Informatika, Jakarta.</a:t>
            </a:r>
          </a:p>
          <a:p>
            <a:pPr marL="360363" indent="-360363">
              <a:buSzPct val="87000"/>
              <a:buFont typeface="+mj-lt"/>
              <a:buAutoNum type="arabicPeriod"/>
            </a:pPr>
            <a:r>
              <a:rPr lang="id-ID" b="1" dirty="0" smtClean="0"/>
              <a:t>Auto Desk, 2008, </a:t>
            </a:r>
            <a:r>
              <a:rPr lang="id-ID" b="1" i="1" dirty="0" smtClean="0"/>
              <a:t>AutoCAD Reference Manual</a:t>
            </a:r>
          </a:p>
          <a:p>
            <a:pPr marL="360363" indent="-360363">
              <a:buSzPct val="87000"/>
              <a:buFont typeface="+mj-lt"/>
              <a:buAutoNum type="arabicPeriod"/>
            </a:pPr>
            <a:r>
              <a:rPr lang="id-ID" b="1" dirty="0" smtClean="0"/>
              <a:t>Djoko Darmawan, 2003, </a:t>
            </a:r>
            <a:r>
              <a:rPr lang="id-ID" b="1" i="1" dirty="0" smtClean="0"/>
              <a:t>Buku Latihan AutoCAD 2002, PT. Elex Media Komputindo, Jakarta</a:t>
            </a:r>
            <a:endParaRPr lang="id-ID" b="1"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4" descr="KCH%20Sarawak%20-%20Bako%20National%20Park%20-%20Kampung%20Bako%20village2"/>
          <p:cNvPicPr>
            <a:picLocks noGrp="1" noChangeAspect="1" noChangeArrowheads="1"/>
          </p:cNvPicPr>
          <p:nvPr>
            <p:ph sz="half" idx="3"/>
          </p:nvPr>
        </p:nvPicPr>
        <p:blipFill>
          <a:blip r:embed="rId3">
            <a:lum bright="-6000" contrast="6000"/>
          </a:blip>
          <a:srcRect/>
          <a:stretch>
            <a:fillRect/>
          </a:stretch>
        </p:blipFill>
        <p:spPr>
          <a:xfrm>
            <a:off x="1179513" y="4249740"/>
            <a:ext cx="95250" cy="71437"/>
          </a:xfrm>
        </p:spPr>
      </p:pic>
      <p:pic>
        <p:nvPicPr>
          <p:cNvPr id="79882" name="Picture 10" descr="sDSCN5437"/>
          <p:cNvPicPr>
            <a:picLocks noChangeAspect="1" noChangeArrowheads="1"/>
          </p:cNvPicPr>
          <p:nvPr/>
        </p:nvPicPr>
        <p:blipFill>
          <a:blip r:embed="rId4" cstate="email"/>
          <a:srcRect/>
          <a:stretch>
            <a:fillRect/>
          </a:stretch>
        </p:blipFill>
        <p:spPr bwMode="auto">
          <a:xfrm>
            <a:off x="2334837" y="762002"/>
            <a:ext cx="2311861" cy="3038433"/>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angle"/>
          </a:sp3d>
        </p:spPr>
      </p:pic>
      <p:pic>
        <p:nvPicPr>
          <p:cNvPr id="79883" name="Picture 11" descr="2002-11-30_21_Suntec_city"/>
          <p:cNvPicPr>
            <a:picLocks noChangeAspect="1" noChangeArrowheads="1"/>
          </p:cNvPicPr>
          <p:nvPr/>
        </p:nvPicPr>
        <p:blipFill>
          <a:blip r:embed="rId5" cstate="email"/>
          <a:srcRect/>
          <a:stretch>
            <a:fillRect/>
          </a:stretch>
        </p:blipFill>
        <p:spPr bwMode="auto">
          <a:xfrm>
            <a:off x="4641896" y="3743340"/>
            <a:ext cx="2267426" cy="2752661"/>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angle"/>
          </a:sp3d>
        </p:spPr>
      </p:pic>
      <p:pic>
        <p:nvPicPr>
          <p:cNvPr id="79885" name="Picture 13" descr="Picture1"/>
          <p:cNvPicPr>
            <a:picLocks noChangeAspect="1" noChangeArrowheads="1"/>
          </p:cNvPicPr>
          <p:nvPr/>
        </p:nvPicPr>
        <p:blipFill>
          <a:blip r:embed="rId6" cstate="email"/>
          <a:srcRect/>
          <a:stretch>
            <a:fillRect/>
          </a:stretch>
        </p:blipFill>
        <p:spPr bwMode="auto">
          <a:xfrm>
            <a:off x="4636736" y="1587500"/>
            <a:ext cx="3758426" cy="217805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angle"/>
          </a:sp3d>
        </p:spPr>
      </p:pic>
      <p:sp>
        <p:nvSpPr>
          <p:cNvPr id="407559" name="Rectangle 7"/>
          <p:cNvSpPr>
            <a:spLocks noChangeArrowheads="1"/>
          </p:cNvSpPr>
          <p:nvPr/>
        </p:nvSpPr>
        <p:spPr bwMode="auto">
          <a:xfrm>
            <a:off x="1191617" y="3307981"/>
            <a:ext cx="6884894" cy="730250"/>
          </a:xfrm>
          <a:prstGeom prst="rect">
            <a:avLst/>
          </a:prstGeom>
          <a:noFill/>
          <a:ln w="9525">
            <a:noFill/>
            <a:miter lim="800000"/>
            <a:headEnd/>
            <a:tailEnd/>
          </a:ln>
          <a:effectLst>
            <a:outerShdw dist="53882" dir="2700000" algn="ctr" rotWithShape="0">
              <a:schemeClr val="bg2"/>
            </a:outerShdw>
          </a:effectLst>
        </p:spPr>
        <p:txBody>
          <a:bodyPr lIns="91431" tIns="45716" rIns="91431" bIns="45716" anchor="ctr"/>
          <a:lstStyle/>
          <a:p>
            <a:pPr algn="ctr">
              <a:defRPr/>
            </a:pPr>
            <a:r>
              <a:rPr lang="en-US" sz="4400" dirty="0" smtClean="0">
                <a:solidFill>
                  <a:srgbClr val="FF0000"/>
                </a:solidFill>
                <a:effectLst>
                  <a:outerShdw blurRad="38100" dist="38100" dir="2700000" algn="tl">
                    <a:srgbClr val="FFFFFF"/>
                  </a:outerShdw>
                </a:effectLst>
                <a:latin typeface="Copperplate Gothic Bold" pitchFamily="34" charset="0"/>
              </a:rPr>
              <a:t>S</a:t>
            </a:r>
            <a:r>
              <a:rPr lang="id-ID" sz="4400" dirty="0" smtClean="0">
                <a:solidFill>
                  <a:srgbClr val="FF0000"/>
                </a:solidFill>
                <a:effectLst>
                  <a:outerShdw blurRad="38100" dist="38100" dir="2700000" algn="tl">
                    <a:srgbClr val="FFFFFF"/>
                  </a:outerShdw>
                </a:effectLst>
                <a:latin typeface="Copperplate Gothic Bold" pitchFamily="34" charset="0"/>
              </a:rPr>
              <a:t>EKIAN</a:t>
            </a:r>
            <a:endParaRPr lang="en-US" sz="4400" dirty="0">
              <a:solidFill>
                <a:srgbClr val="FF0000"/>
              </a:solidFill>
              <a:effectLst>
                <a:outerShdw blurRad="38100" dist="38100" dir="2700000" algn="tl">
                  <a:srgbClr val="FFFFFF"/>
                </a:outerShdw>
              </a:effectLst>
              <a:latin typeface="Copperplate Gothic Bold"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411</Words>
  <Application>Microsoft Office PowerPoint</Application>
  <PresentationFormat>On-screen Show (4:3)</PresentationFormat>
  <Paragraphs>80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MENGGABUNGKAN GAMBAR  PETA (3)</vt:lpstr>
      <vt:lpstr>CONTOH  MENGGABUNGKAN GAMBAR</vt:lpstr>
      <vt:lpstr>PowerPoint Presentation</vt:lpstr>
      <vt:lpstr>UNTUK PENDALAMAN BACA: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Nasruddin Dewang</dc:creator>
  <cp:lastModifiedBy>May</cp:lastModifiedBy>
  <cp:revision>14</cp:revision>
  <dcterms:created xsi:type="dcterms:W3CDTF">2011-07-06T02:14:55Z</dcterms:created>
  <dcterms:modified xsi:type="dcterms:W3CDTF">2015-04-07T10:37:33Z</dcterms:modified>
</cp:coreProperties>
</file>