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4" r:id="rId4"/>
    <p:sldId id="267" r:id="rId5"/>
    <p:sldId id="269" r:id="rId6"/>
    <p:sldId id="270" r:id="rId7"/>
    <p:sldId id="266" r:id="rId8"/>
    <p:sldId id="271" r:id="rId9"/>
    <p:sldId id="263" r:id="rId1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C9FA3-FA5F-43F3-AB2A-E8C32B8A321A}" type="datetimeFigureOut">
              <a:rPr lang="id-ID" smtClean="0"/>
              <a:pPr/>
              <a:t>07/04/2015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CC743F6-CA80-4BEB-A115-8AFBC3A79333}"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C9FA3-FA5F-43F3-AB2A-E8C32B8A321A}" type="datetimeFigureOut">
              <a:rPr lang="id-ID" smtClean="0"/>
              <a:pPr/>
              <a:t>07/04/2015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743F6-CA80-4BEB-A115-8AFBC3A7933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2" name="Text Box 4"/>
          <p:cNvSpPr txBox="1">
            <a:spLocks noChangeArrowheads="1"/>
          </p:cNvSpPr>
          <p:nvPr/>
        </p:nvSpPr>
        <p:spPr bwMode="auto">
          <a:xfrm>
            <a:off x="2500298" y="5072074"/>
            <a:ext cx="6357982" cy="923330"/>
          </a:xfrm>
          <a:prstGeom prst="rect">
            <a:avLst/>
          </a:prstGeom>
          <a:solidFill>
            <a:schemeClr val="accent2">
              <a:lumMod val="20000"/>
              <a:lumOff val="80000"/>
            </a:schemeClr>
          </a:solidFill>
          <a:ln w="9525">
            <a:noFill/>
            <a:miter lim="800000"/>
            <a:headEnd/>
            <a:tailEnd/>
          </a:ln>
          <a:effectLst/>
        </p:spPr>
        <p:txBody>
          <a:bodyPr wrap="square">
            <a:spAutoFit/>
          </a:bodyPr>
          <a:lstStyle/>
          <a:p>
            <a:pPr algn="ctr">
              <a:defRPr/>
            </a:pPr>
            <a:r>
              <a:rPr lang="en-US" b="1" dirty="0">
                <a:solidFill>
                  <a:srgbClr val="003366"/>
                </a:solidFill>
                <a:effectLst>
                  <a:outerShdw blurRad="38100" dist="38100" dir="2700000" algn="tl">
                    <a:srgbClr val="000000"/>
                  </a:outerShdw>
                </a:effectLst>
                <a:latin typeface="Arial" pitchFamily="34" charset="0"/>
              </a:rPr>
              <a:t>JURUSAN PERENCANAAN WILAYAH DAN KOTA</a:t>
            </a:r>
          </a:p>
          <a:p>
            <a:pPr algn="ctr">
              <a:defRPr/>
            </a:pPr>
            <a:r>
              <a:rPr lang="en-US" b="1" dirty="0">
                <a:solidFill>
                  <a:srgbClr val="003366"/>
                </a:solidFill>
                <a:effectLst>
                  <a:outerShdw blurRad="38100" dist="38100" dir="2700000" algn="tl">
                    <a:srgbClr val="000000"/>
                  </a:outerShdw>
                </a:effectLst>
                <a:latin typeface="Arial" pitchFamily="34" charset="0"/>
              </a:rPr>
              <a:t>FAKULTAS TEKNIK</a:t>
            </a:r>
          </a:p>
          <a:p>
            <a:pPr algn="ctr">
              <a:defRPr/>
            </a:pPr>
            <a:r>
              <a:rPr lang="en-US" b="1" dirty="0">
                <a:solidFill>
                  <a:srgbClr val="003366"/>
                </a:solidFill>
                <a:effectLst>
                  <a:outerShdw blurRad="38100" dist="38100" dir="2700000" algn="tl">
                    <a:srgbClr val="000000"/>
                  </a:outerShdw>
                </a:effectLst>
                <a:latin typeface="Arial" pitchFamily="34" charset="0"/>
              </a:rPr>
              <a:t>UNIVERSITAS INDONUSA ESA UNGGUL</a:t>
            </a:r>
          </a:p>
        </p:txBody>
      </p:sp>
      <p:pic>
        <p:nvPicPr>
          <p:cNvPr id="4104" name="Picture 7"/>
          <p:cNvPicPr>
            <a:picLocks noChangeAspect="1" noChangeArrowheads="1"/>
          </p:cNvPicPr>
          <p:nvPr/>
        </p:nvPicPr>
        <p:blipFill>
          <a:blip r:embed="rId2"/>
          <a:srcRect/>
          <a:stretch>
            <a:fillRect/>
          </a:stretch>
        </p:blipFill>
        <p:spPr bwMode="auto">
          <a:xfrm>
            <a:off x="7429488" y="1714488"/>
            <a:ext cx="1714512" cy="2500330"/>
          </a:xfrm>
          <a:prstGeom prst="rect">
            <a:avLst/>
          </a:prstGeom>
          <a:ln>
            <a:noFill/>
          </a:ln>
          <a:effectLst>
            <a:softEdge rad="112500"/>
          </a:effectLst>
        </p:spPr>
      </p:pic>
      <p:pic>
        <p:nvPicPr>
          <p:cNvPr id="10" name="Picture 7"/>
          <p:cNvPicPr>
            <a:picLocks noChangeAspect="1" noChangeArrowheads="1"/>
          </p:cNvPicPr>
          <p:nvPr/>
        </p:nvPicPr>
        <p:blipFill>
          <a:blip r:embed="rId3"/>
          <a:srcRect/>
          <a:stretch>
            <a:fillRect/>
          </a:stretch>
        </p:blipFill>
        <p:spPr bwMode="auto">
          <a:xfrm>
            <a:off x="1" y="714356"/>
            <a:ext cx="2428860" cy="5572164"/>
          </a:xfrm>
          <a:prstGeom prst="rect">
            <a:avLst/>
          </a:prstGeom>
          <a:ln>
            <a:noFill/>
          </a:ln>
          <a:effectLst>
            <a:softEdge rad="112500"/>
          </a:effectLst>
        </p:spPr>
      </p:pic>
      <p:sp>
        <p:nvSpPr>
          <p:cNvPr id="6" name="Rectangle 5"/>
          <p:cNvSpPr/>
          <p:nvPr/>
        </p:nvSpPr>
        <p:spPr>
          <a:xfrm>
            <a:off x="2357422" y="1857364"/>
            <a:ext cx="5143536" cy="1508105"/>
          </a:xfrm>
          <a:prstGeom prst="rect">
            <a:avLst/>
          </a:prstGeom>
          <a:solidFill>
            <a:srgbClr val="C00000"/>
          </a:solidFill>
        </p:spPr>
        <p:txBody>
          <a:bodyPr wrap="square">
            <a:spAutoFit/>
          </a:bodyPr>
          <a:lstStyle/>
          <a:p>
            <a:pPr algn="ctr"/>
            <a:r>
              <a:rPr lang="id-ID" sz="3600" b="1" dirty="0" smtClean="0">
                <a:solidFill>
                  <a:schemeClr val="bg1"/>
                </a:solidFill>
              </a:rPr>
              <a:t>KULIAH -7</a:t>
            </a:r>
          </a:p>
          <a:p>
            <a:pPr algn="ctr"/>
            <a:r>
              <a:rPr lang="id-ID" sz="2800" b="1" dirty="0" smtClean="0">
                <a:solidFill>
                  <a:schemeClr val="bg1"/>
                </a:solidFill>
              </a:rPr>
              <a:t>MEMBUAT GAMBAR 3D DENGAN AUTO CAD 2009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431792" y="714356"/>
            <a:ext cx="3140340" cy="5845175"/>
            <a:chOff x="1488" y="0"/>
            <a:chExt cx="1979" cy="3682"/>
          </a:xfrm>
        </p:grpSpPr>
        <p:pic>
          <p:nvPicPr>
            <p:cNvPr id="5" name="Picture 3"/>
            <p:cNvPicPr>
              <a:picLocks noChangeAspect="1" noChangeArrowheads="1"/>
            </p:cNvPicPr>
            <p:nvPr/>
          </p:nvPicPr>
          <p:blipFill>
            <a:blip r:embed="rId2"/>
            <a:srcRect l="28485" r="44855"/>
            <a:stretch>
              <a:fillRect/>
            </a:stretch>
          </p:blipFill>
          <p:spPr bwMode="auto">
            <a:xfrm>
              <a:off x="1488" y="0"/>
              <a:ext cx="1979" cy="3682"/>
            </a:xfrm>
            <a:prstGeom prst="rect">
              <a:avLst/>
            </a:prstGeom>
            <a:noFill/>
            <a:ln w="9525">
              <a:noFill/>
              <a:miter lim="800000"/>
              <a:headEnd/>
              <a:tailEnd/>
            </a:ln>
          </p:spPr>
        </p:pic>
        <p:sp>
          <p:nvSpPr>
            <p:cNvPr id="6" name="Text Box 4"/>
            <p:cNvSpPr txBox="1">
              <a:spLocks noChangeArrowheads="1"/>
            </p:cNvSpPr>
            <p:nvPr/>
          </p:nvSpPr>
          <p:spPr bwMode="auto">
            <a:xfrm>
              <a:off x="3134" y="628"/>
              <a:ext cx="132" cy="1272"/>
            </a:xfrm>
            <a:prstGeom prst="rect">
              <a:avLst/>
            </a:prstGeom>
            <a:solidFill>
              <a:schemeClr val="bg1"/>
            </a:solidFill>
            <a:ln w="9525">
              <a:noFill/>
              <a:miter lim="800000"/>
              <a:headEnd/>
              <a:tailEnd/>
            </a:ln>
          </p:spPr>
          <p:txBody>
            <a:bodyPr lIns="0" tIns="0" rIns="0" bIns="0"/>
            <a:lstStyle/>
            <a:p>
              <a:pPr eaLnBrk="1" hangingPunct="1"/>
              <a:endParaRPr lang="en-GB"/>
            </a:p>
          </p:txBody>
        </p:sp>
      </p:grpSp>
      <p:pic>
        <p:nvPicPr>
          <p:cNvPr id="8" name="Picture 6" descr="toko"/>
          <p:cNvPicPr>
            <a:picLocks noChangeAspect="1" noChangeArrowheads="1"/>
          </p:cNvPicPr>
          <p:nvPr/>
        </p:nvPicPr>
        <p:blipFill>
          <a:blip r:embed="rId3"/>
          <a:srcRect t="19435" b="14734"/>
          <a:stretch>
            <a:fillRect/>
          </a:stretch>
        </p:blipFill>
        <p:spPr bwMode="auto">
          <a:xfrm>
            <a:off x="4507575" y="4424601"/>
            <a:ext cx="4636426" cy="2290547"/>
          </a:xfrm>
          <a:prstGeom prst="rect">
            <a:avLst/>
          </a:prstGeom>
          <a:noFill/>
          <a:ln w="9525">
            <a:noFill/>
            <a:miter lim="800000"/>
            <a:headEnd/>
            <a:tailEnd/>
          </a:ln>
        </p:spPr>
      </p:pic>
      <p:sp>
        <p:nvSpPr>
          <p:cNvPr id="9" name="Freeform 7"/>
          <p:cNvSpPr>
            <a:spLocks/>
          </p:cNvSpPr>
          <p:nvPr/>
        </p:nvSpPr>
        <p:spPr bwMode="auto">
          <a:xfrm>
            <a:off x="6526610" y="5368949"/>
            <a:ext cx="2285603" cy="736600"/>
          </a:xfrm>
          <a:custGeom>
            <a:avLst/>
            <a:gdLst/>
            <a:ahLst/>
            <a:cxnLst>
              <a:cxn ang="0">
                <a:pos x="0" y="780"/>
              </a:cxn>
              <a:cxn ang="0">
                <a:pos x="1920" y="0"/>
              </a:cxn>
              <a:cxn ang="0">
                <a:pos x="3600" y="300"/>
              </a:cxn>
              <a:cxn ang="0">
                <a:pos x="1500" y="1160"/>
              </a:cxn>
              <a:cxn ang="0">
                <a:pos x="0" y="780"/>
              </a:cxn>
            </a:cxnLst>
            <a:rect l="0" t="0" r="r" b="b"/>
            <a:pathLst>
              <a:path w="3600" h="1160">
                <a:moveTo>
                  <a:pt x="0" y="780"/>
                </a:moveTo>
                <a:lnTo>
                  <a:pt x="1920" y="0"/>
                </a:lnTo>
                <a:lnTo>
                  <a:pt x="3600" y="300"/>
                </a:lnTo>
                <a:lnTo>
                  <a:pt x="1500" y="1160"/>
                </a:lnTo>
                <a:lnTo>
                  <a:pt x="0" y="780"/>
                </a:lnTo>
                <a:close/>
              </a:path>
            </a:pathLst>
          </a:custGeom>
          <a:noFill/>
          <a:ln w="9525" cap="flat">
            <a:solidFill>
              <a:srgbClr val="FFFFFF"/>
            </a:solidFill>
            <a:prstDash val="dash"/>
            <a:round/>
            <a:headEnd/>
            <a:tailEnd/>
          </a:ln>
        </p:spPr>
        <p:txBody>
          <a:bodyPr/>
          <a:lstStyle/>
          <a:p>
            <a:endParaRPr lang="en-US"/>
          </a:p>
        </p:txBody>
      </p:sp>
      <p:sp>
        <p:nvSpPr>
          <p:cNvPr id="10" name="Oval 8"/>
          <p:cNvSpPr>
            <a:spLocks noChangeArrowheads="1"/>
          </p:cNvSpPr>
          <p:nvPr/>
        </p:nvSpPr>
        <p:spPr bwMode="auto">
          <a:xfrm>
            <a:off x="3573728" y="4986363"/>
            <a:ext cx="1276085" cy="1152525"/>
          </a:xfrm>
          <a:prstGeom prst="ellipse">
            <a:avLst/>
          </a:prstGeom>
          <a:noFill/>
          <a:ln w="38100">
            <a:solidFill>
              <a:srgbClr val="FF0000"/>
            </a:solidFill>
            <a:round/>
            <a:headEnd/>
            <a:tailEnd/>
          </a:ln>
        </p:spPr>
        <p:txBody>
          <a:bodyPr/>
          <a:lstStyle/>
          <a:p>
            <a:endParaRPr lang="en-US"/>
          </a:p>
        </p:txBody>
      </p:sp>
      <p:sp>
        <p:nvSpPr>
          <p:cNvPr id="11" name="Text Box 9"/>
          <p:cNvSpPr txBox="1">
            <a:spLocks noChangeArrowheads="1"/>
          </p:cNvSpPr>
          <p:nvPr/>
        </p:nvSpPr>
        <p:spPr bwMode="auto">
          <a:xfrm>
            <a:off x="5790540" y="2600349"/>
            <a:ext cx="2258086" cy="1562100"/>
          </a:xfrm>
          <a:prstGeom prst="rect">
            <a:avLst/>
          </a:prstGeom>
          <a:noFill/>
          <a:ln w="9525">
            <a:noFill/>
            <a:miter lim="800000"/>
            <a:headEnd/>
            <a:tailEnd/>
          </a:ln>
        </p:spPr>
        <p:txBody>
          <a:bodyPr/>
          <a:lstStyle/>
          <a:p>
            <a:pPr eaLnBrk="1" hangingPunct="1"/>
            <a:r>
              <a:rPr lang="en-GB" sz="1000" i="1">
                <a:latin typeface="Trebuchet MS" pitchFamily="34" charset="0"/>
              </a:rPr>
              <a:t>Rencana pedesterian dengan memanfaatkan ruang privat sebagai vasilitas umum, Hal ini dilakukan apabila kondisi ruas jalan tidak memungkinkan untuk pengadaan pedesterian, Kompensasi kepada pemilik lahan dapat dilakukan dengan pemberian insentif pemanfaatan ruang</a:t>
            </a:r>
            <a:endParaRPr lang="en-GB"/>
          </a:p>
        </p:txBody>
      </p:sp>
      <p:sp>
        <p:nvSpPr>
          <p:cNvPr id="12" name="Freeform 10"/>
          <p:cNvSpPr>
            <a:spLocks/>
          </p:cNvSpPr>
          <p:nvPr/>
        </p:nvSpPr>
        <p:spPr bwMode="auto">
          <a:xfrm>
            <a:off x="4824017" y="3057549"/>
            <a:ext cx="890852" cy="2344738"/>
          </a:xfrm>
          <a:custGeom>
            <a:avLst/>
            <a:gdLst/>
            <a:ahLst/>
            <a:cxnLst>
              <a:cxn ang="0">
                <a:pos x="0" y="645"/>
              </a:cxn>
              <a:cxn ang="0">
                <a:pos x="0" y="0"/>
              </a:cxn>
              <a:cxn ang="0">
                <a:pos x="1380" y="0"/>
              </a:cxn>
            </a:cxnLst>
            <a:rect l="0" t="0" r="r" b="b"/>
            <a:pathLst>
              <a:path w="1380" h="645">
                <a:moveTo>
                  <a:pt x="0" y="645"/>
                </a:moveTo>
                <a:lnTo>
                  <a:pt x="0" y="0"/>
                </a:lnTo>
                <a:lnTo>
                  <a:pt x="1380" y="0"/>
                </a:lnTo>
              </a:path>
            </a:pathLst>
          </a:custGeom>
          <a:noFill/>
          <a:ln w="9525">
            <a:solidFill>
              <a:srgbClr val="000000"/>
            </a:solidFill>
            <a:round/>
            <a:headEnd type="none" w="med" len="med"/>
            <a:tailEnd type="triangle" w="med" len="med"/>
          </a:ln>
        </p:spPr>
        <p:txBody>
          <a:bodyPr/>
          <a:lstStyle/>
          <a:p>
            <a:endParaRPr lang="en-US"/>
          </a:p>
        </p:txBody>
      </p:sp>
      <p:sp>
        <p:nvSpPr>
          <p:cNvPr id="13" name="Freeform 11"/>
          <p:cNvSpPr>
            <a:spLocks/>
          </p:cNvSpPr>
          <p:nvPr/>
        </p:nvSpPr>
        <p:spPr bwMode="auto">
          <a:xfrm>
            <a:off x="3733669" y="2219349"/>
            <a:ext cx="3620161" cy="3479800"/>
          </a:xfrm>
          <a:custGeom>
            <a:avLst/>
            <a:gdLst/>
            <a:ahLst/>
            <a:cxnLst>
              <a:cxn ang="0">
                <a:pos x="0" y="0"/>
              </a:cxn>
              <a:cxn ang="0">
                <a:pos x="900" y="0"/>
              </a:cxn>
              <a:cxn ang="0">
                <a:pos x="900" y="3080"/>
              </a:cxn>
            </a:cxnLst>
            <a:rect l="0" t="0" r="r" b="b"/>
            <a:pathLst>
              <a:path w="900" h="3080">
                <a:moveTo>
                  <a:pt x="0" y="0"/>
                </a:moveTo>
                <a:lnTo>
                  <a:pt x="900" y="0"/>
                </a:lnTo>
                <a:lnTo>
                  <a:pt x="900" y="3080"/>
                </a:lnTo>
              </a:path>
            </a:pathLst>
          </a:custGeom>
          <a:noFill/>
          <a:ln w="9525">
            <a:solidFill>
              <a:srgbClr val="FF6600"/>
            </a:solidFill>
            <a:round/>
            <a:headEnd type="oval" w="med" len="med"/>
            <a:tailEnd type="triangle" w="med" len="med"/>
          </a:ln>
        </p:spPr>
        <p:txBody>
          <a:bodyPr/>
          <a:lstStyle/>
          <a:p>
            <a:endParaRPr lang="en-US"/>
          </a:p>
        </p:txBody>
      </p:sp>
      <p:sp>
        <p:nvSpPr>
          <p:cNvPr id="14" name="Text Box 12"/>
          <p:cNvSpPr txBox="1">
            <a:spLocks noChangeArrowheads="1"/>
          </p:cNvSpPr>
          <p:nvPr/>
        </p:nvSpPr>
        <p:spPr bwMode="auto">
          <a:xfrm>
            <a:off x="15479" y="2527325"/>
            <a:ext cx="2209932" cy="1200329"/>
          </a:xfrm>
          <a:prstGeom prst="rect">
            <a:avLst/>
          </a:prstGeom>
          <a:noFill/>
          <a:ln w="9525">
            <a:noFill/>
            <a:miter lim="800000"/>
            <a:headEnd/>
            <a:tailEnd/>
          </a:ln>
          <a:effectLst/>
        </p:spPr>
        <p:txBody>
          <a:bodyPr>
            <a:spAutoFit/>
          </a:bodyPr>
          <a:lstStyle/>
          <a:p>
            <a:pPr marL="236538" indent="-236538" algn="just" eaLnBrk="1" hangingPunct="1">
              <a:spcBef>
                <a:spcPct val="50000"/>
              </a:spcBef>
              <a:buFontTx/>
              <a:buBlip>
                <a:blip r:embed="rId4"/>
              </a:buBlip>
            </a:pPr>
            <a:r>
              <a:rPr lang="en-US" sz="1200" dirty="0">
                <a:latin typeface="Arial Narrow" pitchFamily="34" charset="0"/>
              </a:rPr>
              <a:t>PENGEMBANGAN TATA BANGUNAN DERET DALAM KAITANNYA DENGAN  PENYEIDAAN RUANG UNTUK KEGIATAN LUAR RUANG DAN SEKTOR INFORMAL</a:t>
            </a:r>
            <a:endParaRPr lang="en-GB" sz="1200" dirty="0">
              <a:latin typeface="Arial Narrow" pitchFamily="34" charset="0"/>
            </a:endParaRPr>
          </a:p>
        </p:txBody>
      </p:sp>
      <p:sp>
        <p:nvSpPr>
          <p:cNvPr id="16" name="Title 1"/>
          <p:cNvSpPr>
            <a:spLocks noGrp="1"/>
          </p:cNvSpPr>
          <p:nvPr>
            <p:ph type="title"/>
          </p:nvPr>
        </p:nvSpPr>
        <p:spPr>
          <a:xfrm>
            <a:off x="0" y="0"/>
            <a:ext cx="9144000" cy="582594"/>
          </a:xfrm>
          <a:solidFill>
            <a:srgbClr val="C00000"/>
          </a:solidFill>
        </p:spPr>
        <p:txBody>
          <a:bodyPr>
            <a:normAutofit/>
          </a:bodyPr>
          <a:lstStyle/>
          <a:p>
            <a:r>
              <a:rPr lang="id-ID" sz="3200" b="1" dirty="0" smtClean="0">
                <a:solidFill>
                  <a:schemeClr val="bg1"/>
                </a:solidFill>
              </a:rPr>
              <a:t>CONTOH MEMBUAT GAMBAR 2D KE 3D</a:t>
            </a:r>
            <a:endParaRPr lang="id-ID"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5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4" repeatCount="indefinite"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594"/>
          </a:xfrm>
          <a:solidFill>
            <a:srgbClr val="C00000"/>
          </a:solidFill>
        </p:spPr>
        <p:txBody>
          <a:bodyPr>
            <a:normAutofit/>
          </a:bodyPr>
          <a:lstStyle/>
          <a:p>
            <a:r>
              <a:rPr lang="id-ID" sz="3200" b="1" dirty="0" smtClean="0">
                <a:solidFill>
                  <a:schemeClr val="bg1"/>
                </a:solidFill>
              </a:rPr>
              <a:t>CONTOH MEMBUAT GAMBAR 3D</a:t>
            </a:r>
            <a:endParaRPr lang="id-ID" sz="3200" b="1" dirty="0">
              <a:solidFill>
                <a:schemeClr val="bg1"/>
              </a:solidFill>
            </a:endParaRPr>
          </a:p>
        </p:txBody>
      </p:sp>
      <p:pic>
        <p:nvPicPr>
          <p:cNvPr id="4" name="Picture 3" descr="bng1"/>
          <p:cNvPicPr>
            <a:picLocks noChangeAspect="1" noChangeArrowheads="1"/>
          </p:cNvPicPr>
          <p:nvPr/>
        </p:nvPicPr>
        <p:blipFill>
          <a:blip r:embed="rId2"/>
          <a:srcRect l="14117" t="32289" r="4706" b="17241"/>
          <a:stretch>
            <a:fillRect/>
          </a:stretch>
        </p:blipFill>
        <p:spPr bwMode="auto">
          <a:xfrm>
            <a:off x="213663" y="1285860"/>
            <a:ext cx="5219001" cy="2435240"/>
          </a:xfrm>
          <a:prstGeom prst="rect">
            <a:avLst/>
          </a:prstGeom>
          <a:noFill/>
          <a:ln w="9525">
            <a:noFill/>
            <a:miter lim="800000"/>
            <a:headEnd/>
            <a:tailEnd/>
          </a:ln>
        </p:spPr>
      </p:pic>
      <p:sp>
        <p:nvSpPr>
          <p:cNvPr id="5" name="Line 5"/>
          <p:cNvSpPr>
            <a:spLocks noChangeShapeType="1"/>
          </p:cNvSpPr>
          <p:nvPr/>
        </p:nvSpPr>
        <p:spPr bwMode="auto">
          <a:xfrm>
            <a:off x="925340" y="3306839"/>
            <a:ext cx="2180578" cy="514274"/>
          </a:xfrm>
          <a:prstGeom prst="line">
            <a:avLst/>
          </a:prstGeom>
          <a:noFill/>
          <a:ln w="38100">
            <a:solidFill>
              <a:srgbClr val="FFFFFF"/>
            </a:solidFill>
            <a:prstDash val="dash"/>
            <a:round/>
            <a:headEnd/>
            <a:tailEnd/>
          </a:ln>
        </p:spPr>
        <p:txBody>
          <a:bodyPr/>
          <a:lstStyle/>
          <a:p>
            <a:endParaRPr lang="en-US"/>
          </a:p>
        </p:txBody>
      </p:sp>
      <p:sp>
        <p:nvSpPr>
          <p:cNvPr id="6" name="Freeform 6"/>
          <p:cNvSpPr>
            <a:spLocks/>
          </p:cNvSpPr>
          <p:nvPr/>
        </p:nvSpPr>
        <p:spPr bwMode="auto">
          <a:xfrm>
            <a:off x="4275716" y="3988499"/>
            <a:ext cx="1026376" cy="302514"/>
          </a:xfrm>
          <a:custGeom>
            <a:avLst/>
            <a:gdLst/>
            <a:ahLst/>
            <a:cxnLst>
              <a:cxn ang="0">
                <a:pos x="0" y="0"/>
              </a:cxn>
              <a:cxn ang="0">
                <a:pos x="1480" y="400"/>
              </a:cxn>
            </a:cxnLst>
            <a:rect l="0" t="0" r="r" b="b"/>
            <a:pathLst>
              <a:path w="1480" h="400">
                <a:moveTo>
                  <a:pt x="0" y="0"/>
                </a:moveTo>
                <a:lnTo>
                  <a:pt x="1480" y="400"/>
                </a:lnTo>
              </a:path>
            </a:pathLst>
          </a:custGeom>
          <a:noFill/>
          <a:ln w="38100" cap="flat" cmpd="sng">
            <a:solidFill>
              <a:srgbClr val="FFFFFF"/>
            </a:solidFill>
            <a:prstDash val="dash"/>
            <a:round/>
            <a:headEnd/>
            <a:tailEnd/>
          </a:ln>
        </p:spPr>
        <p:txBody>
          <a:bodyPr/>
          <a:lstStyle/>
          <a:p>
            <a:endParaRPr lang="en-US"/>
          </a:p>
        </p:txBody>
      </p:sp>
      <p:sp>
        <p:nvSpPr>
          <p:cNvPr id="7" name="Line 7"/>
          <p:cNvSpPr>
            <a:spLocks noChangeShapeType="1"/>
          </p:cNvSpPr>
          <p:nvPr/>
        </p:nvSpPr>
        <p:spPr bwMode="auto">
          <a:xfrm flipV="1">
            <a:off x="4223783" y="3008313"/>
            <a:ext cx="1651000" cy="736600"/>
          </a:xfrm>
          <a:prstGeom prst="line">
            <a:avLst/>
          </a:prstGeom>
          <a:noFill/>
          <a:ln w="38100">
            <a:solidFill>
              <a:srgbClr val="FFFFFF"/>
            </a:solidFill>
            <a:prstDash val="dash"/>
            <a:round/>
            <a:headEnd/>
            <a:tailEnd/>
          </a:ln>
        </p:spPr>
        <p:txBody>
          <a:bodyPr/>
          <a:lstStyle/>
          <a:p>
            <a:endParaRPr lang="en-US"/>
          </a:p>
        </p:txBody>
      </p:sp>
      <p:sp>
        <p:nvSpPr>
          <p:cNvPr id="8" name="Freeform 8"/>
          <p:cNvSpPr>
            <a:spLocks/>
          </p:cNvSpPr>
          <p:nvPr/>
        </p:nvSpPr>
        <p:spPr bwMode="auto">
          <a:xfrm>
            <a:off x="2492778" y="4080396"/>
            <a:ext cx="778241" cy="363017"/>
          </a:xfrm>
          <a:custGeom>
            <a:avLst/>
            <a:gdLst/>
            <a:ahLst/>
            <a:cxnLst>
              <a:cxn ang="0">
                <a:pos x="0" y="480"/>
              </a:cxn>
              <a:cxn ang="0">
                <a:pos x="1120" y="0"/>
              </a:cxn>
            </a:cxnLst>
            <a:rect l="0" t="0" r="r" b="b"/>
            <a:pathLst>
              <a:path w="1120" h="480">
                <a:moveTo>
                  <a:pt x="0" y="480"/>
                </a:moveTo>
                <a:lnTo>
                  <a:pt x="1120" y="0"/>
                </a:lnTo>
              </a:path>
            </a:pathLst>
          </a:custGeom>
          <a:noFill/>
          <a:ln w="38100" cap="flat" cmpd="sng">
            <a:solidFill>
              <a:srgbClr val="FFFFFF"/>
            </a:solidFill>
            <a:prstDash val="dash"/>
            <a:round/>
            <a:headEnd/>
            <a:tailEnd/>
          </a:ln>
        </p:spPr>
        <p:txBody>
          <a:bodyPr/>
          <a:lstStyle/>
          <a:p>
            <a:endParaRPr lang="en-US"/>
          </a:p>
        </p:txBody>
      </p:sp>
      <p:sp>
        <p:nvSpPr>
          <p:cNvPr id="9" name="Freeform 9"/>
          <p:cNvSpPr>
            <a:spLocks/>
          </p:cNvSpPr>
          <p:nvPr/>
        </p:nvSpPr>
        <p:spPr bwMode="auto">
          <a:xfrm>
            <a:off x="2071670" y="2928934"/>
            <a:ext cx="2477746" cy="738500"/>
          </a:xfrm>
          <a:custGeom>
            <a:avLst/>
            <a:gdLst/>
            <a:ahLst/>
            <a:cxnLst>
              <a:cxn ang="0">
                <a:pos x="0" y="320"/>
              </a:cxn>
              <a:cxn ang="0">
                <a:pos x="777" y="0"/>
              </a:cxn>
              <a:cxn ang="0">
                <a:pos x="1563" y="165"/>
              </a:cxn>
              <a:cxn ang="0">
                <a:pos x="941" y="412"/>
              </a:cxn>
              <a:cxn ang="0">
                <a:pos x="713" y="467"/>
              </a:cxn>
              <a:cxn ang="0">
                <a:pos x="0" y="320"/>
              </a:cxn>
            </a:cxnLst>
            <a:rect l="0" t="0" r="r" b="b"/>
            <a:pathLst>
              <a:path w="1563" h="467">
                <a:moveTo>
                  <a:pt x="0" y="320"/>
                </a:moveTo>
                <a:lnTo>
                  <a:pt x="777" y="0"/>
                </a:lnTo>
                <a:lnTo>
                  <a:pt x="1563" y="165"/>
                </a:lnTo>
                <a:lnTo>
                  <a:pt x="941" y="412"/>
                </a:lnTo>
                <a:lnTo>
                  <a:pt x="713" y="467"/>
                </a:lnTo>
                <a:lnTo>
                  <a:pt x="0" y="320"/>
                </a:lnTo>
                <a:close/>
              </a:path>
            </a:pathLst>
          </a:custGeom>
          <a:solidFill>
            <a:srgbClr val="FF6600">
              <a:alpha val="50000"/>
            </a:srgbClr>
          </a:solidFill>
          <a:ln w="19050" cap="flat" cmpd="sng">
            <a:solidFill>
              <a:srgbClr val="FF0000"/>
            </a:solidFill>
            <a:prstDash val="dash"/>
            <a:round/>
            <a:headEnd/>
            <a:tailEnd/>
          </a:ln>
        </p:spPr>
        <p:txBody>
          <a:bodyPr/>
          <a:lstStyle/>
          <a:p>
            <a:endParaRPr lang="en-US"/>
          </a:p>
        </p:txBody>
      </p:sp>
      <p:sp>
        <p:nvSpPr>
          <p:cNvPr id="10" name="Text Box 10"/>
          <p:cNvSpPr txBox="1">
            <a:spLocks noChangeArrowheads="1"/>
          </p:cNvSpPr>
          <p:nvPr/>
        </p:nvSpPr>
        <p:spPr bwMode="auto">
          <a:xfrm>
            <a:off x="5729187" y="1428737"/>
            <a:ext cx="2629027" cy="3412204"/>
          </a:xfrm>
          <a:prstGeom prst="rect">
            <a:avLst/>
          </a:prstGeom>
          <a:noFill/>
          <a:ln w="9525">
            <a:noFill/>
            <a:miter lim="800000"/>
            <a:headEnd/>
            <a:tailEnd/>
          </a:ln>
        </p:spPr>
        <p:txBody>
          <a:bodyPr lIns="0" tIns="0" rIns="0" bIns="0"/>
          <a:lstStyle/>
          <a:p>
            <a:pPr algn="just" eaLnBrk="1" hangingPunct="1"/>
            <a:r>
              <a:rPr lang="id-ID" sz="1600" i="1" dirty="0" smtClean="0">
                <a:latin typeface="Trebuchet MS" pitchFamily="34" charset="0"/>
              </a:rPr>
              <a:t>Penataan bangunan sudut di arahkan untuk membentuk ruang luar yang merespon terhadap simpul pertemuan jalan. Selain sebagai ruang pengaman lalu lintas, ruang luar di sudut jalan yang terbentuk oleh penataan masa bangunan sudut juga memberikan pengaruh yang positip terhadap pembentukan arsitektur kota</a:t>
            </a:r>
            <a:endParaRPr lang="id-ID" sz="1600" dirty="0"/>
          </a:p>
        </p:txBody>
      </p:sp>
      <p:sp>
        <p:nvSpPr>
          <p:cNvPr id="11" name="Freeform 11"/>
          <p:cNvSpPr>
            <a:spLocks/>
          </p:cNvSpPr>
          <p:nvPr/>
        </p:nvSpPr>
        <p:spPr bwMode="auto">
          <a:xfrm>
            <a:off x="3389477" y="3501047"/>
            <a:ext cx="345885" cy="332766"/>
          </a:xfrm>
          <a:custGeom>
            <a:avLst/>
            <a:gdLst/>
            <a:ahLst/>
            <a:cxnLst>
              <a:cxn ang="0">
                <a:pos x="500" y="440"/>
              </a:cxn>
              <a:cxn ang="0">
                <a:pos x="0" y="440"/>
              </a:cxn>
              <a:cxn ang="0">
                <a:pos x="0" y="0"/>
              </a:cxn>
            </a:cxnLst>
            <a:rect l="0" t="0" r="r" b="b"/>
            <a:pathLst>
              <a:path w="500" h="440">
                <a:moveTo>
                  <a:pt x="500" y="440"/>
                </a:moveTo>
                <a:lnTo>
                  <a:pt x="0" y="440"/>
                </a:lnTo>
                <a:lnTo>
                  <a:pt x="0" y="0"/>
                </a:lnTo>
              </a:path>
            </a:pathLst>
          </a:custGeom>
          <a:noFill/>
          <a:ln w="9525">
            <a:solidFill>
              <a:srgbClr val="000000"/>
            </a:solidFill>
            <a:round/>
            <a:headEnd type="oval" w="med" len="med"/>
            <a:tailEnd type="triangle" w="med" len="med"/>
          </a:ln>
        </p:spPr>
        <p:txBody>
          <a:bodyPr/>
          <a:lstStyle/>
          <a:p>
            <a:endParaRPr lang="en-US"/>
          </a:p>
        </p:txBody>
      </p:sp>
      <p:sp>
        <p:nvSpPr>
          <p:cNvPr id="12" name="Text Box 12"/>
          <p:cNvSpPr txBox="1">
            <a:spLocks noChangeArrowheads="1"/>
          </p:cNvSpPr>
          <p:nvPr/>
        </p:nvSpPr>
        <p:spPr bwMode="auto">
          <a:xfrm>
            <a:off x="928662" y="5070386"/>
            <a:ext cx="5558367" cy="523220"/>
          </a:xfrm>
          <a:prstGeom prst="rect">
            <a:avLst/>
          </a:prstGeom>
          <a:noFill/>
          <a:ln w="9525">
            <a:noFill/>
            <a:miter lim="800000"/>
            <a:headEnd/>
            <a:tailEnd/>
          </a:ln>
          <a:effectLst/>
        </p:spPr>
        <p:txBody>
          <a:bodyPr>
            <a:spAutoFit/>
          </a:bodyPr>
          <a:lstStyle/>
          <a:p>
            <a:pPr eaLnBrk="1" hangingPunct="1">
              <a:spcBef>
                <a:spcPct val="50000"/>
              </a:spcBef>
            </a:pPr>
            <a:r>
              <a:rPr lang="en-US" sz="1400" b="1" i="1" dirty="0"/>
              <a:t>PENATAAN MASA BANGUNAN DI PERSIMPANGAN JALAN (BNG SUDUT)</a:t>
            </a:r>
          </a:p>
        </p:txBody>
      </p:sp>
      <p:sp>
        <p:nvSpPr>
          <p:cNvPr id="13" name="Freeform 4"/>
          <p:cNvSpPr>
            <a:spLocks/>
          </p:cNvSpPr>
          <p:nvPr/>
        </p:nvSpPr>
        <p:spPr bwMode="auto">
          <a:xfrm>
            <a:off x="214282" y="2928934"/>
            <a:ext cx="5499894" cy="1612900"/>
          </a:xfrm>
          <a:custGeom>
            <a:avLst/>
            <a:gdLst/>
            <a:ahLst/>
            <a:cxnLst>
              <a:cxn ang="0">
                <a:pos x="0" y="860"/>
              </a:cxn>
              <a:cxn ang="0">
                <a:pos x="960" y="560"/>
              </a:cxn>
              <a:cxn ang="0">
                <a:pos x="4540" y="1220"/>
              </a:cxn>
              <a:cxn ang="0">
                <a:pos x="4980" y="1180"/>
              </a:cxn>
              <a:cxn ang="0">
                <a:pos x="7860" y="0"/>
              </a:cxn>
              <a:cxn ang="0">
                <a:pos x="8660" y="140"/>
              </a:cxn>
              <a:cxn ang="0">
                <a:pos x="6080" y="1380"/>
              </a:cxn>
              <a:cxn ang="0">
                <a:pos x="6160" y="1520"/>
              </a:cxn>
              <a:cxn ang="0">
                <a:pos x="7840" y="1820"/>
              </a:cxn>
              <a:cxn ang="0">
                <a:pos x="6860" y="2380"/>
              </a:cxn>
              <a:cxn ang="0">
                <a:pos x="5060" y="2000"/>
              </a:cxn>
              <a:cxn ang="0">
                <a:pos x="4780" y="2000"/>
              </a:cxn>
              <a:cxn ang="0">
                <a:pos x="3480" y="2540"/>
              </a:cxn>
              <a:cxn ang="0">
                <a:pos x="2280" y="2260"/>
              </a:cxn>
              <a:cxn ang="0">
                <a:pos x="3420" y="1800"/>
              </a:cxn>
              <a:cxn ang="0">
                <a:pos x="3420" y="1640"/>
              </a:cxn>
              <a:cxn ang="0">
                <a:pos x="0" y="860"/>
              </a:cxn>
            </a:cxnLst>
            <a:rect l="0" t="0" r="r" b="b"/>
            <a:pathLst>
              <a:path w="8660" h="2540">
                <a:moveTo>
                  <a:pt x="0" y="860"/>
                </a:moveTo>
                <a:lnTo>
                  <a:pt x="960" y="560"/>
                </a:lnTo>
                <a:lnTo>
                  <a:pt x="4540" y="1220"/>
                </a:lnTo>
                <a:lnTo>
                  <a:pt x="4980" y="1180"/>
                </a:lnTo>
                <a:lnTo>
                  <a:pt x="7860" y="0"/>
                </a:lnTo>
                <a:lnTo>
                  <a:pt x="8660" y="140"/>
                </a:lnTo>
                <a:lnTo>
                  <a:pt x="6080" y="1380"/>
                </a:lnTo>
                <a:lnTo>
                  <a:pt x="6160" y="1520"/>
                </a:lnTo>
                <a:lnTo>
                  <a:pt x="7840" y="1820"/>
                </a:lnTo>
                <a:lnTo>
                  <a:pt x="6860" y="2380"/>
                </a:lnTo>
                <a:lnTo>
                  <a:pt x="5060" y="2000"/>
                </a:lnTo>
                <a:lnTo>
                  <a:pt x="4780" y="2000"/>
                </a:lnTo>
                <a:lnTo>
                  <a:pt x="3480" y="2540"/>
                </a:lnTo>
                <a:lnTo>
                  <a:pt x="2280" y="2260"/>
                </a:lnTo>
                <a:lnTo>
                  <a:pt x="3420" y="1800"/>
                </a:lnTo>
                <a:lnTo>
                  <a:pt x="3420" y="1640"/>
                </a:lnTo>
                <a:lnTo>
                  <a:pt x="0" y="860"/>
                </a:lnTo>
                <a:close/>
              </a:path>
            </a:pathLst>
          </a:custGeom>
          <a:solidFill>
            <a:srgbClr val="C0C0C0"/>
          </a:solidFill>
          <a:ln w="9525">
            <a:no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1000"/>
                                        <p:tgtEl>
                                          <p:spTgt spid="11"/>
                                        </p:tgtEl>
                                      </p:cBhvr>
                                    </p:animEffect>
                                  </p:childTnLst>
                                </p:cTn>
                              </p:par>
                              <p:par>
                                <p:cTn id="11" presetID="4" presetClass="entr" presetSubtype="32" repeatCount="10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ou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zr2"/>
          <p:cNvPicPr>
            <a:picLocks noChangeAspect="1" noChangeArrowheads="1"/>
          </p:cNvPicPr>
          <p:nvPr/>
        </p:nvPicPr>
        <p:blipFill>
          <a:blip r:embed="rId2"/>
          <a:srcRect/>
          <a:stretch>
            <a:fillRect/>
          </a:stretch>
        </p:blipFill>
        <p:spPr bwMode="auto">
          <a:xfrm>
            <a:off x="0" y="571500"/>
            <a:ext cx="9048750" cy="6286500"/>
          </a:xfrm>
          <a:prstGeom prst="rect">
            <a:avLst/>
          </a:prstGeom>
          <a:noFill/>
          <a:ln w="9525">
            <a:noFill/>
            <a:miter lim="800000"/>
            <a:headEnd/>
            <a:tailEnd/>
          </a:ln>
        </p:spPr>
      </p:pic>
      <p:grpSp>
        <p:nvGrpSpPr>
          <p:cNvPr id="2" name="Group 3"/>
          <p:cNvGrpSpPr>
            <a:grpSpLocks/>
          </p:cNvGrpSpPr>
          <p:nvPr/>
        </p:nvGrpSpPr>
        <p:grpSpPr bwMode="auto">
          <a:xfrm>
            <a:off x="2286000" y="1600225"/>
            <a:ext cx="3505200" cy="3114675"/>
            <a:chOff x="1440" y="828"/>
            <a:chExt cx="2208" cy="1962"/>
          </a:xfrm>
        </p:grpSpPr>
        <p:sp>
          <p:nvSpPr>
            <p:cNvPr id="29718" name="Text Box 4"/>
            <p:cNvSpPr txBox="1">
              <a:spLocks noChangeArrowheads="1"/>
            </p:cNvSpPr>
            <p:nvPr/>
          </p:nvSpPr>
          <p:spPr bwMode="auto">
            <a:xfrm>
              <a:off x="1800" y="828"/>
              <a:ext cx="1146" cy="330"/>
            </a:xfrm>
            <a:prstGeom prst="rect">
              <a:avLst/>
            </a:prstGeom>
            <a:noFill/>
            <a:ln w="9525">
              <a:noFill/>
              <a:miter lim="800000"/>
              <a:headEnd/>
              <a:tailEnd/>
            </a:ln>
          </p:spPr>
          <p:txBody>
            <a:bodyPr>
              <a:spAutoFit/>
            </a:bodyPr>
            <a:lstStyle/>
            <a:p>
              <a:pPr>
                <a:spcBef>
                  <a:spcPct val="50000"/>
                </a:spcBef>
              </a:pPr>
              <a:r>
                <a:rPr lang="en-US" sz="1400">
                  <a:solidFill>
                    <a:srgbClr val="FF3300"/>
                  </a:solidFill>
                  <a:effectLst/>
                </a:rPr>
                <a:t>LUAS MINIMUM PERPETAKAN</a:t>
              </a:r>
            </a:p>
          </p:txBody>
        </p:sp>
        <p:sp>
          <p:nvSpPr>
            <p:cNvPr id="29719" name="Freeform 5"/>
            <p:cNvSpPr>
              <a:spLocks/>
            </p:cNvSpPr>
            <p:nvPr/>
          </p:nvSpPr>
          <p:spPr bwMode="auto">
            <a:xfrm>
              <a:off x="1440" y="1446"/>
              <a:ext cx="2208" cy="1344"/>
            </a:xfrm>
            <a:custGeom>
              <a:avLst/>
              <a:gdLst>
                <a:gd name="T0" fmla="*/ 0 w 2208"/>
                <a:gd name="T1" fmla="*/ 264 h 1344"/>
                <a:gd name="T2" fmla="*/ 1272 w 2208"/>
                <a:gd name="T3" fmla="*/ 0 h 1344"/>
                <a:gd name="T4" fmla="*/ 2208 w 2208"/>
                <a:gd name="T5" fmla="*/ 924 h 1344"/>
                <a:gd name="T6" fmla="*/ 708 w 2208"/>
                <a:gd name="T7" fmla="*/ 1344 h 1344"/>
                <a:gd name="T8" fmla="*/ 0 w 2208"/>
                <a:gd name="T9" fmla="*/ 264 h 1344"/>
                <a:gd name="T10" fmla="*/ 0 60000 65536"/>
                <a:gd name="T11" fmla="*/ 0 60000 65536"/>
                <a:gd name="T12" fmla="*/ 0 60000 65536"/>
                <a:gd name="T13" fmla="*/ 0 60000 65536"/>
                <a:gd name="T14" fmla="*/ 0 60000 65536"/>
                <a:gd name="T15" fmla="*/ 0 w 2208"/>
                <a:gd name="T16" fmla="*/ 0 h 1344"/>
                <a:gd name="T17" fmla="*/ 2208 w 2208"/>
                <a:gd name="T18" fmla="*/ 1344 h 1344"/>
              </a:gdLst>
              <a:ahLst/>
              <a:cxnLst>
                <a:cxn ang="T10">
                  <a:pos x="T0" y="T1"/>
                </a:cxn>
                <a:cxn ang="T11">
                  <a:pos x="T2" y="T3"/>
                </a:cxn>
                <a:cxn ang="T12">
                  <a:pos x="T4" y="T5"/>
                </a:cxn>
                <a:cxn ang="T13">
                  <a:pos x="T6" y="T7"/>
                </a:cxn>
                <a:cxn ang="T14">
                  <a:pos x="T8" y="T9"/>
                </a:cxn>
              </a:cxnLst>
              <a:rect l="T15" t="T16" r="T17" b="T18"/>
              <a:pathLst>
                <a:path w="2208" h="1344">
                  <a:moveTo>
                    <a:pt x="0" y="264"/>
                  </a:moveTo>
                  <a:lnTo>
                    <a:pt x="1272" y="0"/>
                  </a:lnTo>
                  <a:lnTo>
                    <a:pt x="2208" y="924"/>
                  </a:lnTo>
                  <a:lnTo>
                    <a:pt x="708" y="1344"/>
                  </a:lnTo>
                  <a:lnTo>
                    <a:pt x="0" y="264"/>
                  </a:lnTo>
                  <a:close/>
                </a:path>
              </a:pathLst>
            </a:custGeom>
            <a:solidFill>
              <a:srgbClr val="BBE0E3">
                <a:alpha val="50195"/>
              </a:srgbClr>
            </a:solidFill>
            <a:ln w="9525">
              <a:solidFill>
                <a:schemeClr val="tx1"/>
              </a:solidFill>
              <a:round/>
              <a:headEnd/>
              <a:tailEnd/>
            </a:ln>
          </p:spPr>
          <p:txBody>
            <a:bodyPr/>
            <a:lstStyle/>
            <a:p>
              <a:endParaRPr lang="en-US"/>
            </a:p>
          </p:txBody>
        </p:sp>
        <p:sp>
          <p:nvSpPr>
            <p:cNvPr id="134150" name="Line 6"/>
            <p:cNvSpPr>
              <a:spLocks noChangeShapeType="1"/>
            </p:cNvSpPr>
            <p:nvPr/>
          </p:nvSpPr>
          <p:spPr bwMode="auto">
            <a:xfrm>
              <a:off x="2244" y="1146"/>
              <a:ext cx="0" cy="936"/>
            </a:xfrm>
            <a:prstGeom prst="line">
              <a:avLst/>
            </a:prstGeom>
            <a:noFill/>
            <a:ln w="9525">
              <a:solidFill>
                <a:schemeClr val="tx1"/>
              </a:solidFill>
              <a:round/>
              <a:headEnd/>
              <a:tailEnd type="triangle" w="med" len="med"/>
            </a:ln>
          </p:spPr>
          <p:txBody>
            <a:bodyPr/>
            <a:lstStyle/>
            <a:p>
              <a:pPr>
                <a:defRPr/>
              </a:pPr>
              <a:endParaRPr lang="en-US"/>
            </a:p>
          </p:txBody>
        </p:sp>
      </p:grpSp>
      <p:grpSp>
        <p:nvGrpSpPr>
          <p:cNvPr id="3" name="Group 7"/>
          <p:cNvGrpSpPr>
            <a:grpSpLocks/>
          </p:cNvGrpSpPr>
          <p:nvPr/>
        </p:nvGrpSpPr>
        <p:grpSpPr bwMode="auto">
          <a:xfrm>
            <a:off x="3077308" y="2886100"/>
            <a:ext cx="1790700" cy="904875"/>
            <a:chOff x="1938" y="1638"/>
            <a:chExt cx="1128" cy="570"/>
          </a:xfrm>
        </p:grpSpPr>
        <p:sp>
          <p:nvSpPr>
            <p:cNvPr id="29716" name="Freeform 8"/>
            <p:cNvSpPr>
              <a:spLocks/>
            </p:cNvSpPr>
            <p:nvPr/>
          </p:nvSpPr>
          <p:spPr bwMode="auto">
            <a:xfrm>
              <a:off x="1938" y="1638"/>
              <a:ext cx="1128" cy="570"/>
            </a:xfrm>
            <a:custGeom>
              <a:avLst/>
              <a:gdLst>
                <a:gd name="T0" fmla="*/ 0 w 1128"/>
                <a:gd name="T1" fmla="*/ 144 h 570"/>
                <a:gd name="T2" fmla="*/ 654 w 1128"/>
                <a:gd name="T3" fmla="*/ 0 h 570"/>
                <a:gd name="T4" fmla="*/ 1128 w 1128"/>
                <a:gd name="T5" fmla="*/ 486 h 570"/>
                <a:gd name="T6" fmla="*/ 804 w 1128"/>
                <a:gd name="T7" fmla="*/ 570 h 570"/>
                <a:gd name="T8" fmla="*/ 774 w 1128"/>
                <a:gd name="T9" fmla="*/ 558 h 570"/>
                <a:gd name="T10" fmla="*/ 642 w 1128"/>
                <a:gd name="T11" fmla="*/ 408 h 570"/>
                <a:gd name="T12" fmla="*/ 534 w 1128"/>
                <a:gd name="T13" fmla="*/ 444 h 570"/>
                <a:gd name="T14" fmla="*/ 414 w 1128"/>
                <a:gd name="T15" fmla="*/ 444 h 570"/>
                <a:gd name="T16" fmla="*/ 324 w 1128"/>
                <a:gd name="T17" fmla="*/ 414 h 570"/>
                <a:gd name="T18" fmla="*/ 264 w 1128"/>
                <a:gd name="T19" fmla="*/ 354 h 570"/>
                <a:gd name="T20" fmla="*/ 174 w 1128"/>
                <a:gd name="T21" fmla="*/ 366 h 570"/>
                <a:gd name="T22" fmla="*/ 0 w 1128"/>
                <a:gd name="T23" fmla="*/ 144 h 5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8"/>
                <a:gd name="T37" fmla="*/ 0 h 570"/>
                <a:gd name="T38" fmla="*/ 1128 w 1128"/>
                <a:gd name="T39" fmla="*/ 570 h 5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8" h="570">
                  <a:moveTo>
                    <a:pt x="0" y="144"/>
                  </a:moveTo>
                  <a:lnTo>
                    <a:pt x="654" y="0"/>
                  </a:lnTo>
                  <a:lnTo>
                    <a:pt x="1128" y="486"/>
                  </a:lnTo>
                  <a:lnTo>
                    <a:pt x="804" y="570"/>
                  </a:lnTo>
                  <a:lnTo>
                    <a:pt x="774" y="558"/>
                  </a:lnTo>
                  <a:lnTo>
                    <a:pt x="642" y="408"/>
                  </a:lnTo>
                  <a:lnTo>
                    <a:pt x="534" y="444"/>
                  </a:lnTo>
                  <a:lnTo>
                    <a:pt x="414" y="444"/>
                  </a:lnTo>
                  <a:lnTo>
                    <a:pt x="324" y="414"/>
                  </a:lnTo>
                  <a:lnTo>
                    <a:pt x="264" y="354"/>
                  </a:lnTo>
                  <a:lnTo>
                    <a:pt x="174" y="366"/>
                  </a:lnTo>
                  <a:lnTo>
                    <a:pt x="0" y="144"/>
                  </a:lnTo>
                  <a:close/>
                </a:path>
              </a:pathLst>
            </a:custGeom>
            <a:solidFill>
              <a:schemeClr val="bg2"/>
            </a:solidFill>
            <a:ln w="9525">
              <a:solidFill>
                <a:schemeClr val="tx1"/>
              </a:solidFill>
              <a:prstDash val="dash"/>
              <a:round/>
              <a:headEnd/>
              <a:tailEnd/>
            </a:ln>
          </p:spPr>
          <p:txBody>
            <a:bodyPr/>
            <a:lstStyle/>
            <a:p>
              <a:endParaRPr lang="en-US"/>
            </a:p>
          </p:txBody>
        </p:sp>
        <p:sp>
          <p:nvSpPr>
            <p:cNvPr id="29717" name="Text Box 9"/>
            <p:cNvSpPr txBox="1">
              <a:spLocks noChangeArrowheads="1"/>
            </p:cNvSpPr>
            <p:nvPr/>
          </p:nvSpPr>
          <p:spPr bwMode="auto">
            <a:xfrm>
              <a:off x="2214" y="1769"/>
              <a:ext cx="446" cy="231"/>
            </a:xfrm>
            <a:prstGeom prst="rect">
              <a:avLst/>
            </a:prstGeom>
            <a:noFill/>
            <a:ln w="9525">
              <a:noFill/>
              <a:miter lim="800000"/>
              <a:headEnd/>
              <a:tailEnd/>
            </a:ln>
          </p:spPr>
          <p:txBody>
            <a:bodyPr>
              <a:spAutoFit/>
            </a:bodyPr>
            <a:lstStyle/>
            <a:p>
              <a:pPr>
                <a:spcBef>
                  <a:spcPct val="50000"/>
                </a:spcBef>
              </a:pPr>
              <a:r>
                <a:rPr lang="en-US">
                  <a:solidFill>
                    <a:srgbClr val="FF3300"/>
                  </a:solidFill>
                  <a:effectLst/>
                </a:rPr>
                <a:t>KDB</a:t>
              </a:r>
            </a:p>
          </p:txBody>
        </p:sp>
      </p:grpSp>
      <p:grpSp>
        <p:nvGrpSpPr>
          <p:cNvPr id="4" name="Group 10"/>
          <p:cNvGrpSpPr>
            <a:grpSpLocks/>
          </p:cNvGrpSpPr>
          <p:nvPr/>
        </p:nvGrpSpPr>
        <p:grpSpPr bwMode="auto">
          <a:xfrm>
            <a:off x="2410559" y="2190774"/>
            <a:ext cx="6286500" cy="2362200"/>
            <a:chOff x="1518" y="1200"/>
            <a:chExt cx="3960" cy="1488"/>
          </a:xfrm>
        </p:grpSpPr>
        <p:grpSp>
          <p:nvGrpSpPr>
            <p:cNvPr id="5" name="Group 11"/>
            <p:cNvGrpSpPr>
              <a:grpSpLocks/>
            </p:cNvGrpSpPr>
            <p:nvPr/>
          </p:nvGrpSpPr>
          <p:grpSpPr bwMode="auto">
            <a:xfrm>
              <a:off x="1518" y="1200"/>
              <a:ext cx="2952" cy="1488"/>
              <a:chOff x="1518" y="1200"/>
              <a:chExt cx="2952" cy="1488"/>
            </a:xfrm>
          </p:grpSpPr>
          <p:sp>
            <p:nvSpPr>
              <p:cNvPr id="134156" name="Line 12"/>
              <p:cNvSpPr>
                <a:spLocks noChangeShapeType="1"/>
              </p:cNvSpPr>
              <p:nvPr/>
            </p:nvSpPr>
            <p:spPr bwMode="auto">
              <a:xfrm>
                <a:off x="1518" y="1200"/>
                <a:ext cx="1080" cy="1488"/>
              </a:xfrm>
              <a:prstGeom prst="line">
                <a:avLst/>
              </a:prstGeom>
              <a:noFill/>
              <a:ln w="9525">
                <a:solidFill>
                  <a:srgbClr val="FF0000"/>
                </a:solidFill>
                <a:prstDash val="dash"/>
                <a:round/>
                <a:headEnd/>
                <a:tailEnd/>
              </a:ln>
            </p:spPr>
            <p:txBody>
              <a:bodyPr/>
              <a:lstStyle/>
              <a:p>
                <a:pPr>
                  <a:defRPr/>
                </a:pPr>
                <a:endParaRPr lang="en-US"/>
              </a:p>
            </p:txBody>
          </p:sp>
          <p:sp>
            <p:nvSpPr>
              <p:cNvPr id="134157" name="Line 13"/>
              <p:cNvSpPr>
                <a:spLocks noChangeShapeType="1"/>
              </p:cNvSpPr>
              <p:nvPr/>
            </p:nvSpPr>
            <p:spPr bwMode="auto">
              <a:xfrm flipV="1">
                <a:off x="1890" y="1776"/>
                <a:ext cx="2580" cy="660"/>
              </a:xfrm>
              <a:prstGeom prst="line">
                <a:avLst/>
              </a:prstGeom>
              <a:noFill/>
              <a:ln w="9525">
                <a:solidFill>
                  <a:srgbClr val="FF0000"/>
                </a:solidFill>
                <a:prstDash val="dash"/>
                <a:round/>
                <a:headEnd/>
                <a:tailEnd/>
              </a:ln>
            </p:spPr>
            <p:txBody>
              <a:bodyPr/>
              <a:lstStyle/>
              <a:p>
                <a:pPr>
                  <a:defRPr/>
                </a:pPr>
                <a:endParaRPr lang="en-US"/>
              </a:p>
            </p:txBody>
          </p:sp>
          <p:sp>
            <p:nvSpPr>
              <p:cNvPr id="134158" name="Line 14"/>
              <p:cNvSpPr>
                <a:spLocks noChangeShapeType="1"/>
              </p:cNvSpPr>
              <p:nvPr/>
            </p:nvSpPr>
            <p:spPr bwMode="auto">
              <a:xfrm>
                <a:off x="2436" y="1476"/>
                <a:ext cx="918" cy="978"/>
              </a:xfrm>
              <a:prstGeom prst="line">
                <a:avLst/>
              </a:prstGeom>
              <a:noFill/>
              <a:ln w="9525">
                <a:solidFill>
                  <a:srgbClr val="FF0000"/>
                </a:solidFill>
                <a:prstDash val="dash"/>
                <a:round/>
                <a:headEnd/>
                <a:tailEnd/>
              </a:ln>
            </p:spPr>
            <p:txBody>
              <a:bodyPr/>
              <a:lstStyle/>
              <a:p>
                <a:pPr>
                  <a:defRPr/>
                </a:pPr>
                <a:endParaRPr lang="en-US"/>
              </a:p>
            </p:txBody>
          </p:sp>
          <p:sp>
            <p:nvSpPr>
              <p:cNvPr id="134159" name="Line 15"/>
              <p:cNvSpPr>
                <a:spLocks noChangeShapeType="1"/>
              </p:cNvSpPr>
              <p:nvPr/>
            </p:nvSpPr>
            <p:spPr bwMode="auto">
              <a:xfrm flipV="1">
                <a:off x="1530" y="1566"/>
                <a:ext cx="1314" cy="306"/>
              </a:xfrm>
              <a:prstGeom prst="line">
                <a:avLst/>
              </a:prstGeom>
              <a:noFill/>
              <a:ln w="9525">
                <a:solidFill>
                  <a:srgbClr val="FF0000"/>
                </a:solidFill>
                <a:prstDash val="dash"/>
                <a:round/>
                <a:headEnd/>
                <a:tailEnd/>
              </a:ln>
            </p:spPr>
            <p:txBody>
              <a:bodyPr/>
              <a:lstStyle/>
              <a:p>
                <a:pPr>
                  <a:defRPr/>
                </a:pPr>
                <a:endParaRPr lang="en-US"/>
              </a:p>
            </p:txBody>
          </p:sp>
        </p:grpSp>
        <p:sp>
          <p:nvSpPr>
            <p:cNvPr id="29711" name="Text Box 16"/>
            <p:cNvSpPr txBox="1">
              <a:spLocks noChangeArrowheads="1"/>
            </p:cNvSpPr>
            <p:nvPr/>
          </p:nvSpPr>
          <p:spPr bwMode="auto">
            <a:xfrm>
              <a:off x="4332" y="1524"/>
              <a:ext cx="1146" cy="330"/>
            </a:xfrm>
            <a:prstGeom prst="rect">
              <a:avLst/>
            </a:prstGeom>
            <a:noFill/>
            <a:ln w="9525">
              <a:noFill/>
              <a:miter lim="800000"/>
              <a:headEnd/>
              <a:tailEnd/>
            </a:ln>
          </p:spPr>
          <p:txBody>
            <a:bodyPr>
              <a:spAutoFit/>
            </a:bodyPr>
            <a:lstStyle/>
            <a:p>
              <a:pPr>
                <a:spcBef>
                  <a:spcPct val="50000"/>
                </a:spcBef>
              </a:pPr>
              <a:r>
                <a:rPr lang="en-US" sz="1400">
                  <a:solidFill>
                    <a:srgbClr val="FF3300"/>
                  </a:solidFill>
                  <a:effectLst/>
                </a:rPr>
                <a:t>GARIS SEMPADAN BANGUNAN</a:t>
              </a:r>
            </a:p>
          </p:txBody>
        </p:sp>
      </p:grpSp>
      <p:grpSp>
        <p:nvGrpSpPr>
          <p:cNvPr id="6" name="Group 17"/>
          <p:cNvGrpSpPr>
            <a:grpSpLocks/>
          </p:cNvGrpSpPr>
          <p:nvPr/>
        </p:nvGrpSpPr>
        <p:grpSpPr bwMode="auto">
          <a:xfrm>
            <a:off x="2201008" y="828700"/>
            <a:ext cx="2580543" cy="3800475"/>
            <a:chOff x="1386" y="342"/>
            <a:chExt cx="1626" cy="2394"/>
          </a:xfrm>
        </p:grpSpPr>
        <p:sp>
          <p:nvSpPr>
            <p:cNvPr id="29707" name="Text Box 18"/>
            <p:cNvSpPr txBox="1">
              <a:spLocks noChangeArrowheads="1"/>
            </p:cNvSpPr>
            <p:nvPr/>
          </p:nvSpPr>
          <p:spPr bwMode="auto">
            <a:xfrm>
              <a:off x="1866" y="342"/>
              <a:ext cx="1146" cy="330"/>
            </a:xfrm>
            <a:prstGeom prst="rect">
              <a:avLst/>
            </a:prstGeom>
            <a:noFill/>
            <a:ln w="9525">
              <a:noFill/>
              <a:miter lim="800000"/>
              <a:headEnd/>
              <a:tailEnd/>
            </a:ln>
          </p:spPr>
          <p:txBody>
            <a:bodyPr>
              <a:spAutoFit/>
            </a:bodyPr>
            <a:lstStyle/>
            <a:p>
              <a:pPr>
                <a:spcBef>
                  <a:spcPct val="50000"/>
                </a:spcBef>
              </a:pPr>
              <a:r>
                <a:rPr lang="en-US" sz="1400">
                  <a:solidFill>
                    <a:srgbClr val="FF3300"/>
                  </a:solidFill>
                  <a:effectLst/>
                </a:rPr>
                <a:t>LEBAR MINIMUM JALAN AKSES</a:t>
              </a:r>
            </a:p>
          </p:txBody>
        </p:sp>
        <p:sp>
          <p:nvSpPr>
            <p:cNvPr id="29708" name="Freeform 19"/>
            <p:cNvSpPr>
              <a:spLocks/>
            </p:cNvSpPr>
            <p:nvPr/>
          </p:nvSpPr>
          <p:spPr bwMode="auto">
            <a:xfrm>
              <a:off x="1386" y="564"/>
              <a:ext cx="486" cy="1554"/>
            </a:xfrm>
            <a:custGeom>
              <a:avLst/>
              <a:gdLst>
                <a:gd name="T0" fmla="*/ 355 w 666"/>
                <a:gd name="T1" fmla="*/ 0 h 1620"/>
                <a:gd name="T2" fmla="*/ 0 w 666"/>
                <a:gd name="T3" fmla="*/ 0 h 1620"/>
                <a:gd name="T4" fmla="*/ 0 w 666"/>
                <a:gd name="T5" fmla="*/ 1491 h 1620"/>
                <a:gd name="T6" fmla="*/ 0 60000 65536"/>
                <a:gd name="T7" fmla="*/ 0 60000 65536"/>
                <a:gd name="T8" fmla="*/ 0 60000 65536"/>
                <a:gd name="T9" fmla="*/ 0 w 666"/>
                <a:gd name="T10" fmla="*/ 0 h 1620"/>
                <a:gd name="T11" fmla="*/ 666 w 666"/>
                <a:gd name="T12" fmla="*/ 1620 h 1620"/>
              </a:gdLst>
              <a:ahLst/>
              <a:cxnLst>
                <a:cxn ang="T6">
                  <a:pos x="T0" y="T1"/>
                </a:cxn>
                <a:cxn ang="T7">
                  <a:pos x="T2" y="T3"/>
                </a:cxn>
                <a:cxn ang="T8">
                  <a:pos x="T4" y="T5"/>
                </a:cxn>
              </a:cxnLst>
              <a:rect l="T9" t="T10" r="T11" b="T12"/>
              <a:pathLst>
                <a:path w="666" h="1620">
                  <a:moveTo>
                    <a:pt x="666" y="0"/>
                  </a:moveTo>
                  <a:lnTo>
                    <a:pt x="0" y="0"/>
                  </a:lnTo>
                  <a:lnTo>
                    <a:pt x="0" y="1620"/>
                  </a:lnTo>
                </a:path>
              </a:pathLst>
            </a:custGeom>
            <a:noFill/>
            <a:ln w="9525">
              <a:solidFill>
                <a:schemeClr val="tx1"/>
              </a:solidFill>
              <a:round/>
              <a:headEnd/>
              <a:tailEnd type="triangle" w="med" len="med"/>
            </a:ln>
          </p:spPr>
          <p:txBody>
            <a:bodyPr/>
            <a:lstStyle/>
            <a:p>
              <a:endParaRPr lang="en-US"/>
            </a:p>
          </p:txBody>
        </p:sp>
        <p:sp>
          <p:nvSpPr>
            <p:cNvPr id="29709" name="Freeform 20"/>
            <p:cNvSpPr>
              <a:spLocks/>
            </p:cNvSpPr>
            <p:nvPr/>
          </p:nvSpPr>
          <p:spPr bwMode="auto">
            <a:xfrm flipH="1">
              <a:off x="2790" y="588"/>
              <a:ext cx="186" cy="2148"/>
            </a:xfrm>
            <a:custGeom>
              <a:avLst/>
              <a:gdLst>
                <a:gd name="T0" fmla="*/ 52 w 666"/>
                <a:gd name="T1" fmla="*/ 0 h 1620"/>
                <a:gd name="T2" fmla="*/ 0 w 666"/>
                <a:gd name="T3" fmla="*/ 0 h 1620"/>
                <a:gd name="T4" fmla="*/ 0 w 666"/>
                <a:gd name="T5" fmla="*/ 2848 h 1620"/>
                <a:gd name="T6" fmla="*/ 0 60000 65536"/>
                <a:gd name="T7" fmla="*/ 0 60000 65536"/>
                <a:gd name="T8" fmla="*/ 0 60000 65536"/>
                <a:gd name="T9" fmla="*/ 0 w 666"/>
                <a:gd name="T10" fmla="*/ 0 h 1620"/>
                <a:gd name="T11" fmla="*/ 666 w 666"/>
                <a:gd name="T12" fmla="*/ 1620 h 1620"/>
              </a:gdLst>
              <a:ahLst/>
              <a:cxnLst>
                <a:cxn ang="T6">
                  <a:pos x="T0" y="T1"/>
                </a:cxn>
                <a:cxn ang="T7">
                  <a:pos x="T2" y="T3"/>
                </a:cxn>
                <a:cxn ang="T8">
                  <a:pos x="T4" y="T5"/>
                </a:cxn>
              </a:cxnLst>
              <a:rect l="T9" t="T10" r="T11" b="T12"/>
              <a:pathLst>
                <a:path w="666" h="1620">
                  <a:moveTo>
                    <a:pt x="666" y="0"/>
                  </a:moveTo>
                  <a:lnTo>
                    <a:pt x="0" y="0"/>
                  </a:lnTo>
                  <a:lnTo>
                    <a:pt x="0" y="1620"/>
                  </a:lnTo>
                </a:path>
              </a:pathLst>
            </a:custGeom>
            <a:noFill/>
            <a:ln w="9525">
              <a:solidFill>
                <a:schemeClr val="tx1"/>
              </a:solidFill>
              <a:round/>
              <a:headEnd/>
              <a:tailEnd type="triangle" w="med" len="med"/>
            </a:ln>
          </p:spPr>
          <p:txBody>
            <a:bodyPr/>
            <a:lstStyle/>
            <a:p>
              <a:endParaRPr lang="en-US"/>
            </a:p>
          </p:txBody>
        </p:sp>
      </p:grpSp>
      <p:grpSp>
        <p:nvGrpSpPr>
          <p:cNvPr id="7" name="Group 21"/>
          <p:cNvGrpSpPr>
            <a:grpSpLocks/>
          </p:cNvGrpSpPr>
          <p:nvPr/>
        </p:nvGrpSpPr>
        <p:grpSpPr bwMode="auto">
          <a:xfrm rot="224689">
            <a:off x="2891774" y="714356"/>
            <a:ext cx="3286713" cy="3344883"/>
            <a:chOff x="1835" y="289"/>
            <a:chExt cx="2025" cy="2162"/>
          </a:xfrm>
        </p:grpSpPr>
        <p:pic>
          <p:nvPicPr>
            <p:cNvPr id="29705" name="Picture 22" descr="zr1"/>
            <p:cNvPicPr>
              <a:picLocks noChangeAspect="1" noChangeArrowheads="1"/>
            </p:cNvPicPr>
            <p:nvPr/>
          </p:nvPicPr>
          <p:blipFill>
            <a:blip r:embed="rId3"/>
            <a:srcRect/>
            <a:stretch>
              <a:fillRect/>
            </a:stretch>
          </p:blipFill>
          <p:spPr bwMode="auto">
            <a:xfrm>
              <a:off x="1835" y="289"/>
              <a:ext cx="1214" cy="2162"/>
            </a:xfrm>
            <a:prstGeom prst="rect">
              <a:avLst/>
            </a:prstGeom>
            <a:noFill/>
            <a:ln w="9525">
              <a:noFill/>
              <a:miter lim="800000"/>
              <a:headEnd/>
              <a:tailEnd/>
            </a:ln>
          </p:spPr>
        </p:pic>
        <p:sp>
          <p:nvSpPr>
            <p:cNvPr id="29706" name="Text Box 23"/>
            <p:cNvSpPr txBox="1">
              <a:spLocks noChangeArrowheads="1"/>
            </p:cNvSpPr>
            <p:nvPr/>
          </p:nvSpPr>
          <p:spPr bwMode="auto">
            <a:xfrm>
              <a:off x="3002" y="401"/>
              <a:ext cx="858" cy="213"/>
            </a:xfrm>
            <a:prstGeom prst="rect">
              <a:avLst/>
            </a:prstGeom>
            <a:noFill/>
            <a:ln w="9525">
              <a:noFill/>
              <a:miter lim="800000"/>
              <a:headEnd/>
              <a:tailEnd/>
            </a:ln>
          </p:spPr>
          <p:txBody>
            <a:bodyPr wrap="none">
              <a:spAutoFit/>
            </a:bodyPr>
            <a:lstStyle/>
            <a:p>
              <a:r>
                <a:rPr lang="en-US" sz="1600" dirty="0">
                  <a:solidFill>
                    <a:srgbClr val="FF3300"/>
                  </a:solidFill>
                  <a:effectLst/>
                </a:rPr>
                <a:t>KLB, KTB, KDH</a:t>
              </a:r>
            </a:p>
          </p:txBody>
        </p:sp>
      </p:grpSp>
      <p:sp>
        <p:nvSpPr>
          <p:cNvPr id="29704" name="Text Box 24"/>
          <p:cNvSpPr txBox="1">
            <a:spLocks noChangeArrowheads="1"/>
          </p:cNvSpPr>
          <p:nvPr/>
        </p:nvSpPr>
        <p:spPr bwMode="auto">
          <a:xfrm>
            <a:off x="3121270" y="6194449"/>
            <a:ext cx="5819043" cy="641350"/>
          </a:xfrm>
          <a:prstGeom prst="rect">
            <a:avLst/>
          </a:prstGeom>
          <a:noFill/>
          <a:ln w="9525">
            <a:noFill/>
            <a:miter lim="800000"/>
            <a:headEnd/>
            <a:tailEnd/>
          </a:ln>
        </p:spPr>
        <p:txBody>
          <a:bodyPr>
            <a:spAutoFit/>
          </a:bodyPr>
          <a:lstStyle/>
          <a:p>
            <a:pPr>
              <a:spcBef>
                <a:spcPct val="50000"/>
              </a:spcBef>
            </a:pPr>
            <a:r>
              <a:rPr lang="en-US" b="1">
                <a:solidFill>
                  <a:srgbClr val="FF3300"/>
                </a:solidFill>
                <a:effectLst/>
              </a:rPr>
              <a:t>ASPEK ASPEK YANG DIATUR DIDALAM KETENTUAN TEKNIS PADA SETIAP ZONA</a:t>
            </a:r>
          </a:p>
        </p:txBody>
      </p:sp>
      <p:sp>
        <p:nvSpPr>
          <p:cNvPr id="25" name="Title 1"/>
          <p:cNvSpPr txBox="1">
            <a:spLocks/>
          </p:cNvSpPr>
          <p:nvPr/>
        </p:nvSpPr>
        <p:spPr>
          <a:xfrm>
            <a:off x="0" y="0"/>
            <a:ext cx="9144000" cy="582594"/>
          </a:xfrm>
          <a:prstGeom prst="rect">
            <a:avLst/>
          </a:prstGeom>
          <a:solidFill>
            <a:srgbClr val="C000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200" b="1" i="0" u="none" strike="noStrike" kern="1200" cap="none" spc="0" normalizeH="0" baseline="0" noProof="0" dirty="0" smtClean="0">
                <a:ln>
                  <a:noFill/>
                </a:ln>
                <a:solidFill>
                  <a:schemeClr val="bg1"/>
                </a:solidFill>
                <a:effectLst/>
                <a:uLnTx/>
                <a:uFillTx/>
                <a:latin typeface="+mj-lt"/>
                <a:ea typeface="+mj-ea"/>
                <a:cs typeface="+mj-cs"/>
              </a:rPr>
              <a:t>CONTOH MEMBUAT GAMBAR 3D</a:t>
            </a:r>
            <a:endParaRPr kumimoji="0" lang="id-ID" sz="32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1000"/>
                                        <p:tgtEl>
                                          <p:spTgt spid="2"/>
                                        </p:tgtEl>
                                      </p:cBhvr>
                                    </p:animEffect>
                                    <p:set>
                                      <p:cBhvr>
                                        <p:cTn id="12" dur="1" fill="hold">
                                          <p:stCondLst>
                                            <p:cond delay="999"/>
                                          </p:stCondLst>
                                        </p:cTn>
                                        <p:tgtEl>
                                          <p:spTgt spid="2"/>
                                        </p:tgtEl>
                                        <p:attrNameLst>
                                          <p:attrName>style.visibility</p:attrName>
                                        </p:attrNameLst>
                                      </p:cBhvr>
                                      <p:to>
                                        <p:strVal val="hidden"/>
                                      </p:to>
                                    </p:se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4" presetClass="entr" presetSubtype="32"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ox(out)">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nodeType="clickEffect">
                                  <p:stCondLst>
                                    <p:cond delay="0"/>
                                  </p:stCondLst>
                                  <p:childTnLst>
                                    <p:animEffect transition="out" filter="box(in)">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xit" presetSubtype="16" fill="hold" nodeType="clickEffect">
                                  <p:stCondLst>
                                    <p:cond delay="0"/>
                                  </p:stCondLst>
                                  <p:childTnLst>
                                    <p:animEffect transition="out" filter="box(in)">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2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594"/>
          </a:xfrm>
          <a:solidFill>
            <a:srgbClr val="C00000"/>
          </a:solidFill>
        </p:spPr>
        <p:txBody>
          <a:bodyPr>
            <a:normAutofit/>
          </a:bodyPr>
          <a:lstStyle/>
          <a:p>
            <a:r>
              <a:rPr lang="id-ID" sz="3200" b="1" dirty="0" smtClean="0">
                <a:solidFill>
                  <a:schemeClr val="bg1"/>
                </a:solidFill>
              </a:rPr>
              <a:t>CONTOH MEMBUAT GAMBAR 3D</a:t>
            </a:r>
            <a:endParaRPr lang="id-ID" sz="3200" b="1" dirty="0">
              <a:solidFill>
                <a:schemeClr val="bg1"/>
              </a:solidFill>
            </a:endParaRPr>
          </a:p>
        </p:txBody>
      </p:sp>
      <p:pic>
        <p:nvPicPr>
          <p:cNvPr id="4" name="Picture 3" descr="bng1"/>
          <p:cNvPicPr>
            <a:picLocks noChangeAspect="1" noChangeArrowheads="1"/>
          </p:cNvPicPr>
          <p:nvPr/>
        </p:nvPicPr>
        <p:blipFill>
          <a:blip r:embed="rId2"/>
          <a:srcRect l="14117" t="32289" r="4706" b="17241"/>
          <a:stretch>
            <a:fillRect/>
          </a:stretch>
        </p:blipFill>
        <p:spPr bwMode="auto">
          <a:xfrm>
            <a:off x="213663" y="1285860"/>
            <a:ext cx="5219001" cy="2435240"/>
          </a:xfrm>
          <a:prstGeom prst="rect">
            <a:avLst/>
          </a:prstGeom>
          <a:noFill/>
          <a:ln w="9525">
            <a:noFill/>
            <a:miter lim="800000"/>
            <a:headEnd/>
            <a:tailEnd/>
          </a:ln>
        </p:spPr>
      </p:pic>
      <p:sp>
        <p:nvSpPr>
          <p:cNvPr id="5" name="Line 5"/>
          <p:cNvSpPr>
            <a:spLocks noChangeShapeType="1"/>
          </p:cNvSpPr>
          <p:nvPr/>
        </p:nvSpPr>
        <p:spPr bwMode="auto">
          <a:xfrm>
            <a:off x="925340" y="3306839"/>
            <a:ext cx="2180578" cy="514274"/>
          </a:xfrm>
          <a:prstGeom prst="line">
            <a:avLst/>
          </a:prstGeom>
          <a:noFill/>
          <a:ln w="38100">
            <a:solidFill>
              <a:srgbClr val="FFFFFF"/>
            </a:solidFill>
            <a:prstDash val="dash"/>
            <a:round/>
            <a:headEnd/>
            <a:tailEnd/>
          </a:ln>
        </p:spPr>
        <p:txBody>
          <a:bodyPr/>
          <a:lstStyle/>
          <a:p>
            <a:endParaRPr lang="en-US"/>
          </a:p>
        </p:txBody>
      </p:sp>
      <p:sp>
        <p:nvSpPr>
          <p:cNvPr id="6" name="Freeform 6"/>
          <p:cNvSpPr>
            <a:spLocks/>
          </p:cNvSpPr>
          <p:nvPr/>
        </p:nvSpPr>
        <p:spPr bwMode="auto">
          <a:xfrm>
            <a:off x="4275716" y="3988499"/>
            <a:ext cx="1026376" cy="302514"/>
          </a:xfrm>
          <a:custGeom>
            <a:avLst/>
            <a:gdLst/>
            <a:ahLst/>
            <a:cxnLst>
              <a:cxn ang="0">
                <a:pos x="0" y="0"/>
              </a:cxn>
              <a:cxn ang="0">
                <a:pos x="1480" y="400"/>
              </a:cxn>
            </a:cxnLst>
            <a:rect l="0" t="0" r="r" b="b"/>
            <a:pathLst>
              <a:path w="1480" h="400">
                <a:moveTo>
                  <a:pt x="0" y="0"/>
                </a:moveTo>
                <a:lnTo>
                  <a:pt x="1480" y="400"/>
                </a:lnTo>
              </a:path>
            </a:pathLst>
          </a:custGeom>
          <a:noFill/>
          <a:ln w="38100" cap="flat" cmpd="sng">
            <a:solidFill>
              <a:srgbClr val="FFFFFF"/>
            </a:solidFill>
            <a:prstDash val="dash"/>
            <a:round/>
            <a:headEnd/>
            <a:tailEnd/>
          </a:ln>
        </p:spPr>
        <p:txBody>
          <a:bodyPr/>
          <a:lstStyle/>
          <a:p>
            <a:endParaRPr lang="en-US"/>
          </a:p>
        </p:txBody>
      </p:sp>
      <p:sp>
        <p:nvSpPr>
          <p:cNvPr id="7" name="Line 7"/>
          <p:cNvSpPr>
            <a:spLocks noChangeShapeType="1"/>
          </p:cNvSpPr>
          <p:nvPr/>
        </p:nvSpPr>
        <p:spPr bwMode="auto">
          <a:xfrm flipV="1">
            <a:off x="4223783" y="3008313"/>
            <a:ext cx="1651000" cy="736600"/>
          </a:xfrm>
          <a:prstGeom prst="line">
            <a:avLst/>
          </a:prstGeom>
          <a:noFill/>
          <a:ln w="38100">
            <a:solidFill>
              <a:srgbClr val="FFFFFF"/>
            </a:solidFill>
            <a:prstDash val="dash"/>
            <a:round/>
            <a:headEnd/>
            <a:tailEnd/>
          </a:ln>
        </p:spPr>
        <p:txBody>
          <a:bodyPr/>
          <a:lstStyle/>
          <a:p>
            <a:endParaRPr lang="en-US"/>
          </a:p>
        </p:txBody>
      </p:sp>
      <p:sp>
        <p:nvSpPr>
          <p:cNvPr id="8" name="Freeform 8"/>
          <p:cNvSpPr>
            <a:spLocks/>
          </p:cNvSpPr>
          <p:nvPr/>
        </p:nvSpPr>
        <p:spPr bwMode="auto">
          <a:xfrm>
            <a:off x="2492778" y="4080396"/>
            <a:ext cx="778241" cy="363017"/>
          </a:xfrm>
          <a:custGeom>
            <a:avLst/>
            <a:gdLst/>
            <a:ahLst/>
            <a:cxnLst>
              <a:cxn ang="0">
                <a:pos x="0" y="480"/>
              </a:cxn>
              <a:cxn ang="0">
                <a:pos x="1120" y="0"/>
              </a:cxn>
            </a:cxnLst>
            <a:rect l="0" t="0" r="r" b="b"/>
            <a:pathLst>
              <a:path w="1120" h="480">
                <a:moveTo>
                  <a:pt x="0" y="480"/>
                </a:moveTo>
                <a:lnTo>
                  <a:pt x="1120" y="0"/>
                </a:lnTo>
              </a:path>
            </a:pathLst>
          </a:custGeom>
          <a:noFill/>
          <a:ln w="38100" cap="flat" cmpd="sng">
            <a:solidFill>
              <a:srgbClr val="FFFFFF"/>
            </a:solidFill>
            <a:prstDash val="dash"/>
            <a:round/>
            <a:headEnd/>
            <a:tailEnd/>
          </a:ln>
        </p:spPr>
        <p:txBody>
          <a:bodyPr/>
          <a:lstStyle/>
          <a:p>
            <a:endParaRPr lang="en-US"/>
          </a:p>
        </p:txBody>
      </p:sp>
      <p:sp>
        <p:nvSpPr>
          <p:cNvPr id="9" name="Freeform 9"/>
          <p:cNvSpPr>
            <a:spLocks/>
          </p:cNvSpPr>
          <p:nvPr/>
        </p:nvSpPr>
        <p:spPr bwMode="auto">
          <a:xfrm>
            <a:off x="2071670" y="2928934"/>
            <a:ext cx="2477746" cy="738500"/>
          </a:xfrm>
          <a:custGeom>
            <a:avLst/>
            <a:gdLst/>
            <a:ahLst/>
            <a:cxnLst>
              <a:cxn ang="0">
                <a:pos x="0" y="320"/>
              </a:cxn>
              <a:cxn ang="0">
                <a:pos x="777" y="0"/>
              </a:cxn>
              <a:cxn ang="0">
                <a:pos x="1563" y="165"/>
              </a:cxn>
              <a:cxn ang="0">
                <a:pos x="941" y="412"/>
              </a:cxn>
              <a:cxn ang="0">
                <a:pos x="713" y="467"/>
              </a:cxn>
              <a:cxn ang="0">
                <a:pos x="0" y="320"/>
              </a:cxn>
            </a:cxnLst>
            <a:rect l="0" t="0" r="r" b="b"/>
            <a:pathLst>
              <a:path w="1563" h="467">
                <a:moveTo>
                  <a:pt x="0" y="320"/>
                </a:moveTo>
                <a:lnTo>
                  <a:pt x="777" y="0"/>
                </a:lnTo>
                <a:lnTo>
                  <a:pt x="1563" y="165"/>
                </a:lnTo>
                <a:lnTo>
                  <a:pt x="941" y="412"/>
                </a:lnTo>
                <a:lnTo>
                  <a:pt x="713" y="467"/>
                </a:lnTo>
                <a:lnTo>
                  <a:pt x="0" y="320"/>
                </a:lnTo>
                <a:close/>
              </a:path>
            </a:pathLst>
          </a:custGeom>
          <a:solidFill>
            <a:srgbClr val="FF6600">
              <a:alpha val="50000"/>
            </a:srgbClr>
          </a:solidFill>
          <a:ln w="19050" cap="flat" cmpd="sng">
            <a:solidFill>
              <a:srgbClr val="FF0000"/>
            </a:solidFill>
            <a:prstDash val="dash"/>
            <a:round/>
            <a:headEnd/>
            <a:tailEnd/>
          </a:ln>
        </p:spPr>
        <p:txBody>
          <a:bodyPr/>
          <a:lstStyle/>
          <a:p>
            <a:endParaRPr lang="en-US"/>
          </a:p>
        </p:txBody>
      </p:sp>
      <p:sp>
        <p:nvSpPr>
          <p:cNvPr id="10" name="Text Box 10"/>
          <p:cNvSpPr txBox="1">
            <a:spLocks noChangeArrowheads="1"/>
          </p:cNvSpPr>
          <p:nvPr/>
        </p:nvSpPr>
        <p:spPr bwMode="auto">
          <a:xfrm>
            <a:off x="5729187" y="1428737"/>
            <a:ext cx="2629027" cy="3412204"/>
          </a:xfrm>
          <a:prstGeom prst="rect">
            <a:avLst/>
          </a:prstGeom>
          <a:noFill/>
          <a:ln w="9525">
            <a:noFill/>
            <a:miter lim="800000"/>
            <a:headEnd/>
            <a:tailEnd/>
          </a:ln>
        </p:spPr>
        <p:txBody>
          <a:bodyPr lIns="0" tIns="0" rIns="0" bIns="0"/>
          <a:lstStyle/>
          <a:p>
            <a:pPr algn="just" eaLnBrk="1" hangingPunct="1"/>
            <a:r>
              <a:rPr lang="id-ID" sz="1600" i="1" dirty="0" smtClean="0">
                <a:latin typeface="Trebuchet MS" pitchFamily="34" charset="0"/>
              </a:rPr>
              <a:t>Penataan bangunan sudut di arahkan untuk membentuk ruang luar yang merespon terhadap simpul pertemuan jalan. Selain sebagai ruang pengaman lalu lintas, ruang luar di sudut jalan yang terbentuk oleh penataan masa bangunan sudut juga memberikan pengaruh yang positip terhadap pembentukan arsitektur kota</a:t>
            </a:r>
            <a:endParaRPr lang="id-ID" sz="1600" dirty="0"/>
          </a:p>
        </p:txBody>
      </p:sp>
      <p:sp>
        <p:nvSpPr>
          <p:cNvPr id="11" name="Freeform 11"/>
          <p:cNvSpPr>
            <a:spLocks/>
          </p:cNvSpPr>
          <p:nvPr/>
        </p:nvSpPr>
        <p:spPr bwMode="auto">
          <a:xfrm>
            <a:off x="3389477" y="3501047"/>
            <a:ext cx="345885" cy="332766"/>
          </a:xfrm>
          <a:custGeom>
            <a:avLst/>
            <a:gdLst/>
            <a:ahLst/>
            <a:cxnLst>
              <a:cxn ang="0">
                <a:pos x="500" y="440"/>
              </a:cxn>
              <a:cxn ang="0">
                <a:pos x="0" y="440"/>
              </a:cxn>
              <a:cxn ang="0">
                <a:pos x="0" y="0"/>
              </a:cxn>
            </a:cxnLst>
            <a:rect l="0" t="0" r="r" b="b"/>
            <a:pathLst>
              <a:path w="500" h="440">
                <a:moveTo>
                  <a:pt x="500" y="440"/>
                </a:moveTo>
                <a:lnTo>
                  <a:pt x="0" y="440"/>
                </a:lnTo>
                <a:lnTo>
                  <a:pt x="0" y="0"/>
                </a:lnTo>
              </a:path>
            </a:pathLst>
          </a:custGeom>
          <a:noFill/>
          <a:ln w="9525">
            <a:solidFill>
              <a:srgbClr val="000000"/>
            </a:solidFill>
            <a:round/>
            <a:headEnd type="oval" w="med" len="med"/>
            <a:tailEnd type="triangle" w="med" len="med"/>
          </a:ln>
        </p:spPr>
        <p:txBody>
          <a:bodyPr/>
          <a:lstStyle/>
          <a:p>
            <a:endParaRPr lang="en-US"/>
          </a:p>
        </p:txBody>
      </p:sp>
      <p:sp>
        <p:nvSpPr>
          <p:cNvPr id="12" name="Text Box 12"/>
          <p:cNvSpPr txBox="1">
            <a:spLocks noChangeArrowheads="1"/>
          </p:cNvSpPr>
          <p:nvPr/>
        </p:nvSpPr>
        <p:spPr bwMode="auto">
          <a:xfrm>
            <a:off x="928662" y="5070386"/>
            <a:ext cx="5558367" cy="523220"/>
          </a:xfrm>
          <a:prstGeom prst="rect">
            <a:avLst/>
          </a:prstGeom>
          <a:noFill/>
          <a:ln w="9525">
            <a:noFill/>
            <a:miter lim="800000"/>
            <a:headEnd/>
            <a:tailEnd/>
          </a:ln>
          <a:effectLst/>
        </p:spPr>
        <p:txBody>
          <a:bodyPr>
            <a:spAutoFit/>
          </a:bodyPr>
          <a:lstStyle/>
          <a:p>
            <a:pPr eaLnBrk="1" hangingPunct="1">
              <a:spcBef>
                <a:spcPct val="50000"/>
              </a:spcBef>
            </a:pPr>
            <a:r>
              <a:rPr lang="en-US" sz="1400" b="1" i="1" dirty="0"/>
              <a:t>PENATAAN MASA BANGUNAN DI PERSIMPANGAN JALAN (BNG SUDUT)</a:t>
            </a:r>
          </a:p>
        </p:txBody>
      </p:sp>
      <p:sp>
        <p:nvSpPr>
          <p:cNvPr id="13" name="Freeform 4"/>
          <p:cNvSpPr>
            <a:spLocks/>
          </p:cNvSpPr>
          <p:nvPr/>
        </p:nvSpPr>
        <p:spPr bwMode="auto">
          <a:xfrm>
            <a:off x="214282" y="2928934"/>
            <a:ext cx="5499894" cy="1612900"/>
          </a:xfrm>
          <a:custGeom>
            <a:avLst/>
            <a:gdLst/>
            <a:ahLst/>
            <a:cxnLst>
              <a:cxn ang="0">
                <a:pos x="0" y="860"/>
              </a:cxn>
              <a:cxn ang="0">
                <a:pos x="960" y="560"/>
              </a:cxn>
              <a:cxn ang="0">
                <a:pos x="4540" y="1220"/>
              </a:cxn>
              <a:cxn ang="0">
                <a:pos x="4980" y="1180"/>
              </a:cxn>
              <a:cxn ang="0">
                <a:pos x="7860" y="0"/>
              </a:cxn>
              <a:cxn ang="0">
                <a:pos x="8660" y="140"/>
              </a:cxn>
              <a:cxn ang="0">
                <a:pos x="6080" y="1380"/>
              </a:cxn>
              <a:cxn ang="0">
                <a:pos x="6160" y="1520"/>
              </a:cxn>
              <a:cxn ang="0">
                <a:pos x="7840" y="1820"/>
              </a:cxn>
              <a:cxn ang="0">
                <a:pos x="6860" y="2380"/>
              </a:cxn>
              <a:cxn ang="0">
                <a:pos x="5060" y="2000"/>
              </a:cxn>
              <a:cxn ang="0">
                <a:pos x="4780" y="2000"/>
              </a:cxn>
              <a:cxn ang="0">
                <a:pos x="3480" y="2540"/>
              </a:cxn>
              <a:cxn ang="0">
                <a:pos x="2280" y="2260"/>
              </a:cxn>
              <a:cxn ang="0">
                <a:pos x="3420" y="1800"/>
              </a:cxn>
              <a:cxn ang="0">
                <a:pos x="3420" y="1640"/>
              </a:cxn>
              <a:cxn ang="0">
                <a:pos x="0" y="860"/>
              </a:cxn>
            </a:cxnLst>
            <a:rect l="0" t="0" r="r" b="b"/>
            <a:pathLst>
              <a:path w="8660" h="2540">
                <a:moveTo>
                  <a:pt x="0" y="860"/>
                </a:moveTo>
                <a:lnTo>
                  <a:pt x="960" y="560"/>
                </a:lnTo>
                <a:lnTo>
                  <a:pt x="4540" y="1220"/>
                </a:lnTo>
                <a:lnTo>
                  <a:pt x="4980" y="1180"/>
                </a:lnTo>
                <a:lnTo>
                  <a:pt x="7860" y="0"/>
                </a:lnTo>
                <a:lnTo>
                  <a:pt x="8660" y="140"/>
                </a:lnTo>
                <a:lnTo>
                  <a:pt x="6080" y="1380"/>
                </a:lnTo>
                <a:lnTo>
                  <a:pt x="6160" y="1520"/>
                </a:lnTo>
                <a:lnTo>
                  <a:pt x="7840" y="1820"/>
                </a:lnTo>
                <a:lnTo>
                  <a:pt x="6860" y="2380"/>
                </a:lnTo>
                <a:lnTo>
                  <a:pt x="5060" y="2000"/>
                </a:lnTo>
                <a:lnTo>
                  <a:pt x="4780" y="2000"/>
                </a:lnTo>
                <a:lnTo>
                  <a:pt x="3480" y="2540"/>
                </a:lnTo>
                <a:lnTo>
                  <a:pt x="2280" y="2260"/>
                </a:lnTo>
                <a:lnTo>
                  <a:pt x="3420" y="1800"/>
                </a:lnTo>
                <a:lnTo>
                  <a:pt x="3420" y="1640"/>
                </a:lnTo>
                <a:lnTo>
                  <a:pt x="0" y="860"/>
                </a:lnTo>
                <a:close/>
              </a:path>
            </a:pathLst>
          </a:custGeom>
          <a:solidFill>
            <a:srgbClr val="C0C0C0"/>
          </a:solidFill>
          <a:ln w="9525">
            <a:no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1000"/>
                                        <p:tgtEl>
                                          <p:spTgt spid="11"/>
                                        </p:tgtEl>
                                      </p:cBhvr>
                                    </p:animEffect>
                                  </p:childTnLst>
                                </p:cTn>
                              </p:par>
                              <p:par>
                                <p:cTn id="11" presetID="4" presetClass="entr" presetSubtype="32" repeatCount="10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ou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3714744" cy="939784"/>
          </a:xfrm>
        </p:spPr>
        <p:txBody>
          <a:bodyPr>
            <a:normAutofit fontScale="90000"/>
          </a:bodyPr>
          <a:lstStyle/>
          <a:p>
            <a:r>
              <a:rPr lang="en-US" dirty="0" smtClean="0"/>
              <a:t>CONTOH 3D INTERIOR</a:t>
            </a:r>
            <a:endParaRPr lang="id-ID" dirty="0"/>
          </a:p>
        </p:txBody>
      </p:sp>
      <p:pic>
        <p:nvPicPr>
          <p:cNvPr id="1026" name="Picture 2"/>
          <p:cNvPicPr>
            <a:picLocks noChangeAspect="1" noChangeArrowheads="1"/>
          </p:cNvPicPr>
          <p:nvPr/>
        </p:nvPicPr>
        <p:blipFill>
          <a:blip r:embed="rId2"/>
          <a:srcRect/>
          <a:stretch>
            <a:fillRect/>
          </a:stretch>
        </p:blipFill>
        <p:spPr bwMode="auto">
          <a:xfrm>
            <a:off x="3794656" y="1"/>
            <a:ext cx="5349343"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4"/>
          <p:cNvPicPr>
            <a:picLocks noChangeAspect="1" noChangeArrowheads="1"/>
          </p:cNvPicPr>
          <p:nvPr/>
        </p:nvPicPr>
        <p:blipFill>
          <a:blip r:embed="rId2"/>
          <a:srcRect/>
          <a:stretch>
            <a:fillRect/>
          </a:stretch>
        </p:blipFill>
        <p:spPr bwMode="auto">
          <a:xfrm>
            <a:off x="460131" y="714356"/>
            <a:ext cx="6109189" cy="5795982"/>
          </a:xfrm>
          <a:prstGeom prst="rect">
            <a:avLst/>
          </a:prstGeom>
          <a:noFill/>
          <a:ln w="9525">
            <a:noFill/>
            <a:miter lim="800000"/>
            <a:headEnd/>
            <a:tailEnd/>
          </a:ln>
        </p:spPr>
      </p:pic>
      <p:sp>
        <p:nvSpPr>
          <p:cNvPr id="28675" name="Rectangle 3"/>
          <p:cNvSpPr>
            <a:spLocks noChangeArrowheads="1"/>
          </p:cNvSpPr>
          <p:nvPr/>
        </p:nvSpPr>
        <p:spPr bwMode="auto">
          <a:xfrm>
            <a:off x="367813" y="629587"/>
            <a:ext cx="8531469" cy="5996638"/>
          </a:xfrm>
          <a:prstGeom prst="rect">
            <a:avLst/>
          </a:prstGeom>
          <a:noFill/>
          <a:ln w="38100">
            <a:solidFill>
              <a:schemeClr val="tx1"/>
            </a:solidFill>
            <a:miter lim="800000"/>
            <a:headEnd/>
            <a:tailEnd/>
          </a:ln>
        </p:spPr>
        <p:txBody>
          <a:bodyPr wrap="none" anchor="ctr"/>
          <a:lstStyle/>
          <a:p>
            <a:pPr eaLnBrk="0" hangingPunct="0"/>
            <a:endParaRPr lang="en-US" sz="1200" b="1">
              <a:effectLst/>
            </a:endParaRPr>
          </a:p>
        </p:txBody>
      </p:sp>
      <p:grpSp>
        <p:nvGrpSpPr>
          <p:cNvPr id="2" name="Group 4"/>
          <p:cNvGrpSpPr>
            <a:grpSpLocks/>
          </p:cNvGrpSpPr>
          <p:nvPr/>
        </p:nvGrpSpPr>
        <p:grpSpPr bwMode="auto">
          <a:xfrm>
            <a:off x="1846385" y="4603751"/>
            <a:ext cx="861646" cy="923925"/>
            <a:chOff x="2784" y="2856"/>
            <a:chExt cx="588" cy="582"/>
          </a:xfrm>
        </p:grpSpPr>
        <p:sp>
          <p:nvSpPr>
            <p:cNvPr id="28797" name="Oval 5"/>
            <p:cNvSpPr>
              <a:spLocks noChangeArrowheads="1"/>
            </p:cNvSpPr>
            <p:nvPr/>
          </p:nvSpPr>
          <p:spPr bwMode="auto">
            <a:xfrm>
              <a:off x="2802" y="2886"/>
              <a:ext cx="522" cy="522"/>
            </a:xfrm>
            <a:prstGeom prst="ellipse">
              <a:avLst/>
            </a:prstGeom>
            <a:solidFill>
              <a:schemeClr val="bg1"/>
            </a:solidFill>
            <a:ln w="9525">
              <a:solidFill>
                <a:schemeClr val="tx1"/>
              </a:solidFill>
              <a:round/>
              <a:headEnd/>
              <a:tailEnd/>
            </a:ln>
          </p:spPr>
          <p:txBody>
            <a:bodyPr wrap="none" anchor="ctr"/>
            <a:lstStyle/>
            <a:p>
              <a:pPr eaLnBrk="0" hangingPunct="0"/>
              <a:endParaRPr lang="en-US" sz="1200" b="1">
                <a:effectLst/>
              </a:endParaRPr>
            </a:p>
          </p:txBody>
        </p:sp>
        <p:sp>
          <p:nvSpPr>
            <p:cNvPr id="28798" name="Text Box 6"/>
            <p:cNvSpPr txBox="1">
              <a:spLocks noChangeArrowheads="1"/>
            </p:cNvSpPr>
            <p:nvPr/>
          </p:nvSpPr>
          <p:spPr bwMode="auto">
            <a:xfrm>
              <a:off x="2826" y="3024"/>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Kt-2</a:t>
              </a:r>
            </a:p>
          </p:txBody>
        </p:sp>
        <p:sp>
          <p:nvSpPr>
            <p:cNvPr id="133127" name="Line 7"/>
            <p:cNvSpPr>
              <a:spLocks noChangeShapeType="1"/>
            </p:cNvSpPr>
            <p:nvPr/>
          </p:nvSpPr>
          <p:spPr bwMode="auto">
            <a:xfrm>
              <a:off x="3072" y="2856"/>
              <a:ext cx="0" cy="582"/>
            </a:xfrm>
            <a:prstGeom prst="line">
              <a:avLst/>
            </a:prstGeom>
            <a:noFill/>
            <a:ln w="9525">
              <a:solidFill>
                <a:schemeClr val="tx1"/>
              </a:solidFill>
              <a:round/>
              <a:headEnd/>
              <a:tailEnd/>
            </a:ln>
          </p:spPr>
          <p:txBody>
            <a:bodyPr/>
            <a:lstStyle/>
            <a:p>
              <a:pPr>
                <a:defRPr/>
              </a:pPr>
              <a:endParaRPr lang="en-US"/>
            </a:p>
          </p:txBody>
        </p:sp>
        <p:sp>
          <p:nvSpPr>
            <p:cNvPr id="133128" name="Line 8"/>
            <p:cNvSpPr>
              <a:spLocks noChangeShapeType="1"/>
            </p:cNvSpPr>
            <p:nvPr/>
          </p:nvSpPr>
          <p:spPr bwMode="auto">
            <a:xfrm>
              <a:off x="2784" y="3156"/>
              <a:ext cx="588" cy="0"/>
            </a:xfrm>
            <a:prstGeom prst="line">
              <a:avLst/>
            </a:prstGeom>
            <a:noFill/>
            <a:ln w="9525">
              <a:solidFill>
                <a:schemeClr val="tx1"/>
              </a:solidFill>
              <a:round/>
              <a:headEnd/>
              <a:tailEnd/>
            </a:ln>
          </p:spPr>
          <p:txBody>
            <a:bodyPr/>
            <a:lstStyle/>
            <a:p>
              <a:pPr>
                <a:defRPr/>
              </a:pPr>
              <a:endParaRPr lang="en-US"/>
            </a:p>
          </p:txBody>
        </p:sp>
        <p:sp>
          <p:nvSpPr>
            <p:cNvPr id="28801" name="Text Box 9"/>
            <p:cNvSpPr txBox="1">
              <a:spLocks noChangeArrowheads="1"/>
            </p:cNvSpPr>
            <p:nvPr/>
          </p:nvSpPr>
          <p:spPr bwMode="auto">
            <a:xfrm>
              <a:off x="2842" y="3208"/>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60</a:t>
              </a:r>
            </a:p>
          </p:txBody>
        </p:sp>
        <p:sp>
          <p:nvSpPr>
            <p:cNvPr id="28802" name="Text Box 10"/>
            <p:cNvSpPr txBox="1">
              <a:spLocks noChangeArrowheads="1"/>
            </p:cNvSpPr>
            <p:nvPr/>
          </p:nvSpPr>
          <p:spPr bwMode="auto">
            <a:xfrm>
              <a:off x="3074" y="3212"/>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2.4</a:t>
              </a:r>
            </a:p>
          </p:txBody>
        </p:sp>
        <p:sp>
          <p:nvSpPr>
            <p:cNvPr id="28803" name="Text Box 11"/>
            <p:cNvSpPr txBox="1">
              <a:spLocks noChangeArrowheads="1"/>
            </p:cNvSpPr>
            <p:nvPr/>
          </p:nvSpPr>
          <p:spPr bwMode="auto">
            <a:xfrm>
              <a:off x="3086" y="3026"/>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5</a:t>
              </a:r>
            </a:p>
          </p:txBody>
        </p:sp>
      </p:grpSp>
      <p:grpSp>
        <p:nvGrpSpPr>
          <p:cNvPr id="3" name="Group 12"/>
          <p:cNvGrpSpPr>
            <a:grpSpLocks/>
          </p:cNvGrpSpPr>
          <p:nvPr/>
        </p:nvGrpSpPr>
        <p:grpSpPr bwMode="auto">
          <a:xfrm>
            <a:off x="1430215" y="2362201"/>
            <a:ext cx="861646" cy="923925"/>
            <a:chOff x="2784" y="2856"/>
            <a:chExt cx="588" cy="582"/>
          </a:xfrm>
        </p:grpSpPr>
        <p:sp>
          <p:nvSpPr>
            <p:cNvPr id="28790" name="Oval 13"/>
            <p:cNvSpPr>
              <a:spLocks noChangeArrowheads="1"/>
            </p:cNvSpPr>
            <p:nvPr/>
          </p:nvSpPr>
          <p:spPr bwMode="auto">
            <a:xfrm>
              <a:off x="2802" y="2886"/>
              <a:ext cx="522" cy="522"/>
            </a:xfrm>
            <a:prstGeom prst="ellipse">
              <a:avLst/>
            </a:prstGeom>
            <a:solidFill>
              <a:schemeClr val="bg1"/>
            </a:solidFill>
            <a:ln w="9525">
              <a:solidFill>
                <a:schemeClr val="tx1"/>
              </a:solidFill>
              <a:round/>
              <a:headEnd/>
              <a:tailEnd/>
            </a:ln>
          </p:spPr>
          <p:txBody>
            <a:bodyPr wrap="none" anchor="ctr"/>
            <a:lstStyle/>
            <a:p>
              <a:pPr eaLnBrk="0" hangingPunct="0"/>
              <a:endParaRPr lang="en-US" sz="1200" b="1">
                <a:effectLst/>
              </a:endParaRPr>
            </a:p>
          </p:txBody>
        </p:sp>
        <p:sp>
          <p:nvSpPr>
            <p:cNvPr id="28791" name="Text Box 14"/>
            <p:cNvSpPr txBox="1">
              <a:spLocks noChangeArrowheads="1"/>
            </p:cNvSpPr>
            <p:nvPr/>
          </p:nvSpPr>
          <p:spPr bwMode="auto">
            <a:xfrm>
              <a:off x="2826" y="3024"/>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Kt-2</a:t>
              </a:r>
            </a:p>
          </p:txBody>
        </p:sp>
        <p:sp>
          <p:nvSpPr>
            <p:cNvPr id="133135" name="Line 15"/>
            <p:cNvSpPr>
              <a:spLocks noChangeShapeType="1"/>
            </p:cNvSpPr>
            <p:nvPr/>
          </p:nvSpPr>
          <p:spPr bwMode="auto">
            <a:xfrm>
              <a:off x="3072" y="2856"/>
              <a:ext cx="0" cy="582"/>
            </a:xfrm>
            <a:prstGeom prst="line">
              <a:avLst/>
            </a:prstGeom>
            <a:noFill/>
            <a:ln w="9525">
              <a:solidFill>
                <a:schemeClr val="tx1"/>
              </a:solidFill>
              <a:round/>
              <a:headEnd/>
              <a:tailEnd/>
            </a:ln>
          </p:spPr>
          <p:txBody>
            <a:bodyPr/>
            <a:lstStyle/>
            <a:p>
              <a:pPr>
                <a:defRPr/>
              </a:pPr>
              <a:endParaRPr lang="en-US"/>
            </a:p>
          </p:txBody>
        </p:sp>
        <p:sp>
          <p:nvSpPr>
            <p:cNvPr id="133136" name="Line 16"/>
            <p:cNvSpPr>
              <a:spLocks noChangeShapeType="1"/>
            </p:cNvSpPr>
            <p:nvPr/>
          </p:nvSpPr>
          <p:spPr bwMode="auto">
            <a:xfrm>
              <a:off x="2784" y="3156"/>
              <a:ext cx="588" cy="0"/>
            </a:xfrm>
            <a:prstGeom prst="line">
              <a:avLst/>
            </a:prstGeom>
            <a:noFill/>
            <a:ln w="9525">
              <a:solidFill>
                <a:schemeClr val="tx1"/>
              </a:solidFill>
              <a:round/>
              <a:headEnd/>
              <a:tailEnd/>
            </a:ln>
          </p:spPr>
          <p:txBody>
            <a:bodyPr/>
            <a:lstStyle/>
            <a:p>
              <a:pPr>
                <a:defRPr/>
              </a:pPr>
              <a:endParaRPr lang="en-US"/>
            </a:p>
          </p:txBody>
        </p:sp>
        <p:sp>
          <p:nvSpPr>
            <p:cNvPr id="28794" name="Text Box 17"/>
            <p:cNvSpPr txBox="1">
              <a:spLocks noChangeArrowheads="1"/>
            </p:cNvSpPr>
            <p:nvPr/>
          </p:nvSpPr>
          <p:spPr bwMode="auto">
            <a:xfrm>
              <a:off x="2842" y="3208"/>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60</a:t>
              </a:r>
            </a:p>
          </p:txBody>
        </p:sp>
        <p:sp>
          <p:nvSpPr>
            <p:cNvPr id="28795" name="Text Box 18"/>
            <p:cNvSpPr txBox="1">
              <a:spLocks noChangeArrowheads="1"/>
            </p:cNvSpPr>
            <p:nvPr/>
          </p:nvSpPr>
          <p:spPr bwMode="auto">
            <a:xfrm>
              <a:off x="3074" y="3212"/>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2.4</a:t>
              </a:r>
            </a:p>
          </p:txBody>
        </p:sp>
        <p:sp>
          <p:nvSpPr>
            <p:cNvPr id="28796" name="Text Box 19"/>
            <p:cNvSpPr txBox="1">
              <a:spLocks noChangeArrowheads="1"/>
            </p:cNvSpPr>
            <p:nvPr/>
          </p:nvSpPr>
          <p:spPr bwMode="auto">
            <a:xfrm>
              <a:off x="3086" y="3026"/>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5</a:t>
              </a:r>
            </a:p>
          </p:txBody>
        </p:sp>
      </p:grpSp>
      <p:grpSp>
        <p:nvGrpSpPr>
          <p:cNvPr id="4" name="Group 20"/>
          <p:cNvGrpSpPr>
            <a:grpSpLocks/>
          </p:cNvGrpSpPr>
          <p:nvPr/>
        </p:nvGrpSpPr>
        <p:grpSpPr bwMode="auto">
          <a:xfrm>
            <a:off x="509954" y="4946651"/>
            <a:ext cx="861646" cy="923925"/>
            <a:chOff x="2784" y="2856"/>
            <a:chExt cx="588" cy="582"/>
          </a:xfrm>
        </p:grpSpPr>
        <p:sp>
          <p:nvSpPr>
            <p:cNvPr id="28783" name="Oval 21"/>
            <p:cNvSpPr>
              <a:spLocks noChangeArrowheads="1"/>
            </p:cNvSpPr>
            <p:nvPr/>
          </p:nvSpPr>
          <p:spPr bwMode="auto">
            <a:xfrm>
              <a:off x="2802" y="2886"/>
              <a:ext cx="522" cy="522"/>
            </a:xfrm>
            <a:prstGeom prst="ellipse">
              <a:avLst/>
            </a:prstGeom>
            <a:solidFill>
              <a:schemeClr val="bg1"/>
            </a:solidFill>
            <a:ln w="9525">
              <a:solidFill>
                <a:schemeClr val="tx1"/>
              </a:solidFill>
              <a:round/>
              <a:headEnd/>
              <a:tailEnd/>
            </a:ln>
          </p:spPr>
          <p:txBody>
            <a:bodyPr wrap="none" anchor="ctr"/>
            <a:lstStyle/>
            <a:p>
              <a:pPr eaLnBrk="0" hangingPunct="0"/>
              <a:endParaRPr lang="en-US" sz="1200" b="1">
                <a:effectLst/>
              </a:endParaRPr>
            </a:p>
          </p:txBody>
        </p:sp>
        <p:sp>
          <p:nvSpPr>
            <p:cNvPr id="28784" name="Text Box 22"/>
            <p:cNvSpPr txBox="1">
              <a:spLocks noChangeArrowheads="1"/>
            </p:cNvSpPr>
            <p:nvPr/>
          </p:nvSpPr>
          <p:spPr bwMode="auto">
            <a:xfrm>
              <a:off x="2826" y="3024"/>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Rd-1</a:t>
              </a:r>
            </a:p>
          </p:txBody>
        </p:sp>
        <p:sp>
          <p:nvSpPr>
            <p:cNvPr id="133143" name="Line 23"/>
            <p:cNvSpPr>
              <a:spLocks noChangeShapeType="1"/>
            </p:cNvSpPr>
            <p:nvPr/>
          </p:nvSpPr>
          <p:spPr bwMode="auto">
            <a:xfrm>
              <a:off x="3072" y="2856"/>
              <a:ext cx="0" cy="582"/>
            </a:xfrm>
            <a:prstGeom prst="line">
              <a:avLst/>
            </a:prstGeom>
            <a:noFill/>
            <a:ln w="9525">
              <a:solidFill>
                <a:schemeClr val="tx1"/>
              </a:solidFill>
              <a:round/>
              <a:headEnd/>
              <a:tailEnd/>
            </a:ln>
          </p:spPr>
          <p:txBody>
            <a:bodyPr/>
            <a:lstStyle/>
            <a:p>
              <a:pPr>
                <a:defRPr/>
              </a:pPr>
              <a:endParaRPr lang="en-US"/>
            </a:p>
          </p:txBody>
        </p:sp>
        <p:sp>
          <p:nvSpPr>
            <p:cNvPr id="133144" name="Line 24"/>
            <p:cNvSpPr>
              <a:spLocks noChangeShapeType="1"/>
            </p:cNvSpPr>
            <p:nvPr/>
          </p:nvSpPr>
          <p:spPr bwMode="auto">
            <a:xfrm>
              <a:off x="2784" y="3156"/>
              <a:ext cx="588" cy="0"/>
            </a:xfrm>
            <a:prstGeom prst="line">
              <a:avLst/>
            </a:prstGeom>
            <a:noFill/>
            <a:ln w="9525">
              <a:solidFill>
                <a:schemeClr val="tx1"/>
              </a:solidFill>
              <a:round/>
              <a:headEnd/>
              <a:tailEnd/>
            </a:ln>
          </p:spPr>
          <p:txBody>
            <a:bodyPr/>
            <a:lstStyle/>
            <a:p>
              <a:pPr>
                <a:defRPr/>
              </a:pPr>
              <a:endParaRPr lang="en-US"/>
            </a:p>
          </p:txBody>
        </p:sp>
        <p:sp>
          <p:nvSpPr>
            <p:cNvPr id="28787" name="Text Box 25"/>
            <p:cNvSpPr txBox="1">
              <a:spLocks noChangeArrowheads="1"/>
            </p:cNvSpPr>
            <p:nvPr/>
          </p:nvSpPr>
          <p:spPr bwMode="auto">
            <a:xfrm>
              <a:off x="2842" y="3208"/>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70</a:t>
              </a:r>
            </a:p>
          </p:txBody>
        </p:sp>
        <p:sp>
          <p:nvSpPr>
            <p:cNvPr id="28788" name="Text Box 26"/>
            <p:cNvSpPr txBox="1">
              <a:spLocks noChangeArrowheads="1"/>
            </p:cNvSpPr>
            <p:nvPr/>
          </p:nvSpPr>
          <p:spPr bwMode="auto">
            <a:xfrm>
              <a:off x="3074" y="3212"/>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1.5</a:t>
              </a:r>
            </a:p>
          </p:txBody>
        </p:sp>
        <p:sp>
          <p:nvSpPr>
            <p:cNvPr id="28789" name="Text Box 27"/>
            <p:cNvSpPr txBox="1">
              <a:spLocks noChangeArrowheads="1"/>
            </p:cNvSpPr>
            <p:nvPr/>
          </p:nvSpPr>
          <p:spPr bwMode="auto">
            <a:xfrm>
              <a:off x="3086" y="3026"/>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2</a:t>
              </a:r>
            </a:p>
          </p:txBody>
        </p:sp>
      </p:grpSp>
      <p:grpSp>
        <p:nvGrpSpPr>
          <p:cNvPr id="5" name="Group 28"/>
          <p:cNvGrpSpPr>
            <a:grpSpLocks/>
          </p:cNvGrpSpPr>
          <p:nvPr/>
        </p:nvGrpSpPr>
        <p:grpSpPr bwMode="auto">
          <a:xfrm>
            <a:off x="4947139" y="2638426"/>
            <a:ext cx="861646" cy="923925"/>
            <a:chOff x="2784" y="2856"/>
            <a:chExt cx="588" cy="582"/>
          </a:xfrm>
        </p:grpSpPr>
        <p:sp>
          <p:nvSpPr>
            <p:cNvPr id="28776" name="Oval 29"/>
            <p:cNvSpPr>
              <a:spLocks noChangeArrowheads="1"/>
            </p:cNvSpPr>
            <p:nvPr/>
          </p:nvSpPr>
          <p:spPr bwMode="auto">
            <a:xfrm>
              <a:off x="2802" y="2886"/>
              <a:ext cx="522" cy="522"/>
            </a:xfrm>
            <a:prstGeom prst="ellipse">
              <a:avLst/>
            </a:prstGeom>
            <a:solidFill>
              <a:schemeClr val="bg1"/>
            </a:solidFill>
            <a:ln w="9525">
              <a:solidFill>
                <a:schemeClr val="tx1"/>
              </a:solidFill>
              <a:round/>
              <a:headEnd/>
              <a:tailEnd/>
            </a:ln>
          </p:spPr>
          <p:txBody>
            <a:bodyPr wrap="none" anchor="ctr"/>
            <a:lstStyle/>
            <a:p>
              <a:pPr eaLnBrk="0" hangingPunct="0"/>
              <a:endParaRPr lang="en-US" sz="1200" b="1">
                <a:effectLst/>
              </a:endParaRPr>
            </a:p>
          </p:txBody>
        </p:sp>
        <p:sp>
          <p:nvSpPr>
            <p:cNvPr id="28777" name="Text Box 30"/>
            <p:cNvSpPr txBox="1">
              <a:spLocks noChangeArrowheads="1"/>
            </p:cNvSpPr>
            <p:nvPr/>
          </p:nvSpPr>
          <p:spPr bwMode="auto">
            <a:xfrm>
              <a:off x="2826" y="3024"/>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Rd-2</a:t>
              </a:r>
            </a:p>
          </p:txBody>
        </p:sp>
        <p:sp>
          <p:nvSpPr>
            <p:cNvPr id="133151" name="Line 31"/>
            <p:cNvSpPr>
              <a:spLocks noChangeShapeType="1"/>
            </p:cNvSpPr>
            <p:nvPr/>
          </p:nvSpPr>
          <p:spPr bwMode="auto">
            <a:xfrm>
              <a:off x="3072" y="2856"/>
              <a:ext cx="0" cy="582"/>
            </a:xfrm>
            <a:prstGeom prst="line">
              <a:avLst/>
            </a:prstGeom>
            <a:noFill/>
            <a:ln w="9525">
              <a:solidFill>
                <a:schemeClr val="tx1"/>
              </a:solidFill>
              <a:round/>
              <a:headEnd/>
              <a:tailEnd/>
            </a:ln>
          </p:spPr>
          <p:txBody>
            <a:bodyPr/>
            <a:lstStyle/>
            <a:p>
              <a:pPr>
                <a:defRPr/>
              </a:pPr>
              <a:endParaRPr lang="en-US"/>
            </a:p>
          </p:txBody>
        </p:sp>
        <p:sp>
          <p:nvSpPr>
            <p:cNvPr id="133152" name="Line 32"/>
            <p:cNvSpPr>
              <a:spLocks noChangeShapeType="1"/>
            </p:cNvSpPr>
            <p:nvPr/>
          </p:nvSpPr>
          <p:spPr bwMode="auto">
            <a:xfrm>
              <a:off x="2784" y="3156"/>
              <a:ext cx="588" cy="0"/>
            </a:xfrm>
            <a:prstGeom prst="line">
              <a:avLst/>
            </a:prstGeom>
            <a:noFill/>
            <a:ln w="9525">
              <a:solidFill>
                <a:schemeClr val="tx1"/>
              </a:solidFill>
              <a:round/>
              <a:headEnd/>
              <a:tailEnd/>
            </a:ln>
          </p:spPr>
          <p:txBody>
            <a:bodyPr/>
            <a:lstStyle/>
            <a:p>
              <a:pPr>
                <a:defRPr/>
              </a:pPr>
              <a:endParaRPr lang="en-US"/>
            </a:p>
          </p:txBody>
        </p:sp>
        <p:sp>
          <p:nvSpPr>
            <p:cNvPr id="28780" name="Text Box 33"/>
            <p:cNvSpPr txBox="1">
              <a:spLocks noChangeArrowheads="1"/>
            </p:cNvSpPr>
            <p:nvPr/>
          </p:nvSpPr>
          <p:spPr bwMode="auto">
            <a:xfrm>
              <a:off x="2842" y="3208"/>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60</a:t>
              </a:r>
            </a:p>
          </p:txBody>
        </p:sp>
        <p:sp>
          <p:nvSpPr>
            <p:cNvPr id="28781" name="Text Box 34"/>
            <p:cNvSpPr txBox="1">
              <a:spLocks noChangeArrowheads="1"/>
            </p:cNvSpPr>
            <p:nvPr/>
          </p:nvSpPr>
          <p:spPr bwMode="auto">
            <a:xfrm>
              <a:off x="3074" y="3212"/>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1.2</a:t>
              </a:r>
            </a:p>
          </p:txBody>
        </p:sp>
        <p:sp>
          <p:nvSpPr>
            <p:cNvPr id="28782" name="Text Box 35"/>
            <p:cNvSpPr txBox="1">
              <a:spLocks noChangeArrowheads="1"/>
            </p:cNvSpPr>
            <p:nvPr/>
          </p:nvSpPr>
          <p:spPr bwMode="auto">
            <a:xfrm>
              <a:off x="3086" y="3026"/>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2</a:t>
              </a:r>
            </a:p>
          </p:txBody>
        </p:sp>
      </p:grpSp>
      <p:grpSp>
        <p:nvGrpSpPr>
          <p:cNvPr id="6" name="Group 36"/>
          <p:cNvGrpSpPr>
            <a:grpSpLocks/>
          </p:cNvGrpSpPr>
          <p:nvPr/>
        </p:nvGrpSpPr>
        <p:grpSpPr bwMode="auto">
          <a:xfrm>
            <a:off x="3159369" y="2273301"/>
            <a:ext cx="861646" cy="923925"/>
            <a:chOff x="2784" y="2856"/>
            <a:chExt cx="588" cy="582"/>
          </a:xfrm>
        </p:grpSpPr>
        <p:sp>
          <p:nvSpPr>
            <p:cNvPr id="28769" name="Oval 37"/>
            <p:cNvSpPr>
              <a:spLocks noChangeArrowheads="1"/>
            </p:cNvSpPr>
            <p:nvPr/>
          </p:nvSpPr>
          <p:spPr bwMode="auto">
            <a:xfrm>
              <a:off x="2802" y="2886"/>
              <a:ext cx="522" cy="522"/>
            </a:xfrm>
            <a:prstGeom prst="ellipse">
              <a:avLst/>
            </a:prstGeom>
            <a:solidFill>
              <a:schemeClr val="bg1"/>
            </a:solidFill>
            <a:ln w="9525">
              <a:solidFill>
                <a:schemeClr val="tx1"/>
              </a:solidFill>
              <a:round/>
              <a:headEnd/>
              <a:tailEnd/>
            </a:ln>
          </p:spPr>
          <p:txBody>
            <a:bodyPr wrap="none" anchor="ctr"/>
            <a:lstStyle/>
            <a:p>
              <a:pPr eaLnBrk="0" hangingPunct="0"/>
              <a:endParaRPr lang="en-US" sz="1200" b="1">
                <a:effectLst/>
              </a:endParaRPr>
            </a:p>
          </p:txBody>
        </p:sp>
        <p:sp>
          <p:nvSpPr>
            <p:cNvPr id="28770" name="Text Box 38"/>
            <p:cNvSpPr txBox="1">
              <a:spLocks noChangeArrowheads="1"/>
            </p:cNvSpPr>
            <p:nvPr/>
          </p:nvSpPr>
          <p:spPr bwMode="auto">
            <a:xfrm>
              <a:off x="2826" y="3024"/>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Kd-2</a:t>
              </a:r>
            </a:p>
          </p:txBody>
        </p:sp>
        <p:sp>
          <p:nvSpPr>
            <p:cNvPr id="133159" name="Line 39"/>
            <p:cNvSpPr>
              <a:spLocks noChangeShapeType="1"/>
            </p:cNvSpPr>
            <p:nvPr/>
          </p:nvSpPr>
          <p:spPr bwMode="auto">
            <a:xfrm>
              <a:off x="3072" y="2856"/>
              <a:ext cx="0" cy="582"/>
            </a:xfrm>
            <a:prstGeom prst="line">
              <a:avLst/>
            </a:prstGeom>
            <a:noFill/>
            <a:ln w="9525">
              <a:solidFill>
                <a:schemeClr val="tx1"/>
              </a:solidFill>
              <a:round/>
              <a:headEnd/>
              <a:tailEnd/>
            </a:ln>
          </p:spPr>
          <p:txBody>
            <a:bodyPr/>
            <a:lstStyle/>
            <a:p>
              <a:pPr>
                <a:defRPr/>
              </a:pPr>
              <a:endParaRPr lang="en-US"/>
            </a:p>
          </p:txBody>
        </p:sp>
        <p:sp>
          <p:nvSpPr>
            <p:cNvPr id="133160" name="Line 40"/>
            <p:cNvSpPr>
              <a:spLocks noChangeShapeType="1"/>
            </p:cNvSpPr>
            <p:nvPr/>
          </p:nvSpPr>
          <p:spPr bwMode="auto">
            <a:xfrm>
              <a:off x="2784" y="3156"/>
              <a:ext cx="588" cy="0"/>
            </a:xfrm>
            <a:prstGeom prst="line">
              <a:avLst/>
            </a:prstGeom>
            <a:noFill/>
            <a:ln w="9525">
              <a:solidFill>
                <a:schemeClr val="tx1"/>
              </a:solidFill>
              <a:round/>
              <a:headEnd/>
              <a:tailEnd/>
            </a:ln>
          </p:spPr>
          <p:txBody>
            <a:bodyPr/>
            <a:lstStyle/>
            <a:p>
              <a:pPr>
                <a:defRPr/>
              </a:pPr>
              <a:endParaRPr lang="en-US"/>
            </a:p>
          </p:txBody>
        </p:sp>
        <p:sp>
          <p:nvSpPr>
            <p:cNvPr id="28773" name="Text Box 41"/>
            <p:cNvSpPr txBox="1">
              <a:spLocks noChangeArrowheads="1"/>
            </p:cNvSpPr>
            <p:nvPr/>
          </p:nvSpPr>
          <p:spPr bwMode="auto">
            <a:xfrm>
              <a:off x="2842" y="3208"/>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60</a:t>
              </a:r>
            </a:p>
          </p:txBody>
        </p:sp>
        <p:sp>
          <p:nvSpPr>
            <p:cNvPr id="28774" name="Text Box 42"/>
            <p:cNvSpPr txBox="1">
              <a:spLocks noChangeArrowheads="1"/>
            </p:cNvSpPr>
            <p:nvPr/>
          </p:nvSpPr>
          <p:spPr bwMode="auto">
            <a:xfrm>
              <a:off x="3074" y="3212"/>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2.4</a:t>
              </a:r>
            </a:p>
          </p:txBody>
        </p:sp>
        <p:sp>
          <p:nvSpPr>
            <p:cNvPr id="28775" name="Text Box 43"/>
            <p:cNvSpPr txBox="1">
              <a:spLocks noChangeArrowheads="1"/>
            </p:cNvSpPr>
            <p:nvPr/>
          </p:nvSpPr>
          <p:spPr bwMode="auto">
            <a:xfrm>
              <a:off x="3086" y="3026"/>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5</a:t>
              </a:r>
            </a:p>
          </p:txBody>
        </p:sp>
      </p:grpSp>
      <p:sp>
        <p:nvSpPr>
          <p:cNvPr id="28681" name="Oval 44"/>
          <p:cNvSpPr>
            <a:spLocks noChangeArrowheads="1"/>
          </p:cNvSpPr>
          <p:nvPr/>
        </p:nvSpPr>
        <p:spPr bwMode="auto">
          <a:xfrm>
            <a:off x="6622074" y="1079994"/>
            <a:ext cx="764931" cy="828675"/>
          </a:xfrm>
          <a:prstGeom prst="ellipse">
            <a:avLst/>
          </a:prstGeom>
          <a:solidFill>
            <a:schemeClr val="bg1"/>
          </a:solidFill>
          <a:ln w="19050">
            <a:solidFill>
              <a:schemeClr val="tx1"/>
            </a:solidFill>
            <a:round/>
            <a:headEnd/>
            <a:tailEnd/>
          </a:ln>
        </p:spPr>
        <p:txBody>
          <a:bodyPr wrap="none" anchor="ctr"/>
          <a:lstStyle/>
          <a:p>
            <a:pPr eaLnBrk="0" hangingPunct="0"/>
            <a:endParaRPr lang="en-US" sz="1200" b="1">
              <a:effectLst/>
            </a:endParaRPr>
          </a:p>
        </p:txBody>
      </p:sp>
      <p:sp>
        <p:nvSpPr>
          <p:cNvPr id="28682" name="Text Box 45"/>
          <p:cNvSpPr txBox="1">
            <a:spLocks noChangeArrowheads="1"/>
          </p:cNvSpPr>
          <p:nvPr/>
        </p:nvSpPr>
        <p:spPr bwMode="auto">
          <a:xfrm>
            <a:off x="6658708" y="1299068"/>
            <a:ext cx="402981" cy="18466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Rd-2</a:t>
            </a:r>
          </a:p>
        </p:txBody>
      </p:sp>
      <p:sp>
        <p:nvSpPr>
          <p:cNvPr id="133166" name="Line 46"/>
          <p:cNvSpPr>
            <a:spLocks noChangeShapeType="1"/>
          </p:cNvSpPr>
          <p:nvPr/>
        </p:nvSpPr>
        <p:spPr bwMode="auto">
          <a:xfrm>
            <a:off x="7017727" y="1032369"/>
            <a:ext cx="0" cy="923925"/>
          </a:xfrm>
          <a:prstGeom prst="line">
            <a:avLst/>
          </a:prstGeom>
          <a:noFill/>
          <a:ln w="9525">
            <a:solidFill>
              <a:schemeClr val="tx1"/>
            </a:solidFill>
            <a:round/>
            <a:headEnd/>
            <a:tailEnd/>
          </a:ln>
        </p:spPr>
        <p:txBody>
          <a:bodyPr/>
          <a:lstStyle/>
          <a:p>
            <a:pPr>
              <a:defRPr/>
            </a:pPr>
            <a:endParaRPr lang="en-US"/>
          </a:p>
        </p:txBody>
      </p:sp>
      <p:sp>
        <p:nvSpPr>
          <p:cNvPr id="133167" name="Line 47"/>
          <p:cNvSpPr>
            <a:spLocks noChangeShapeType="1"/>
          </p:cNvSpPr>
          <p:nvPr/>
        </p:nvSpPr>
        <p:spPr bwMode="auto">
          <a:xfrm>
            <a:off x="6595697" y="1508618"/>
            <a:ext cx="863111" cy="0"/>
          </a:xfrm>
          <a:prstGeom prst="line">
            <a:avLst/>
          </a:prstGeom>
          <a:noFill/>
          <a:ln w="9525">
            <a:solidFill>
              <a:schemeClr val="tx1"/>
            </a:solidFill>
            <a:round/>
            <a:headEnd/>
            <a:tailEnd/>
          </a:ln>
        </p:spPr>
        <p:txBody>
          <a:bodyPr/>
          <a:lstStyle/>
          <a:p>
            <a:pPr>
              <a:defRPr/>
            </a:pPr>
            <a:endParaRPr lang="en-US"/>
          </a:p>
        </p:txBody>
      </p:sp>
      <p:sp>
        <p:nvSpPr>
          <p:cNvPr id="28685" name="Text Box 48"/>
          <p:cNvSpPr txBox="1">
            <a:spLocks noChangeArrowheads="1"/>
          </p:cNvSpPr>
          <p:nvPr/>
        </p:nvSpPr>
        <p:spPr bwMode="auto">
          <a:xfrm>
            <a:off x="6680689" y="1591168"/>
            <a:ext cx="404446" cy="18466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60</a:t>
            </a:r>
          </a:p>
        </p:txBody>
      </p:sp>
      <p:sp>
        <p:nvSpPr>
          <p:cNvPr id="28686" name="Text Box 49"/>
          <p:cNvSpPr txBox="1">
            <a:spLocks noChangeArrowheads="1"/>
          </p:cNvSpPr>
          <p:nvPr/>
        </p:nvSpPr>
        <p:spPr bwMode="auto">
          <a:xfrm>
            <a:off x="7020658" y="1597518"/>
            <a:ext cx="404446" cy="18466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1.2</a:t>
            </a:r>
          </a:p>
        </p:txBody>
      </p:sp>
      <p:sp>
        <p:nvSpPr>
          <p:cNvPr id="28687" name="Text Box 50"/>
          <p:cNvSpPr txBox="1">
            <a:spLocks noChangeArrowheads="1"/>
          </p:cNvSpPr>
          <p:nvPr/>
        </p:nvSpPr>
        <p:spPr bwMode="auto">
          <a:xfrm>
            <a:off x="7039708" y="1302243"/>
            <a:ext cx="402981" cy="18466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2</a:t>
            </a:r>
          </a:p>
        </p:txBody>
      </p:sp>
      <p:sp>
        <p:nvSpPr>
          <p:cNvPr id="28688" name="Freeform 51"/>
          <p:cNvSpPr>
            <a:spLocks/>
          </p:cNvSpPr>
          <p:nvPr/>
        </p:nvSpPr>
        <p:spPr bwMode="auto">
          <a:xfrm>
            <a:off x="6872655" y="889493"/>
            <a:ext cx="630115" cy="334962"/>
          </a:xfrm>
          <a:custGeom>
            <a:avLst/>
            <a:gdLst>
              <a:gd name="T0" fmla="*/ 0 w 430"/>
              <a:gd name="T1" fmla="*/ 396464788 h 283"/>
              <a:gd name="T2" fmla="*/ 0 w 430"/>
              <a:gd name="T3" fmla="*/ 0 h 283"/>
              <a:gd name="T4" fmla="*/ 1083667277 w 430"/>
              <a:gd name="T5" fmla="*/ 0 h 283"/>
              <a:gd name="T6" fmla="*/ 0 60000 65536"/>
              <a:gd name="T7" fmla="*/ 0 60000 65536"/>
              <a:gd name="T8" fmla="*/ 0 60000 65536"/>
              <a:gd name="T9" fmla="*/ 0 w 430"/>
              <a:gd name="T10" fmla="*/ 0 h 283"/>
              <a:gd name="T11" fmla="*/ 430 w 430"/>
              <a:gd name="T12" fmla="*/ 283 h 283"/>
            </a:gdLst>
            <a:ahLst/>
            <a:cxnLst>
              <a:cxn ang="T6">
                <a:pos x="T0" y="T1"/>
              </a:cxn>
              <a:cxn ang="T7">
                <a:pos x="T2" y="T3"/>
              </a:cxn>
              <a:cxn ang="T8">
                <a:pos x="T4" y="T5"/>
              </a:cxn>
            </a:cxnLst>
            <a:rect l="T9" t="T10" r="T11" b="T12"/>
            <a:pathLst>
              <a:path w="430" h="283">
                <a:moveTo>
                  <a:pt x="0" y="283"/>
                </a:moveTo>
                <a:lnTo>
                  <a:pt x="0" y="0"/>
                </a:lnTo>
                <a:lnTo>
                  <a:pt x="430" y="0"/>
                </a:lnTo>
              </a:path>
            </a:pathLst>
          </a:custGeom>
          <a:noFill/>
          <a:ln w="9525">
            <a:solidFill>
              <a:schemeClr val="tx1"/>
            </a:solidFill>
            <a:round/>
            <a:headEnd/>
            <a:tailEnd/>
          </a:ln>
        </p:spPr>
        <p:txBody>
          <a:bodyPr/>
          <a:lstStyle/>
          <a:p>
            <a:endParaRPr lang="en-US"/>
          </a:p>
        </p:txBody>
      </p:sp>
      <p:sp>
        <p:nvSpPr>
          <p:cNvPr id="28689" name="Freeform 52"/>
          <p:cNvSpPr>
            <a:spLocks/>
          </p:cNvSpPr>
          <p:nvPr/>
        </p:nvSpPr>
        <p:spPr bwMode="auto">
          <a:xfrm flipV="1">
            <a:off x="6871190" y="1781668"/>
            <a:ext cx="669680" cy="207962"/>
          </a:xfrm>
          <a:custGeom>
            <a:avLst/>
            <a:gdLst>
              <a:gd name="T0" fmla="*/ 0 w 430"/>
              <a:gd name="T1" fmla="*/ 152820452 h 283"/>
              <a:gd name="T2" fmla="*/ 0 w 430"/>
              <a:gd name="T3" fmla="*/ 0 h 283"/>
              <a:gd name="T4" fmla="*/ 1224026556 w 430"/>
              <a:gd name="T5" fmla="*/ 0 h 283"/>
              <a:gd name="T6" fmla="*/ 0 60000 65536"/>
              <a:gd name="T7" fmla="*/ 0 60000 65536"/>
              <a:gd name="T8" fmla="*/ 0 60000 65536"/>
              <a:gd name="T9" fmla="*/ 0 w 430"/>
              <a:gd name="T10" fmla="*/ 0 h 283"/>
              <a:gd name="T11" fmla="*/ 430 w 430"/>
              <a:gd name="T12" fmla="*/ 283 h 283"/>
            </a:gdLst>
            <a:ahLst/>
            <a:cxnLst>
              <a:cxn ang="T6">
                <a:pos x="T0" y="T1"/>
              </a:cxn>
              <a:cxn ang="T7">
                <a:pos x="T2" y="T3"/>
              </a:cxn>
              <a:cxn ang="T8">
                <a:pos x="T4" y="T5"/>
              </a:cxn>
            </a:cxnLst>
            <a:rect l="T9" t="T10" r="T11" b="T12"/>
            <a:pathLst>
              <a:path w="430" h="283">
                <a:moveTo>
                  <a:pt x="0" y="283"/>
                </a:moveTo>
                <a:lnTo>
                  <a:pt x="0" y="0"/>
                </a:lnTo>
                <a:lnTo>
                  <a:pt x="430" y="0"/>
                </a:lnTo>
              </a:path>
            </a:pathLst>
          </a:custGeom>
          <a:noFill/>
          <a:ln w="9525">
            <a:solidFill>
              <a:schemeClr val="tx1"/>
            </a:solidFill>
            <a:round/>
            <a:headEnd/>
            <a:tailEnd/>
          </a:ln>
        </p:spPr>
        <p:txBody>
          <a:bodyPr/>
          <a:lstStyle/>
          <a:p>
            <a:endParaRPr lang="en-US"/>
          </a:p>
        </p:txBody>
      </p:sp>
      <p:sp>
        <p:nvSpPr>
          <p:cNvPr id="28690" name="Freeform 53"/>
          <p:cNvSpPr>
            <a:spLocks/>
          </p:cNvSpPr>
          <p:nvPr/>
        </p:nvSpPr>
        <p:spPr bwMode="auto">
          <a:xfrm>
            <a:off x="7165731" y="1178418"/>
            <a:ext cx="350227" cy="131762"/>
          </a:xfrm>
          <a:custGeom>
            <a:avLst/>
            <a:gdLst>
              <a:gd name="T0" fmla="*/ 0 w 430"/>
              <a:gd name="T1" fmla="*/ 61347086 h 283"/>
              <a:gd name="T2" fmla="*/ 0 w 430"/>
              <a:gd name="T3" fmla="*/ 0 h 283"/>
              <a:gd name="T4" fmla="*/ 334777282 w 430"/>
              <a:gd name="T5" fmla="*/ 0 h 283"/>
              <a:gd name="T6" fmla="*/ 0 60000 65536"/>
              <a:gd name="T7" fmla="*/ 0 60000 65536"/>
              <a:gd name="T8" fmla="*/ 0 60000 65536"/>
              <a:gd name="T9" fmla="*/ 0 w 430"/>
              <a:gd name="T10" fmla="*/ 0 h 283"/>
              <a:gd name="T11" fmla="*/ 430 w 430"/>
              <a:gd name="T12" fmla="*/ 283 h 283"/>
            </a:gdLst>
            <a:ahLst/>
            <a:cxnLst>
              <a:cxn ang="T6">
                <a:pos x="T0" y="T1"/>
              </a:cxn>
              <a:cxn ang="T7">
                <a:pos x="T2" y="T3"/>
              </a:cxn>
              <a:cxn ang="T8">
                <a:pos x="T4" y="T5"/>
              </a:cxn>
            </a:cxnLst>
            <a:rect l="T9" t="T10" r="T11" b="T12"/>
            <a:pathLst>
              <a:path w="430" h="283">
                <a:moveTo>
                  <a:pt x="0" y="283"/>
                </a:moveTo>
                <a:lnTo>
                  <a:pt x="0" y="0"/>
                </a:lnTo>
                <a:lnTo>
                  <a:pt x="430" y="0"/>
                </a:lnTo>
              </a:path>
            </a:pathLst>
          </a:custGeom>
          <a:noFill/>
          <a:ln w="9525">
            <a:solidFill>
              <a:schemeClr val="tx1"/>
            </a:solidFill>
            <a:round/>
            <a:headEnd/>
            <a:tailEnd/>
          </a:ln>
        </p:spPr>
        <p:txBody>
          <a:bodyPr/>
          <a:lstStyle/>
          <a:p>
            <a:endParaRPr lang="en-US"/>
          </a:p>
        </p:txBody>
      </p:sp>
      <p:sp>
        <p:nvSpPr>
          <p:cNvPr id="28691" name="Freeform 54"/>
          <p:cNvSpPr>
            <a:spLocks/>
          </p:cNvSpPr>
          <p:nvPr/>
        </p:nvSpPr>
        <p:spPr bwMode="auto">
          <a:xfrm flipV="1">
            <a:off x="7300546" y="1584819"/>
            <a:ext cx="253512" cy="96837"/>
          </a:xfrm>
          <a:custGeom>
            <a:avLst/>
            <a:gdLst>
              <a:gd name="T0" fmla="*/ 0 w 430"/>
              <a:gd name="T1" fmla="*/ 33135702 h 283"/>
              <a:gd name="T2" fmla="*/ 0 w 430"/>
              <a:gd name="T3" fmla="*/ 0 h 283"/>
              <a:gd name="T4" fmla="*/ 175409405 w 430"/>
              <a:gd name="T5" fmla="*/ 0 h 283"/>
              <a:gd name="T6" fmla="*/ 0 60000 65536"/>
              <a:gd name="T7" fmla="*/ 0 60000 65536"/>
              <a:gd name="T8" fmla="*/ 0 60000 65536"/>
              <a:gd name="T9" fmla="*/ 0 w 430"/>
              <a:gd name="T10" fmla="*/ 0 h 283"/>
              <a:gd name="T11" fmla="*/ 430 w 430"/>
              <a:gd name="T12" fmla="*/ 283 h 283"/>
            </a:gdLst>
            <a:ahLst/>
            <a:cxnLst>
              <a:cxn ang="T6">
                <a:pos x="T0" y="T1"/>
              </a:cxn>
              <a:cxn ang="T7">
                <a:pos x="T2" y="T3"/>
              </a:cxn>
              <a:cxn ang="T8">
                <a:pos x="T4" y="T5"/>
              </a:cxn>
            </a:cxnLst>
            <a:rect l="T9" t="T10" r="T11" b="T12"/>
            <a:pathLst>
              <a:path w="430" h="283">
                <a:moveTo>
                  <a:pt x="0" y="283"/>
                </a:moveTo>
                <a:lnTo>
                  <a:pt x="0" y="0"/>
                </a:lnTo>
                <a:lnTo>
                  <a:pt x="430" y="0"/>
                </a:lnTo>
              </a:path>
            </a:pathLst>
          </a:custGeom>
          <a:noFill/>
          <a:ln w="9525">
            <a:solidFill>
              <a:schemeClr val="tx1"/>
            </a:solidFill>
            <a:round/>
            <a:headEnd/>
            <a:tailEnd/>
          </a:ln>
        </p:spPr>
        <p:txBody>
          <a:bodyPr/>
          <a:lstStyle/>
          <a:p>
            <a:endParaRPr lang="en-US"/>
          </a:p>
        </p:txBody>
      </p:sp>
      <p:sp>
        <p:nvSpPr>
          <p:cNvPr id="28692" name="Text Box 55"/>
          <p:cNvSpPr txBox="1">
            <a:spLocks noChangeArrowheads="1"/>
          </p:cNvSpPr>
          <p:nvPr/>
        </p:nvSpPr>
        <p:spPr bwMode="auto">
          <a:xfrm>
            <a:off x="7570177" y="751380"/>
            <a:ext cx="1184031" cy="304800"/>
          </a:xfrm>
          <a:prstGeom prst="rect">
            <a:avLst/>
          </a:prstGeom>
          <a:noFill/>
          <a:ln w="9525">
            <a:noFill/>
            <a:miter lim="800000"/>
            <a:headEnd/>
            <a:tailEnd/>
          </a:ln>
        </p:spPr>
        <p:txBody>
          <a:bodyPr lIns="0" tIns="0" bIns="0">
            <a:spAutoFit/>
          </a:bodyPr>
          <a:lstStyle/>
          <a:p>
            <a:pPr>
              <a:spcBef>
                <a:spcPct val="50000"/>
              </a:spcBef>
            </a:pPr>
            <a:r>
              <a:rPr lang="en-US" sz="1000" b="1">
                <a:effectLst/>
                <a:cs typeface="Arial" charset="0"/>
              </a:rPr>
              <a:t>Zona/ peruntukan tanah</a:t>
            </a:r>
          </a:p>
        </p:txBody>
      </p:sp>
      <p:sp>
        <p:nvSpPr>
          <p:cNvPr id="28693" name="Text Box 56"/>
          <p:cNvSpPr txBox="1">
            <a:spLocks noChangeArrowheads="1"/>
          </p:cNvSpPr>
          <p:nvPr/>
        </p:nvSpPr>
        <p:spPr bwMode="auto">
          <a:xfrm>
            <a:off x="7570177" y="1083169"/>
            <a:ext cx="993531" cy="369332"/>
          </a:xfrm>
          <a:prstGeom prst="rect">
            <a:avLst/>
          </a:prstGeom>
          <a:noFill/>
          <a:ln w="9525">
            <a:noFill/>
            <a:miter lim="800000"/>
            <a:headEnd/>
            <a:tailEnd/>
          </a:ln>
        </p:spPr>
        <p:txBody>
          <a:bodyPr lIns="0" tIns="0" bIns="0">
            <a:spAutoFit/>
          </a:bodyPr>
          <a:lstStyle/>
          <a:p>
            <a:pPr>
              <a:spcBef>
                <a:spcPct val="50000"/>
              </a:spcBef>
            </a:pPr>
            <a:r>
              <a:rPr lang="en-US" sz="1200" b="1">
                <a:effectLst/>
                <a:cs typeface="Arial" charset="0"/>
              </a:rPr>
              <a:t>Ketinggian bangunan</a:t>
            </a:r>
          </a:p>
        </p:txBody>
      </p:sp>
      <p:sp>
        <p:nvSpPr>
          <p:cNvPr id="28694" name="Text Box 57"/>
          <p:cNvSpPr txBox="1">
            <a:spLocks noChangeArrowheads="1"/>
          </p:cNvSpPr>
          <p:nvPr/>
        </p:nvSpPr>
        <p:spPr bwMode="auto">
          <a:xfrm>
            <a:off x="7570177" y="1589581"/>
            <a:ext cx="993531" cy="184666"/>
          </a:xfrm>
          <a:prstGeom prst="rect">
            <a:avLst/>
          </a:prstGeom>
          <a:noFill/>
          <a:ln w="9525">
            <a:noFill/>
            <a:miter lim="800000"/>
            <a:headEnd/>
            <a:tailEnd/>
          </a:ln>
        </p:spPr>
        <p:txBody>
          <a:bodyPr lIns="0" tIns="0" bIns="0">
            <a:spAutoFit/>
          </a:bodyPr>
          <a:lstStyle/>
          <a:p>
            <a:pPr>
              <a:spcBef>
                <a:spcPct val="50000"/>
              </a:spcBef>
            </a:pPr>
            <a:r>
              <a:rPr lang="en-US" sz="1200" b="1">
                <a:effectLst/>
                <a:cs typeface="Arial" charset="0"/>
              </a:rPr>
              <a:t>KLB maks</a:t>
            </a:r>
          </a:p>
        </p:txBody>
      </p:sp>
      <p:sp>
        <p:nvSpPr>
          <p:cNvPr id="28695" name="Text Box 58"/>
          <p:cNvSpPr txBox="1">
            <a:spLocks noChangeArrowheads="1"/>
          </p:cNvSpPr>
          <p:nvPr/>
        </p:nvSpPr>
        <p:spPr bwMode="auto">
          <a:xfrm>
            <a:off x="7570177" y="1915018"/>
            <a:ext cx="993531" cy="184666"/>
          </a:xfrm>
          <a:prstGeom prst="rect">
            <a:avLst/>
          </a:prstGeom>
          <a:noFill/>
          <a:ln w="9525">
            <a:noFill/>
            <a:miter lim="800000"/>
            <a:headEnd/>
            <a:tailEnd/>
          </a:ln>
        </p:spPr>
        <p:txBody>
          <a:bodyPr lIns="0" tIns="0" bIns="0">
            <a:spAutoFit/>
          </a:bodyPr>
          <a:lstStyle/>
          <a:p>
            <a:pPr>
              <a:spcBef>
                <a:spcPct val="50000"/>
              </a:spcBef>
            </a:pPr>
            <a:r>
              <a:rPr lang="en-US" sz="1200" b="1">
                <a:effectLst/>
                <a:cs typeface="Arial" charset="0"/>
              </a:rPr>
              <a:t>KDB maks</a:t>
            </a:r>
          </a:p>
        </p:txBody>
      </p:sp>
      <p:sp>
        <p:nvSpPr>
          <p:cNvPr id="28697" name="Rectangle 60"/>
          <p:cNvSpPr>
            <a:spLocks noChangeArrowheads="1"/>
          </p:cNvSpPr>
          <p:nvPr/>
        </p:nvSpPr>
        <p:spPr bwMode="auto">
          <a:xfrm>
            <a:off x="1711570" y="4016375"/>
            <a:ext cx="747346" cy="285750"/>
          </a:xfrm>
          <a:prstGeom prst="rect">
            <a:avLst/>
          </a:prstGeom>
          <a:solidFill>
            <a:srgbClr val="FF0000"/>
          </a:solidFill>
          <a:ln w="9525">
            <a:noFill/>
            <a:miter lim="800000"/>
            <a:headEnd/>
            <a:tailEnd/>
          </a:ln>
        </p:spPr>
        <p:txBody>
          <a:bodyPr wrap="none" anchor="ctr"/>
          <a:lstStyle/>
          <a:p>
            <a:pPr eaLnBrk="0" hangingPunct="0"/>
            <a:endParaRPr lang="en-US" sz="1200" b="1">
              <a:effectLst/>
            </a:endParaRPr>
          </a:p>
        </p:txBody>
      </p:sp>
      <p:sp>
        <p:nvSpPr>
          <p:cNvPr id="28698" name="Rectangle 61"/>
          <p:cNvSpPr>
            <a:spLocks noChangeArrowheads="1"/>
          </p:cNvSpPr>
          <p:nvPr/>
        </p:nvSpPr>
        <p:spPr bwMode="auto">
          <a:xfrm>
            <a:off x="5146431" y="1546225"/>
            <a:ext cx="747346" cy="285750"/>
          </a:xfrm>
          <a:prstGeom prst="rect">
            <a:avLst/>
          </a:prstGeom>
          <a:solidFill>
            <a:srgbClr val="FFFF00"/>
          </a:solidFill>
          <a:ln w="9525">
            <a:noFill/>
            <a:miter lim="800000"/>
            <a:headEnd/>
            <a:tailEnd/>
          </a:ln>
        </p:spPr>
        <p:txBody>
          <a:bodyPr wrap="none" anchor="ctr"/>
          <a:lstStyle/>
          <a:p>
            <a:pPr eaLnBrk="0" hangingPunct="0"/>
            <a:endParaRPr lang="en-US" sz="1200" b="1">
              <a:effectLst/>
            </a:endParaRPr>
          </a:p>
        </p:txBody>
      </p:sp>
      <p:sp>
        <p:nvSpPr>
          <p:cNvPr id="28699" name="Freeform 62"/>
          <p:cNvSpPr>
            <a:spLocks/>
          </p:cNvSpPr>
          <p:nvPr/>
        </p:nvSpPr>
        <p:spPr bwMode="auto">
          <a:xfrm>
            <a:off x="2567354" y="361950"/>
            <a:ext cx="1151792" cy="6153150"/>
          </a:xfrm>
          <a:custGeom>
            <a:avLst/>
            <a:gdLst>
              <a:gd name="T0" fmla="*/ 1980842991 w 786"/>
              <a:gd name="T1" fmla="*/ 0 h 3876"/>
              <a:gd name="T2" fmla="*/ 1890117394 w 786"/>
              <a:gd name="T3" fmla="*/ 423386342 h 3876"/>
              <a:gd name="T4" fmla="*/ 1587698341 w 786"/>
              <a:gd name="T5" fmla="*/ 922377352 h 3876"/>
              <a:gd name="T6" fmla="*/ 1255037820 w 786"/>
              <a:gd name="T7" fmla="*/ 1466730965 h 3876"/>
              <a:gd name="T8" fmla="*/ 710684040 w 786"/>
              <a:gd name="T9" fmla="*/ 2147483647 h 3876"/>
              <a:gd name="T10" fmla="*/ 393144352 w 786"/>
              <a:gd name="T11" fmla="*/ 2147483647 h 3876"/>
              <a:gd name="T12" fmla="*/ 211693158 w 786"/>
              <a:gd name="T13" fmla="*/ 2147483647 h 3876"/>
              <a:gd name="T14" fmla="*/ 45362811 w 786"/>
              <a:gd name="T15" fmla="*/ 2147483647 h 3876"/>
              <a:gd name="T16" fmla="*/ 0 w 786"/>
              <a:gd name="T17" fmla="*/ 2147483647 h 3876"/>
              <a:gd name="T18" fmla="*/ 45362811 w 786"/>
              <a:gd name="T19" fmla="*/ 2147483647 h 3876"/>
              <a:gd name="T20" fmla="*/ 151209378 w 786"/>
              <a:gd name="T21" fmla="*/ 2147483647 h 3876"/>
              <a:gd name="T22" fmla="*/ 302418755 w 786"/>
              <a:gd name="T23" fmla="*/ 2147483647 h 3876"/>
              <a:gd name="T24" fmla="*/ 559474712 w 786"/>
              <a:gd name="T25" fmla="*/ 2147483647 h 3876"/>
              <a:gd name="T26" fmla="*/ 604837511 w 786"/>
              <a:gd name="T27" fmla="*/ 2147483647 h 38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6"/>
              <a:gd name="T43" fmla="*/ 0 h 3876"/>
              <a:gd name="T44" fmla="*/ 786 w 786"/>
              <a:gd name="T45" fmla="*/ 3876 h 38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6" h="3876">
                <a:moveTo>
                  <a:pt x="786" y="0"/>
                </a:moveTo>
                <a:lnTo>
                  <a:pt x="750" y="168"/>
                </a:lnTo>
                <a:lnTo>
                  <a:pt x="630" y="366"/>
                </a:lnTo>
                <a:lnTo>
                  <a:pt x="498" y="582"/>
                </a:lnTo>
                <a:lnTo>
                  <a:pt x="282" y="912"/>
                </a:lnTo>
                <a:lnTo>
                  <a:pt x="156" y="1170"/>
                </a:lnTo>
                <a:lnTo>
                  <a:pt x="84" y="1344"/>
                </a:lnTo>
                <a:lnTo>
                  <a:pt x="18" y="1560"/>
                </a:lnTo>
                <a:lnTo>
                  <a:pt x="0" y="1926"/>
                </a:lnTo>
                <a:lnTo>
                  <a:pt x="18" y="2124"/>
                </a:lnTo>
                <a:lnTo>
                  <a:pt x="60" y="2418"/>
                </a:lnTo>
                <a:lnTo>
                  <a:pt x="120" y="2802"/>
                </a:lnTo>
                <a:lnTo>
                  <a:pt x="222" y="3468"/>
                </a:lnTo>
                <a:lnTo>
                  <a:pt x="240" y="3876"/>
                </a:lnTo>
              </a:path>
            </a:pathLst>
          </a:custGeom>
          <a:noFill/>
          <a:ln w="19050">
            <a:solidFill>
              <a:schemeClr val="tx1"/>
            </a:solidFill>
            <a:prstDash val="dash"/>
            <a:round/>
            <a:headEnd/>
            <a:tailEnd/>
          </a:ln>
        </p:spPr>
        <p:txBody>
          <a:bodyPr/>
          <a:lstStyle/>
          <a:p>
            <a:endParaRPr lang="en-US"/>
          </a:p>
        </p:txBody>
      </p:sp>
      <p:sp>
        <p:nvSpPr>
          <p:cNvPr id="28700" name="Freeform 63"/>
          <p:cNvSpPr>
            <a:spLocks/>
          </p:cNvSpPr>
          <p:nvPr/>
        </p:nvSpPr>
        <p:spPr bwMode="auto">
          <a:xfrm>
            <a:off x="2880947" y="415925"/>
            <a:ext cx="1151792" cy="6153150"/>
          </a:xfrm>
          <a:custGeom>
            <a:avLst/>
            <a:gdLst>
              <a:gd name="T0" fmla="*/ 1980842991 w 786"/>
              <a:gd name="T1" fmla="*/ 0 h 3876"/>
              <a:gd name="T2" fmla="*/ 1890117394 w 786"/>
              <a:gd name="T3" fmla="*/ 423386342 h 3876"/>
              <a:gd name="T4" fmla="*/ 1587698341 w 786"/>
              <a:gd name="T5" fmla="*/ 922377352 h 3876"/>
              <a:gd name="T6" fmla="*/ 1255037820 w 786"/>
              <a:gd name="T7" fmla="*/ 1466730965 h 3876"/>
              <a:gd name="T8" fmla="*/ 710684040 w 786"/>
              <a:gd name="T9" fmla="*/ 2147483647 h 3876"/>
              <a:gd name="T10" fmla="*/ 393144352 w 786"/>
              <a:gd name="T11" fmla="*/ 2147483647 h 3876"/>
              <a:gd name="T12" fmla="*/ 211693158 w 786"/>
              <a:gd name="T13" fmla="*/ 2147483647 h 3876"/>
              <a:gd name="T14" fmla="*/ 45362811 w 786"/>
              <a:gd name="T15" fmla="*/ 2147483647 h 3876"/>
              <a:gd name="T16" fmla="*/ 0 w 786"/>
              <a:gd name="T17" fmla="*/ 2147483647 h 3876"/>
              <a:gd name="T18" fmla="*/ 45362811 w 786"/>
              <a:gd name="T19" fmla="*/ 2147483647 h 3876"/>
              <a:gd name="T20" fmla="*/ 151209378 w 786"/>
              <a:gd name="T21" fmla="*/ 2147483647 h 3876"/>
              <a:gd name="T22" fmla="*/ 302418755 w 786"/>
              <a:gd name="T23" fmla="*/ 2147483647 h 3876"/>
              <a:gd name="T24" fmla="*/ 559474712 w 786"/>
              <a:gd name="T25" fmla="*/ 2147483647 h 3876"/>
              <a:gd name="T26" fmla="*/ 604837511 w 786"/>
              <a:gd name="T27" fmla="*/ 2147483647 h 38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6"/>
              <a:gd name="T43" fmla="*/ 0 h 3876"/>
              <a:gd name="T44" fmla="*/ 786 w 786"/>
              <a:gd name="T45" fmla="*/ 3876 h 38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6" h="3876">
                <a:moveTo>
                  <a:pt x="786" y="0"/>
                </a:moveTo>
                <a:lnTo>
                  <a:pt x="750" y="168"/>
                </a:lnTo>
                <a:lnTo>
                  <a:pt x="630" y="366"/>
                </a:lnTo>
                <a:lnTo>
                  <a:pt x="498" y="582"/>
                </a:lnTo>
                <a:lnTo>
                  <a:pt x="282" y="912"/>
                </a:lnTo>
                <a:lnTo>
                  <a:pt x="156" y="1170"/>
                </a:lnTo>
                <a:lnTo>
                  <a:pt x="84" y="1344"/>
                </a:lnTo>
                <a:lnTo>
                  <a:pt x="18" y="1560"/>
                </a:lnTo>
                <a:lnTo>
                  <a:pt x="0" y="1926"/>
                </a:lnTo>
                <a:lnTo>
                  <a:pt x="18" y="2124"/>
                </a:lnTo>
                <a:lnTo>
                  <a:pt x="60" y="2418"/>
                </a:lnTo>
                <a:lnTo>
                  <a:pt x="120" y="2802"/>
                </a:lnTo>
                <a:lnTo>
                  <a:pt x="222" y="3468"/>
                </a:lnTo>
                <a:lnTo>
                  <a:pt x="240" y="3876"/>
                </a:lnTo>
              </a:path>
            </a:pathLst>
          </a:custGeom>
          <a:noFill/>
          <a:ln w="19050">
            <a:solidFill>
              <a:schemeClr val="tx1"/>
            </a:solidFill>
            <a:prstDash val="dash"/>
            <a:round/>
            <a:headEnd/>
            <a:tailEnd/>
          </a:ln>
        </p:spPr>
        <p:txBody>
          <a:bodyPr/>
          <a:lstStyle/>
          <a:p>
            <a:endParaRPr lang="en-US"/>
          </a:p>
        </p:txBody>
      </p:sp>
      <p:sp>
        <p:nvSpPr>
          <p:cNvPr id="28701" name="Freeform 64"/>
          <p:cNvSpPr>
            <a:spLocks/>
          </p:cNvSpPr>
          <p:nvPr/>
        </p:nvSpPr>
        <p:spPr bwMode="auto">
          <a:xfrm>
            <a:off x="2983524" y="422275"/>
            <a:ext cx="1151792" cy="6153150"/>
          </a:xfrm>
          <a:custGeom>
            <a:avLst/>
            <a:gdLst>
              <a:gd name="T0" fmla="*/ 1980842991 w 786"/>
              <a:gd name="T1" fmla="*/ 0 h 3876"/>
              <a:gd name="T2" fmla="*/ 1890117394 w 786"/>
              <a:gd name="T3" fmla="*/ 423386342 h 3876"/>
              <a:gd name="T4" fmla="*/ 1587698341 w 786"/>
              <a:gd name="T5" fmla="*/ 922377352 h 3876"/>
              <a:gd name="T6" fmla="*/ 1255037820 w 786"/>
              <a:gd name="T7" fmla="*/ 1466730965 h 3876"/>
              <a:gd name="T8" fmla="*/ 710684040 w 786"/>
              <a:gd name="T9" fmla="*/ 2147483647 h 3876"/>
              <a:gd name="T10" fmla="*/ 393144352 w 786"/>
              <a:gd name="T11" fmla="*/ 2147483647 h 3876"/>
              <a:gd name="T12" fmla="*/ 211693158 w 786"/>
              <a:gd name="T13" fmla="*/ 2147483647 h 3876"/>
              <a:gd name="T14" fmla="*/ 45362811 w 786"/>
              <a:gd name="T15" fmla="*/ 2147483647 h 3876"/>
              <a:gd name="T16" fmla="*/ 0 w 786"/>
              <a:gd name="T17" fmla="*/ 2147483647 h 3876"/>
              <a:gd name="T18" fmla="*/ 45362811 w 786"/>
              <a:gd name="T19" fmla="*/ 2147483647 h 3876"/>
              <a:gd name="T20" fmla="*/ 151209378 w 786"/>
              <a:gd name="T21" fmla="*/ 2147483647 h 3876"/>
              <a:gd name="T22" fmla="*/ 302418755 w 786"/>
              <a:gd name="T23" fmla="*/ 2147483647 h 3876"/>
              <a:gd name="T24" fmla="*/ 559474712 w 786"/>
              <a:gd name="T25" fmla="*/ 2147483647 h 3876"/>
              <a:gd name="T26" fmla="*/ 604837511 w 786"/>
              <a:gd name="T27" fmla="*/ 2147483647 h 38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6"/>
              <a:gd name="T43" fmla="*/ 0 h 3876"/>
              <a:gd name="T44" fmla="*/ 786 w 786"/>
              <a:gd name="T45" fmla="*/ 3876 h 38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6" h="3876">
                <a:moveTo>
                  <a:pt x="786" y="0"/>
                </a:moveTo>
                <a:lnTo>
                  <a:pt x="750" y="168"/>
                </a:lnTo>
                <a:lnTo>
                  <a:pt x="630" y="366"/>
                </a:lnTo>
                <a:lnTo>
                  <a:pt x="498" y="582"/>
                </a:lnTo>
                <a:lnTo>
                  <a:pt x="282" y="912"/>
                </a:lnTo>
                <a:lnTo>
                  <a:pt x="156" y="1170"/>
                </a:lnTo>
                <a:lnTo>
                  <a:pt x="84" y="1344"/>
                </a:lnTo>
                <a:lnTo>
                  <a:pt x="18" y="1560"/>
                </a:lnTo>
                <a:lnTo>
                  <a:pt x="0" y="1926"/>
                </a:lnTo>
                <a:lnTo>
                  <a:pt x="18" y="2124"/>
                </a:lnTo>
                <a:lnTo>
                  <a:pt x="60" y="2418"/>
                </a:lnTo>
                <a:lnTo>
                  <a:pt x="120" y="2802"/>
                </a:lnTo>
                <a:lnTo>
                  <a:pt x="222" y="3468"/>
                </a:lnTo>
                <a:lnTo>
                  <a:pt x="240" y="3876"/>
                </a:lnTo>
              </a:path>
            </a:pathLst>
          </a:custGeom>
          <a:noFill/>
          <a:ln w="12700">
            <a:solidFill>
              <a:schemeClr val="bg1"/>
            </a:solidFill>
            <a:prstDash val="dash"/>
            <a:round/>
            <a:headEnd/>
            <a:tailEnd/>
          </a:ln>
        </p:spPr>
        <p:txBody>
          <a:bodyPr/>
          <a:lstStyle/>
          <a:p>
            <a:endParaRPr lang="en-US"/>
          </a:p>
        </p:txBody>
      </p:sp>
      <p:sp>
        <p:nvSpPr>
          <p:cNvPr id="28702" name="Freeform 65"/>
          <p:cNvSpPr>
            <a:spLocks/>
          </p:cNvSpPr>
          <p:nvPr/>
        </p:nvSpPr>
        <p:spPr bwMode="auto">
          <a:xfrm>
            <a:off x="2954216" y="4067175"/>
            <a:ext cx="3578469" cy="123825"/>
          </a:xfrm>
          <a:custGeom>
            <a:avLst/>
            <a:gdLst>
              <a:gd name="T0" fmla="*/ 0 w 2442"/>
              <a:gd name="T1" fmla="*/ 166330297 h 78"/>
              <a:gd name="T2" fmla="*/ 1103828393 w 2442"/>
              <a:gd name="T3" fmla="*/ 90725614 h 78"/>
              <a:gd name="T4" fmla="*/ 2147483647 w 2442"/>
              <a:gd name="T5" fmla="*/ 30241876 h 78"/>
              <a:gd name="T6" fmla="*/ 2147483647 w 2442"/>
              <a:gd name="T7" fmla="*/ 30241876 h 78"/>
              <a:gd name="T8" fmla="*/ 2147483647 w 2442"/>
              <a:gd name="T9" fmla="*/ 0 h 78"/>
              <a:gd name="T10" fmla="*/ 2147483647 w 2442"/>
              <a:gd name="T11" fmla="*/ 75604683 h 78"/>
              <a:gd name="T12" fmla="*/ 2147483647 w 2442"/>
              <a:gd name="T13" fmla="*/ 196572160 h 78"/>
              <a:gd name="T14" fmla="*/ 0 60000 65536"/>
              <a:gd name="T15" fmla="*/ 0 60000 65536"/>
              <a:gd name="T16" fmla="*/ 0 60000 65536"/>
              <a:gd name="T17" fmla="*/ 0 60000 65536"/>
              <a:gd name="T18" fmla="*/ 0 60000 65536"/>
              <a:gd name="T19" fmla="*/ 0 60000 65536"/>
              <a:gd name="T20" fmla="*/ 0 60000 65536"/>
              <a:gd name="T21" fmla="*/ 0 w 2442"/>
              <a:gd name="T22" fmla="*/ 0 h 78"/>
              <a:gd name="T23" fmla="*/ 2442 w 2442"/>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2" h="78">
                <a:moveTo>
                  <a:pt x="0" y="66"/>
                </a:moveTo>
                <a:lnTo>
                  <a:pt x="438" y="36"/>
                </a:lnTo>
                <a:lnTo>
                  <a:pt x="894" y="12"/>
                </a:lnTo>
                <a:lnTo>
                  <a:pt x="1236" y="12"/>
                </a:lnTo>
                <a:lnTo>
                  <a:pt x="1698" y="0"/>
                </a:lnTo>
                <a:lnTo>
                  <a:pt x="2004" y="30"/>
                </a:lnTo>
                <a:lnTo>
                  <a:pt x="2442" y="78"/>
                </a:lnTo>
              </a:path>
            </a:pathLst>
          </a:custGeom>
          <a:noFill/>
          <a:ln w="12700">
            <a:solidFill>
              <a:schemeClr val="tx1"/>
            </a:solidFill>
            <a:prstDash val="dash"/>
            <a:round/>
            <a:headEnd/>
            <a:tailEnd/>
          </a:ln>
        </p:spPr>
        <p:txBody>
          <a:bodyPr/>
          <a:lstStyle/>
          <a:p>
            <a:endParaRPr lang="en-US"/>
          </a:p>
        </p:txBody>
      </p:sp>
      <p:sp>
        <p:nvSpPr>
          <p:cNvPr id="28703" name="Freeform 66"/>
          <p:cNvSpPr>
            <a:spLocks/>
          </p:cNvSpPr>
          <p:nvPr/>
        </p:nvSpPr>
        <p:spPr bwMode="auto">
          <a:xfrm>
            <a:off x="2977662" y="4216401"/>
            <a:ext cx="3578469" cy="123825"/>
          </a:xfrm>
          <a:custGeom>
            <a:avLst/>
            <a:gdLst>
              <a:gd name="T0" fmla="*/ 0 w 2442"/>
              <a:gd name="T1" fmla="*/ 166330297 h 78"/>
              <a:gd name="T2" fmla="*/ 1103828393 w 2442"/>
              <a:gd name="T3" fmla="*/ 90725614 h 78"/>
              <a:gd name="T4" fmla="*/ 2147483647 w 2442"/>
              <a:gd name="T5" fmla="*/ 30241876 h 78"/>
              <a:gd name="T6" fmla="*/ 2147483647 w 2442"/>
              <a:gd name="T7" fmla="*/ 30241876 h 78"/>
              <a:gd name="T8" fmla="*/ 2147483647 w 2442"/>
              <a:gd name="T9" fmla="*/ 0 h 78"/>
              <a:gd name="T10" fmla="*/ 2147483647 w 2442"/>
              <a:gd name="T11" fmla="*/ 75604683 h 78"/>
              <a:gd name="T12" fmla="*/ 2147483647 w 2442"/>
              <a:gd name="T13" fmla="*/ 196572160 h 78"/>
              <a:gd name="T14" fmla="*/ 0 60000 65536"/>
              <a:gd name="T15" fmla="*/ 0 60000 65536"/>
              <a:gd name="T16" fmla="*/ 0 60000 65536"/>
              <a:gd name="T17" fmla="*/ 0 60000 65536"/>
              <a:gd name="T18" fmla="*/ 0 60000 65536"/>
              <a:gd name="T19" fmla="*/ 0 60000 65536"/>
              <a:gd name="T20" fmla="*/ 0 60000 65536"/>
              <a:gd name="T21" fmla="*/ 0 w 2442"/>
              <a:gd name="T22" fmla="*/ 0 h 78"/>
              <a:gd name="T23" fmla="*/ 2442 w 2442"/>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2" h="78">
                <a:moveTo>
                  <a:pt x="0" y="66"/>
                </a:moveTo>
                <a:lnTo>
                  <a:pt x="438" y="36"/>
                </a:lnTo>
                <a:lnTo>
                  <a:pt x="894" y="12"/>
                </a:lnTo>
                <a:lnTo>
                  <a:pt x="1236" y="12"/>
                </a:lnTo>
                <a:lnTo>
                  <a:pt x="1698" y="0"/>
                </a:lnTo>
                <a:lnTo>
                  <a:pt x="2004" y="30"/>
                </a:lnTo>
                <a:lnTo>
                  <a:pt x="2442" y="78"/>
                </a:lnTo>
              </a:path>
            </a:pathLst>
          </a:custGeom>
          <a:noFill/>
          <a:ln w="12700">
            <a:solidFill>
              <a:schemeClr val="tx1"/>
            </a:solidFill>
            <a:prstDash val="dash"/>
            <a:round/>
            <a:headEnd/>
            <a:tailEnd/>
          </a:ln>
        </p:spPr>
        <p:txBody>
          <a:bodyPr/>
          <a:lstStyle/>
          <a:p>
            <a:endParaRPr lang="en-US"/>
          </a:p>
        </p:txBody>
      </p:sp>
      <p:sp>
        <p:nvSpPr>
          <p:cNvPr id="28704" name="Freeform 67"/>
          <p:cNvSpPr>
            <a:spLocks/>
          </p:cNvSpPr>
          <p:nvPr/>
        </p:nvSpPr>
        <p:spPr bwMode="auto">
          <a:xfrm>
            <a:off x="5846885" y="2247901"/>
            <a:ext cx="712177" cy="1857375"/>
          </a:xfrm>
          <a:custGeom>
            <a:avLst/>
            <a:gdLst>
              <a:gd name="T0" fmla="*/ 151209387 w 486"/>
              <a:gd name="T1" fmla="*/ 2147483647 h 1170"/>
              <a:gd name="T2" fmla="*/ 196572188 w 486"/>
              <a:gd name="T3" fmla="*/ 2147483647 h 1170"/>
              <a:gd name="T4" fmla="*/ 15120940 w 486"/>
              <a:gd name="T5" fmla="*/ 2116931160 h 1170"/>
              <a:gd name="T6" fmla="*/ 0 w 486"/>
              <a:gd name="T7" fmla="*/ 650200240 h 1170"/>
              <a:gd name="T8" fmla="*/ 15120940 w 486"/>
              <a:gd name="T9" fmla="*/ 105846568 h 1170"/>
              <a:gd name="T10" fmla="*/ 332660641 w 486"/>
              <a:gd name="T11" fmla="*/ 15120937 h 1170"/>
              <a:gd name="T12" fmla="*/ 1224796027 w 486"/>
              <a:gd name="T13" fmla="*/ 0 h 1170"/>
              <a:gd name="T14" fmla="*/ 0 60000 65536"/>
              <a:gd name="T15" fmla="*/ 0 60000 65536"/>
              <a:gd name="T16" fmla="*/ 0 60000 65536"/>
              <a:gd name="T17" fmla="*/ 0 60000 65536"/>
              <a:gd name="T18" fmla="*/ 0 60000 65536"/>
              <a:gd name="T19" fmla="*/ 0 60000 65536"/>
              <a:gd name="T20" fmla="*/ 0 60000 65536"/>
              <a:gd name="T21" fmla="*/ 0 w 486"/>
              <a:gd name="T22" fmla="*/ 0 h 1170"/>
              <a:gd name="T23" fmla="*/ 486 w 486"/>
              <a:gd name="T24" fmla="*/ 1170 h 1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 h="1170">
                <a:moveTo>
                  <a:pt x="60" y="1170"/>
                </a:moveTo>
                <a:lnTo>
                  <a:pt x="78" y="906"/>
                </a:lnTo>
                <a:lnTo>
                  <a:pt x="6" y="840"/>
                </a:lnTo>
                <a:lnTo>
                  <a:pt x="0" y="258"/>
                </a:lnTo>
                <a:lnTo>
                  <a:pt x="6" y="42"/>
                </a:lnTo>
                <a:lnTo>
                  <a:pt x="132" y="6"/>
                </a:lnTo>
                <a:lnTo>
                  <a:pt x="486" y="0"/>
                </a:lnTo>
              </a:path>
            </a:pathLst>
          </a:custGeom>
          <a:noFill/>
          <a:ln w="12700">
            <a:solidFill>
              <a:schemeClr val="tx1"/>
            </a:solidFill>
            <a:prstDash val="dash"/>
            <a:round/>
            <a:headEnd/>
            <a:tailEnd/>
          </a:ln>
        </p:spPr>
        <p:txBody>
          <a:bodyPr/>
          <a:lstStyle/>
          <a:p>
            <a:endParaRPr lang="en-US"/>
          </a:p>
        </p:txBody>
      </p:sp>
      <p:sp>
        <p:nvSpPr>
          <p:cNvPr id="28705" name="Freeform 68"/>
          <p:cNvSpPr>
            <a:spLocks/>
          </p:cNvSpPr>
          <p:nvPr/>
        </p:nvSpPr>
        <p:spPr bwMode="auto">
          <a:xfrm>
            <a:off x="5917223" y="2352675"/>
            <a:ext cx="624254" cy="1778000"/>
          </a:xfrm>
          <a:custGeom>
            <a:avLst/>
            <a:gdLst>
              <a:gd name="T0" fmla="*/ 161290003 w 426"/>
              <a:gd name="T1" fmla="*/ 2147483647 h 1120"/>
              <a:gd name="T2" fmla="*/ 181451248 w 426"/>
              <a:gd name="T3" fmla="*/ 2011084604 h 1120"/>
              <a:gd name="T4" fmla="*/ 30241879 w 426"/>
              <a:gd name="T5" fmla="*/ 1859875295 h 1120"/>
              <a:gd name="T6" fmla="*/ 10080625 w 426"/>
              <a:gd name="T7" fmla="*/ 524192470 h 1120"/>
              <a:gd name="T8" fmla="*/ 0 w 426"/>
              <a:gd name="T9" fmla="*/ 60483748 h 1120"/>
              <a:gd name="T10" fmla="*/ 287297829 w 426"/>
              <a:gd name="T11" fmla="*/ 0 h 1120"/>
              <a:gd name="T12" fmla="*/ 1073586652 w 426"/>
              <a:gd name="T13" fmla="*/ 0 h 1120"/>
              <a:gd name="T14" fmla="*/ 0 60000 65536"/>
              <a:gd name="T15" fmla="*/ 0 60000 65536"/>
              <a:gd name="T16" fmla="*/ 0 60000 65536"/>
              <a:gd name="T17" fmla="*/ 0 60000 65536"/>
              <a:gd name="T18" fmla="*/ 0 60000 65536"/>
              <a:gd name="T19" fmla="*/ 0 60000 65536"/>
              <a:gd name="T20" fmla="*/ 0 60000 65536"/>
              <a:gd name="T21" fmla="*/ 0 w 426"/>
              <a:gd name="T22" fmla="*/ 0 h 1120"/>
              <a:gd name="T23" fmla="*/ 426 w 426"/>
              <a:gd name="T24" fmla="*/ 1120 h 1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6" h="1120">
                <a:moveTo>
                  <a:pt x="64" y="1120"/>
                </a:moveTo>
                <a:lnTo>
                  <a:pt x="72" y="798"/>
                </a:lnTo>
                <a:lnTo>
                  <a:pt x="12" y="738"/>
                </a:lnTo>
                <a:lnTo>
                  <a:pt x="4" y="208"/>
                </a:lnTo>
                <a:lnTo>
                  <a:pt x="0" y="24"/>
                </a:lnTo>
                <a:lnTo>
                  <a:pt x="114" y="0"/>
                </a:lnTo>
                <a:lnTo>
                  <a:pt x="426" y="0"/>
                </a:lnTo>
              </a:path>
            </a:pathLst>
          </a:custGeom>
          <a:noFill/>
          <a:ln w="12700">
            <a:solidFill>
              <a:schemeClr val="tx1"/>
            </a:solidFill>
            <a:prstDash val="dash"/>
            <a:round/>
            <a:headEnd/>
            <a:tailEnd/>
          </a:ln>
        </p:spPr>
        <p:txBody>
          <a:bodyPr/>
          <a:lstStyle/>
          <a:p>
            <a:endParaRPr lang="en-US"/>
          </a:p>
        </p:txBody>
      </p:sp>
      <p:sp>
        <p:nvSpPr>
          <p:cNvPr id="28706" name="Freeform 69"/>
          <p:cNvSpPr>
            <a:spLocks/>
          </p:cNvSpPr>
          <p:nvPr/>
        </p:nvSpPr>
        <p:spPr bwMode="auto">
          <a:xfrm>
            <a:off x="5468815" y="4219576"/>
            <a:ext cx="1072662" cy="962025"/>
          </a:xfrm>
          <a:custGeom>
            <a:avLst/>
            <a:gdLst>
              <a:gd name="T0" fmla="*/ 0 w 732"/>
              <a:gd name="T1" fmla="*/ 0 h 606"/>
              <a:gd name="T2" fmla="*/ 30241877 w 732"/>
              <a:gd name="T3" fmla="*/ 861893487 h 606"/>
              <a:gd name="T4" fmla="*/ 332660613 w 732"/>
              <a:gd name="T5" fmla="*/ 1103828390 h 606"/>
              <a:gd name="T6" fmla="*/ 498990970 w 732"/>
              <a:gd name="T7" fmla="*/ 1376005155 h 606"/>
              <a:gd name="T8" fmla="*/ 1013102871 w 732"/>
              <a:gd name="T9" fmla="*/ 1421367949 h 606"/>
              <a:gd name="T10" fmla="*/ 1844754553 w 732"/>
              <a:gd name="T11" fmla="*/ 1527214469 h 606"/>
              <a:gd name="T12" fmla="*/ 0 60000 65536"/>
              <a:gd name="T13" fmla="*/ 0 60000 65536"/>
              <a:gd name="T14" fmla="*/ 0 60000 65536"/>
              <a:gd name="T15" fmla="*/ 0 60000 65536"/>
              <a:gd name="T16" fmla="*/ 0 60000 65536"/>
              <a:gd name="T17" fmla="*/ 0 60000 65536"/>
              <a:gd name="T18" fmla="*/ 0 w 732"/>
              <a:gd name="T19" fmla="*/ 0 h 606"/>
              <a:gd name="T20" fmla="*/ 732 w 732"/>
              <a:gd name="T21" fmla="*/ 606 h 606"/>
            </a:gdLst>
            <a:ahLst/>
            <a:cxnLst>
              <a:cxn ang="T12">
                <a:pos x="T0" y="T1"/>
              </a:cxn>
              <a:cxn ang="T13">
                <a:pos x="T2" y="T3"/>
              </a:cxn>
              <a:cxn ang="T14">
                <a:pos x="T4" y="T5"/>
              </a:cxn>
              <a:cxn ang="T15">
                <a:pos x="T6" y="T7"/>
              </a:cxn>
              <a:cxn ang="T16">
                <a:pos x="T8" y="T9"/>
              </a:cxn>
              <a:cxn ang="T17">
                <a:pos x="T10" y="T11"/>
              </a:cxn>
            </a:cxnLst>
            <a:rect l="T18" t="T19" r="T20" b="T21"/>
            <a:pathLst>
              <a:path w="732" h="606">
                <a:moveTo>
                  <a:pt x="0" y="0"/>
                </a:moveTo>
                <a:lnTo>
                  <a:pt x="12" y="342"/>
                </a:lnTo>
                <a:lnTo>
                  <a:pt x="132" y="438"/>
                </a:lnTo>
                <a:lnTo>
                  <a:pt x="198" y="546"/>
                </a:lnTo>
                <a:lnTo>
                  <a:pt x="402" y="564"/>
                </a:lnTo>
                <a:lnTo>
                  <a:pt x="732" y="606"/>
                </a:lnTo>
              </a:path>
            </a:pathLst>
          </a:custGeom>
          <a:noFill/>
          <a:ln w="12700">
            <a:solidFill>
              <a:schemeClr val="tx1"/>
            </a:solidFill>
            <a:prstDash val="dash"/>
            <a:round/>
            <a:headEnd/>
            <a:tailEnd/>
          </a:ln>
        </p:spPr>
        <p:txBody>
          <a:bodyPr/>
          <a:lstStyle/>
          <a:p>
            <a:endParaRPr lang="en-US"/>
          </a:p>
        </p:txBody>
      </p:sp>
      <p:sp>
        <p:nvSpPr>
          <p:cNvPr id="28707" name="Freeform 70"/>
          <p:cNvSpPr>
            <a:spLocks/>
          </p:cNvSpPr>
          <p:nvPr/>
        </p:nvSpPr>
        <p:spPr bwMode="auto">
          <a:xfrm>
            <a:off x="5562600" y="4235451"/>
            <a:ext cx="1005254" cy="879475"/>
          </a:xfrm>
          <a:custGeom>
            <a:avLst/>
            <a:gdLst>
              <a:gd name="T0" fmla="*/ 0 w 686"/>
              <a:gd name="T1" fmla="*/ 0 h 554"/>
              <a:gd name="T2" fmla="*/ 20161249 w 686"/>
              <a:gd name="T3" fmla="*/ 806449843 h 554"/>
              <a:gd name="T4" fmla="*/ 231854392 w 686"/>
              <a:gd name="T5" fmla="*/ 987901212 h 554"/>
              <a:gd name="T6" fmla="*/ 443547541 w 686"/>
              <a:gd name="T7" fmla="*/ 1244957036 h 554"/>
              <a:gd name="T8" fmla="*/ 1033264092 w 686"/>
              <a:gd name="T9" fmla="*/ 1320561690 h 554"/>
              <a:gd name="T10" fmla="*/ 1728827366 w 686"/>
              <a:gd name="T11" fmla="*/ 1396166344 h 554"/>
              <a:gd name="T12" fmla="*/ 0 60000 65536"/>
              <a:gd name="T13" fmla="*/ 0 60000 65536"/>
              <a:gd name="T14" fmla="*/ 0 60000 65536"/>
              <a:gd name="T15" fmla="*/ 0 60000 65536"/>
              <a:gd name="T16" fmla="*/ 0 60000 65536"/>
              <a:gd name="T17" fmla="*/ 0 60000 65536"/>
              <a:gd name="T18" fmla="*/ 0 w 686"/>
              <a:gd name="T19" fmla="*/ 0 h 554"/>
              <a:gd name="T20" fmla="*/ 686 w 686"/>
              <a:gd name="T21" fmla="*/ 554 h 554"/>
            </a:gdLst>
            <a:ahLst/>
            <a:cxnLst>
              <a:cxn ang="T12">
                <a:pos x="T0" y="T1"/>
              </a:cxn>
              <a:cxn ang="T13">
                <a:pos x="T2" y="T3"/>
              </a:cxn>
              <a:cxn ang="T14">
                <a:pos x="T4" y="T5"/>
              </a:cxn>
              <a:cxn ang="T15">
                <a:pos x="T6" y="T7"/>
              </a:cxn>
              <a:cxn ang="T16">
                <a:pos x="T8" y="T9"/>
              </a:cxn>
              <a:cxn ang="T17">
                <a:pos x="T10" y="T11"/>
              </a:cxn>
            </a:cxnLst>
            <a:rect l="T18" t="T19" r="T20" b="T21"/>
            <a:pathLst>
              <a:path w="686" h="554">
                <a:moveTo>
                  <a:pt x="0" y="0"/>
                </a:moveTo>
                <a:lnTo>
                  <a:pt x="8" y="320"/>
                </a:lnTo>
                <a:lnTo>
                  <a:pt x="92" y="392"/>
                </a:lnTo>
                <a:lnTo>
                  <a:pt x="176" y="494"/>
                </a:lnTo>
                <a:lnTo>
                  <a:pt x="410" y="524"/>
                </a:lnTo>
                <a:lnTo>
                  <a:pt x="686" y="554"/>
                </a:lnTo>
              </a:path>
            </a:pathLst>
          </a:custGeom>
          <a:noFill/>
          <a:ln w="12700">
            <a:solidFill>
              <a:schemeClr val="tx1"/>
            </a:solidFill>
            <a:prstDash val="dash"/>
            <a:round/>
            <a:headEnd/>
            <a:tailEnd/>
          </a:ln>
        </p:spPr>
        <p:txBody>
          <a:bodyPr/>
          <a:lstStyle/>
          <a:p>
            <a:endParaRPr lang="en-US"/>
          </a:p>
        </p:txBody>
      </p:sp>
      <p:sp>
        <p:nvSpPr>
          <p:cNvPr id="28708" name="Freeform 71"/>
          <p:cNvSpPr>
            <a:spLocks/>
          </p:cNvSpPr>
          <p:nvPr/>
        </p:nvSpPr>
        <p:spPr bwMode="auto">
          <a:xfrm>
            <a:off x="4712678" y="2266951"/>
            <a:ext cx="1327638" cy="1819275"/>
          </a:xfrm>
          <a:custGeom>
            <a:avLst/>
            <a:gdLst>
              <a:gd name="T0" fmla="*/ 75604692 w 906"/>
              <a:gd name="T1" fmla="*/ 2147483647 h 1146"/>
              <a:gd name="T2" fmla="*/ 0 w 906"/>
              <a:gd name="T3" fmla="*/ 892135329 h 1146"/>
              <a:gd name="T4" fmla="*/ 680442203 w 906"/>
              <a:gd name="T5" fmla="*/ 15120937 h 1146"/>
              <a:gd name="T6" fmla="*/ 2147483647 w 906"/>
              <a:gd name="T7" fmla="*/ 0 h 1146"/>
              <a:gd name="T8" fmla="*/ 0 60000 65536"/>
              <a:gd name="T9" fmla="*/ 0 60000 65536"/>
              <a:gd name="T10" fmla="*/ 0 60000 65536"/>
              <a:gd name="T11" fmla="*/ 0 60000 65536"/>
              <a:gd name="T12" fmla="*/ 0 w 906"/>
              <a:gd name="T13" fmla="*/ 0 h 1146"/>
              <a:gd name="T14" fmla="*/ 906 w 906"/>
              <a:gd name="T15" fmla="*/ 1146 h 1146"/>
            </a:gdLst>
            <a:ahLst/>
            <a:cxnLst>
              <a:cxn ang="T8">
                <a:pos x="T0" y="T1"/>
              </a:cxn>
              <a:cxn ang="T9">
                <a:pos x="T2" y="T3"/>
              </a:cxn>
              <a:cxn ang="T10">
                <a:pos x="T4" y="T5"/>
              </a:cxn>
              <a:cxn ang="T11">
                <a:pos x="T6" y="T7"/>
              </a:cxn>
            </a:cxnLst>
            <a:rect l="T12" t="T13" r="T14" b="T15"/>
            <a:pathLst>
              <a:path w="906" h="1146">
                <a:moveTo>
                  <a:pt x="30" y="1146"/>
                </a:moveTo>
                <a:lnTo>
                  <a:pt x="0" y="354"/>
                </a:lnTo>
                <a:lnTo>
                  <a:pt x="270" y="6"/>
                </a:lnTo>
                <a:lnTo>
                  <a:pt x="906" y="0"/>
                </a:lnTo>
              </a:path>
            </a:pathLst>
          </a:custGeom>
          <a:noFill/>
          <a:ln w="12700">
            <a:solidFill>
              <a:schemeClr val="tx1"/>
            </a:solidFill>
            <a:prstDash val="dash"/>
            <a:round/>
            <a:headEnd/>
            <a:tailEnd/>
          </a:ln>
        </p:spPr>
        <p:txBody>
          <a:bodyPr/>
          <a:lstStyle/>
          <a:p>
            <a:endParaRPr lang="en-US"/>
          </a:p>
        </p:txBody>
      </p:sp>
      <p:sp>
        <p:nvSpPr>
          <p:cNvPr id="28709" name="Freeform 72"/>
          <p:cNvSpPr>
            <a:spLocks/>
          </p:cNvSpPr>
          <p:nvPr/>
        </p:nvSpPr>
        <p:spPr bwMode="auto">
          <a:xfrm>
            <a:off x="4791808" y="2343150"/>
            <a:ext cx="1063869" cy="1714500"/>
          </a:xfrm>
          <a:custGeom>
            <a:avLst/>
            <a:gdLst>
              <a:gd name="T0" fmla="*/ 60483754 w 726"/>
              <a:gd name="T1" fmla="*/ 2147483647 h 1080"/>
              <a:gd name="T2" fmla="*/ 0 w 726"/>
              <a:gd name="T3" fmla="*/ 831651385 h 1080"/>
              <a:gd name="T4" fmla="*/ 589716563 w 726"/>
              <a:gd name="T5" fmla="*/ 30241874 h 1080"/>
              <a:gd name="T6" fmla="*/ 1829633616 w 726"/>
              <a:gd name="T7" fmla="*/ 0 h 1080"/>
              <a:gd name="T8" fmla="*/ 0 60000 65536"/>
              <a:gd name="T9" fmla="*/ 0 60000 65536"/>
              <a:gd name="T10" fmla="*/ 0 60000 65536"/>
              <a:gd name="T11" fmla="*/ 0 60000 65536"/>
              <a:gd name="T12" fmla="*/ 0 w 726"/>
              <a:gd name="T13" fmla="*/ 0 h 1080"/>
              <a:gd name="T14" fmla="*/ 726 w 726"/>
              <a:gd name="T15" fmla="*/ 1080 h 1080"/>
            </a:gdLst>
            <a:ahLst/>
            <a:cxnLst>
              <a:cxn ang="T8">
                <a:pos x="T0" y="T1"/>
              </a:cxn>
              <a:cxn ang="T9">
                <a:pos x="T2" y="T3"/>
              </a:cxn>
              <a:cxn ang="T10">
                <a:pos x="T4" y="T5"/>
              </a:cxn>
              <a:cxn ang="T11">
                <a:pos x="T6" y="T7"/>
              </a:cxn>
            </a:cxnLst>
            <a:rect l="T12" t="T13" r="T14" b="T15"/>
            <a:pathLst>
              <a:path w="726" h="1080">
                <a:moveTo>
                  <a:pt x="24" y="1080"/>
                </a:moveTo>
                <a:lnTo>
                  <a:pt x="0" y="330"/>
                </a:lnTo>
                <a:lnTo>
                  <a:pt x="234" y="12"/>
                </a:lnTo>
                <a:lnTo>
                  <a:pt x="726" y="0"/>
                </a:lnTo>
              </a:path>
            </a:pathLst>
          </a:custGeom>
          <a:noFill/>
          <a:ln w="12700">
            <a:solidFill>
              <a:schemeClr val="tx1"/>
            </a:solidFill>
            <a:prstDash val="dash"/>
            <a:round/>
            <a:headEnd/>
            <a:tailEnd/>
          </a:ln>
        </p:spPr>
        <p:txBody>
          <a:bodyPr/>
          <a:lstStyle/>
          <a:p>
            <a:endParaRPr lang="en-US"/>
          </a:p>
        </p:txBody>
      </p:sp>
      <p:grpSp>
        <p:nvGrpSpPr>
          <p:cNvPr id="7" name="Group 73"/>
          <p:cNvGrpSpPr>
            <a:grpSpLocks/>
          </p:cNvGrpSpPr>
          <p:nvPr/>
        </p:nvGrpSpPr>
        <p:grpSpPr bwMode="auto">
          <a:xfrm>
            <a:off x="5726723" y="4254501"/>
            <a:ext cx="861646" cy="923925"/>
            <a:chOff x="2784" y="2856"/>
            <a:chExt cx="588" cy="582"/>
          </a:xfrm>
        </p:grpSpPr>
        <p:sp>
          <p:nvSpPr>
            <p:cNvPr id="28762" name="Oval 74"/>
            <p:cNvSpPr>
              <a:spLocks noChangeArrowheads="1"/>
            </p:cNvSpPr>
            <p:nvPr/>
          </p:nvSpPr>
          <p:spPr bwMode="auto">
            <a:xfrm>
              <a:off x="2802" y="2886"/>
              <a:ext cx="522" cy="522"/>
            </a:xfrm>
            <a:prstGeom prst="ellipse">
              <a:avLst/>
            </a:prstGeom>
            <a:solidFill>
              <a:schemeClr val="bg1"/>
            </a:solidFill>
            <a:ln w="9525">
              <a:solidFill>
                <a:schemeClr val="tx1"/>
              </a:solidFill>
              <a:round/>
              <a:headEnd/>
              <a:tailEnd/>
            </a:ln>
          </p:spPr>
          <p:txBody>
            <a:bodyPr wrap="none" anchor="ctr"/>
            <a:lstStyle/>
            <a:p>
              <a:pPr eaLnBrk="0" hangingPunct="0"/>
              <a:endParaRPr lang="en-US" sz="1200" b="1">
                <a:effectLst/>
              </a:endParaRPr>
            </a:p>
          </p:txBody>
        </p:sp>
        <p:sp>
          <p:nvSpPr>
            <p:cNvPr id="28763" name="Text Box 75"/>
            <p:cNvSpPr txBox="1">
              <a:spLocks noChangeArrowheads="1"/>
            </p:cNvSpPr>
            <p:nvPr/>
          </p:nvSpPr>
          <p:spPr bwMode="auto">
            <a:xfrm>
              <a:off x="2826" y="3024"/>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Rd-2</a:t>
              </a:r>
            </a:p>
          </p:txBody>
        </p:sp>
        <p:sp>
          <p:nvSpPr>
            <p:cNvPr id="133196" name="Line 76"/>
            <p:cNvSpPr>
              <a:spLocks noChangeShapeType="1"/>
            </p:cNvSpPr>
            <p:nvPr/>
          </p:nvSpPr>
          <p:spPr bwMode="auto">
            <a:xfrm>
              <a:off x="3072" y="2856"/>
              <a:ext cx="0" cy="582"/>
            </a:xfrm>
            <a:prstGeom prst="line">
              <a:avLst/>
            </a:prstGeom>
            <a:noFill/>
            <a:ln w="9525">
              <a:solidFill>
                <a:schemeClr val="tx1"/>
              </a:solidFill>
              <a:round/>
              <a:headEnd/>
              <a:tailEnd/>
            </a:ln>
          </p:spPr>
          <p:txBody>
            <a:bodyPr/>
            <a:lstStyle/>
            <a:p>
              <a:pPr>
                <a:defRPr/>
              </a:pPr>
              <a:endParaRPr lang="en-US"/>
            </a:p>
          </p:txBody>
        </p:sp>
        <p:sp>
          <p:nvSpPr>
            <p:cNvPr id="133197" name="Line 77"/>
            <p:cNvSpPr>
              <a:spLocks noChangeShapeType="1"/>
            </p:cNvSpPr>
            <p:nvPr/>
          </p:nvSpPr>
          <p:spPr bwMode="auto">
            <a:xfrm>
              <a:off x="2784" y="3156"/>
              <a:ext cx="588" cy="0"/>
            </a:xfrm>
            <a:prstGeom prst="line">
              <a:avLst/>
            </a:prstGeom>
            <a:noFill/>
            <a:ln w="9525">
              <a:solidFill>
                <a:schemeClr val="tx1"/>
              </a:solidFill>
              <a:round/>
              <a:headEnd/>
              <a:tailEnd/>
            </a:ln>
          </p:spPr>
          <p:txBody>
            <a:bodyPr/>
            <a:lstStyle/>
            <a:p>
              <a:pPr>
                <a:defRPr/>
              </a:pPr>
              <a:endParaRPr lang="en-US"/>
            </a:p>
          </p:txBody>
        </p:sp>
        <p:sp>
          <p:nvSpPr>
            <p:cNvPr id="28766" name="Text Box 78"/>
            <p:cNvSpPr txBox="1">
              <a:spLocks noChangeArrowheads="1"/>
            </p:cNvSpPr>
            <p:nvPr/>
          </p:nvSpPr>
          <p:spPr bwMode="auto">
            <a:xfrm>
              <a:off x="2842" y="3208"/>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60</a:t>
              </a:r>
            </a:p>
          </p:txBody>
        </p:sp>
        <p:sp>
          <p:nvSpPr>
            <p:cNvPr id="28767" name="Text Box 79"/>
            <p:cNvSpPr txBox="1">
              <a:spLocks noChangeArrowheads="1"/>
            </p:cNvSpPr>
            <p:nvPr/>
          </p:nvSpPr>
          <p:spPr bwMode="auto">
            <a:xfrm>
              <a:off x="3074" y="3212"/>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1.2</a:t>
              </a:r>
            </a:p>
          </p:txBody>
        </p:sp>
        <p:sp>
          <p:nvSpPr>
            <p:cNvPr id="28768" name="Text Box 80"/>
            <p:cNvSpPr txBox="1">
              <a:spLocks noChangeArrowheads="1"/>
            </p:cNvSpPr>
            <p:nvPr/>
          </p:nvSpPr>
          <p:spPr bwMode="auto">
            <a:xfrm>
              <a:off x="3086" y="3026"/>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2</a:t>
              </a:r>
            </a:p>
          </p:txBody>
        </p:sp>
      </p:grpSp>
      <p:sp>
        <p:nvSpPr>
          <p:cNvPr id="28711" name="Freeform 81"/>
          <p:cNvSpPr>
            <a:spLocks/>
          </p:cNvSpPr>
          <p:nvPr/>
        </p:nvSpPr>
        <p:spPr bwMode="auto">
          <a:xfrm>
            <a:off x="3675185" y="4267200"/>
            <a:ext cx="237392" cy="2266950"/>
          </a:xfrm>
          <a:custGeom>
            <a:avLst/>
            <a:gdLst>
              <a:gd name="T0" fmla="*/ 0 w 162"/>
              <a:gd name="T1" fmla="*/ 0 h 1428"/>
              <a:gd name="T2" fmla="*/ 30241876 w 162"/>
              <a:gd name="T3" fmla="*/ 816530544 h 1428"/>
              <a:gd name="T4" fmla="*/ 211693144 w 162"/>
              <a:gd name="T5" fmla="*/ 1814512673 h 1428"/>
              <a:gd name="T6" fmla="*/ 362902462 w 162"/>
              <a:gd name="T7" fmla="*/ 2147483647 h 1428"/>
              <a:gd name="T8" fmla="*/ 408265258 w 162"/>
              <a:gd name="T9" fmla="*/ 2147483647 h 1428"/>
              <a:gd name="T10" fmla="*/ 408265258 w 162"/>
              <a:gd name="T11" fmla="*/ 2147483647 h 1428"/>
              <a:gd name="T12" fmla="*/ 0 60000 65536"/>
              <a:gd name="T13" fmla="*/ 0 60000 65536"/>
              <a:gd name="T14" fmla="*/ 0 60000 65536"/>
              <a:gd name="T15" fmla="*/ 0 60000 65536"/>
              <a:gd name="T16" fmla="*/ 0 60000 65536"/>
              <a:gd name="T17" fmla="*/ 0 60000 65536"/>
              <a:gd name="T18" fmla="*/ 0 w 162"/>
              <a:gd name="T19" fmla="*/ 0 h 1428"/>
              <a:gd name="T20" fmla="*/ 162 w 162"/>
              <a:gd name="T21" fmla="*/ 1428 h 1428"/>
            </a:gdLst>
            <a:ahLst/>
            <a:cxnLst>
              <a:cxn ang="T12">
                <a:pos x="T0" y="T1"/>
              </a:cxn>
              <a:cxn ang="T13">
                <a:pos x="T2" y="T3"/>
              </a:cxn>
              <a:cxn ang="T14">
                <a:pos x="T4" y="T5"/>
              </a:cxn>
              <a:cxn ang="T15">
                <a:pos x="T6" y="T7"/>
              </a:cxn>
              <a:cxn ang="T16">
                <a:pos x="T8" y="T9"/>
              </a:cxn>
              <a:cxn ang="T17">
                <a:pos x="T10" y="T11"/>
              </a:cxn>
            </a:cxnLst>
            <a:rect l="T18" t="T19" r="T20" b="T21"/>
            <a:pathLst>
              <a:path w="162" h="1428">
                <a:moveTo>
                  <a:pt x="0" y="0"/>
                </a:moveTo>
                <a:lnTo>
                  <a:pt x="12" y="324"/>
                </a:lnTo>
                <a:lnTo>
                  <a:pt x="84" y="720"/>
                </a:lnTo>
                <a:lnTo>
                  <a:pt x="144" y="1092"/>
                </a:lnTo>
                <a:lnTo>
                  <a:pt x="162" y="1290"/>
                </a:lnTo>
                <a:lnTo>
                  <a:pt x="162" y="1428"/>
                </a:lnTo>
              </a:path>
            </a:pathLst>
          </a:custGeom>
          <a:noFill/>
          <a:ln w="12700">
            <a:solidFill>
              <a:schemeClr val="tx1"/>
            </a:solidFill>
            <a:prstDash val="dash"/>
            <a:round/>
            <a:headEnd/>
            <a:tailEnd/>
          </a:ln>
        </p:spPr>
        <p:txBody>
          <a:bodyPr/>
          <a:lstStyle/>
          <a:p>
            <a:endParaRPr lang="en-US"/>
          </a:p>
        </p:txBody>
      </p:sp>
      <p:sp>
        <p:nvSpPr>
          <p:cNvPr id="28712" name="Freeform 82"/>
          <p:cNvSpPr>
            <a:spLocks/>
          </p:cNvSpPr>
          <p:nvPr/>
        </p:nvSpPr>
        <p:spPr bwMode="auto">
          <a:xfrm>
            <a:off x="3760178" y="4264025"/>
            <a:ext cx="237392" cy="2266950"/>
          </a:xfrm>
          <a:custGeom>
            <a:avLst/>
            <a:gdLst>
              <a:gd name="T0" fmla="*/ 0 w 162"/>
              <a:gd name="T1" fmla="*/ 0 h 1428"/>
              <a:gd name="T2" fmla="*/ 30241876 w 162"/>
              <a:gd name="T3" fmla="*/ 816530544 h 1428"/>
              <a:gd name="T4" fmla="*/ 211693144 w 162"/>
              <a:gd name="T5" fmla="*/ 1814512673 h 1428"/>
              <a:gd name="T6" fmla="*/ 362902462 w 162"/>
              <a:gd name="T7" fmla="*/ 2147483647 h 1428"/>
              <a:gd name="T8" fmla="*/ 408265258 w 162"/>
              <a:gd name="T9" fmla="*/ 2147483647 h 1428"/>
              <a:gd name="T10" fmla="*/ 408265258 w 162"/>
              <a:gd name="T11" fmla="*/ 2147483647 h 1428"/>
              <a:gd name="T12" fmla="*/ 0 60000 65536"/>
              <a:gd name="T13" fmla="*/ 0 60000 65536"/>
              <a:gd name="T14" fmla="*/ 0 60000 65536"/>
              <a:gd name="T15" fmla="*/ 0 60000 65536"/>
              <a:gd name="T16" fmla="*/ 0 60000 65536"/>
              <a:gd name="T17" fmla="*/ 0 60000 65536"/>
              <a:gd name="T18" fmla="*/ 0 w 162"/>
              <a:gd name="T19" fmla="*/ 0 h 1428"/>
              <a:gd name="T20" fmla="*/ 162 w 162"/>
              <a:gd name="T21" fmla="*/ 1428 h 1428"/>
            </a:gdLst>
            <a:ahLst/>
            <a:cxnLst>
              <a:cxn ang="T12">
                <a:pos x="T0" y="T1"/>
              </a:cxn>
              <a:cxn ang="T13">
                <a:pos x="T2" y="T3"/>
              </a:cxn>
              <a:cxn ang="T14">
                <a:pos x="T4" y="T5"/>
              </a:cxn>
              <a:cxn ang="T15">
                <a:pos x="T6" y="T7"/>
              </a:cxn>
              <a:cxn ang="T16">
                <a:pos x="T8" y="T9"/>
              </a:cxn>
              <a:cxn ang="T17">
                <a:pos x="T10" y="T11"/>
              </a:cxn>
            </a:cxnLst>
            <a:rect l="T18" t="T19" r="T20" b="T21"/>
            <a:pathLst>
              <a:path w="162" h="1428">
                <a:moveTo>
                  <a:pt x="0" y="0"/>
                </a:moveTo>
                <a:lnTo>
                  <a:pt x="12" y="324"/>
                </a:lnTo>
                <a:lnTo>
                  <a:pt x="84" y="720"/>
                </a:lnTo>
                <a:lnTo>
                  <a:pt x="144" y="1092"/>
                </a:lnTo>
                <a:lnTo>
                  <a:pt x="162" y="1290"/>
                </a:lnTo>
                <a:lnTo>
                  <a:pt x="162" y="1428"/>
                </a:lnTo>
              </a:path>
            </a:pathLst>
          </a:custGeom>
          <a:noFill/>
          <a:ln w="12700">
            <a:solidFill>
              <a:schemeClr val="tx1"/>
            </a:solidFill>
            <a:prstDash val="dash"/>
            <a:round/>
            <a:headEnd/>
            <a:tailEnd/>
          </a:ln>
        </p:spPr>
        <p:txBody>
          <a:bodyPr/>
          <a:lstStyle/>
          <a:p>
            <a:endParaRPr lang="en-US"/>
          </a:p>
        </p:txBody>
      </p:sp>
      <p:sp>
        <p:nvSpPr>
          <p:cNvPr id="28713" name="Freeform 83"/>
          <p:cNvSpPr>
            <a:spLocks/>
          </p:cNvSpPr>
          <p:nvPr/>
        </p:nvSpPr>
        <p:spPr bwMode="auto">
          <a:xfrm>
            <a:off x="5398477" y="4752975"/>
            <a:ext cx="70338" cy="1771650"/>
          </a:xfrm>
          <a:custGeom>
            <a:avLst/>
            <a:gdLst>
              <a:gd name="T0" fmla="*/ 120967511 w 48"/>
              <a:gd name="T1" fmla="*/ 0 h 1116"/>
              <a:gd name="T2" fmla="*/ 0 w 48"/>
              <a:gd name="T3" fmla="*/ 0 h 1116"/>
              <a:gd name="T4" fmla="*/ 45362810 w 48"/>
              <a:gd name="T5" fmla="*/ 2147483647 h 1116"/>
              <a:gd name="T6" fmla="*/ 0 60000 65536"/>
              <a:gd name="T7" fmla="*/ 0 60000 65536"/>
              <a:gd name="T8" fmla="*/ 0 60000 65536"/>
              <a:gd name="T9" fmla="*/ 0 w 48"/>
              <a:gd name="T10" fmla="*/ 0 h 1116"/>
              <a:gd name="T11" fmla="*/ 48 w 48"/>
              <a:gd name="T12" fmla="*/ 1116 h 1116"/>
            </a:gdLst>
            <a:ahLst/>
            <a:cxnLst>
              <a:cxn ang="T6">
                <a:pos x="T0" y="T1"/>
              </a:cxn>
              <a:cxn ang="T7">
                <a:pos x="T2" y="T3"/>
              </a:cxn>
              <a:cxn ang="T8">
                <a:pos x="T4" y="T5"/>
              </a:cxn>
            </a:cxnLst>
            <a:rect l="T9" t="T10" r="T11" b="T12"/>
            <a:pathLst>
              <a:path w="48" h="1116">
                <a:moveTo>
                  <a:pt x="48" y="0"/>
                </a:moveTo>
                <a:lnTo>
                  <a:pt x="0" y="0"/>
                </a:lnTo>
                <a:lnTo>
                  <a:pt x="18" y="1116"/>
                </a:lnTo>
              </a:path>
            </a:pathLst>
          </a:custGeom>
          <a:noFill/>
          <a:ln w="12700">
            <a:solidFill>
              <a:schemeClr val="tx1"/>
            </a:solidFill>
            <a:prstDash val="dash"/>
            <a:round/>
            <a:headEnd/>
            <a:tailEnd/>
          </a:ln>
        </p:spPr>
        <p:txBody>
          <a:bodyPr/>
          <a:lstStyle/>
          <a:p>
            <a:endParaRPr lang="en-US"/>
          </a:p>
        </p:txBody>
      </p:sp>
      <p:sp>
        <p:nvSpPr>
          <p:cNvPr id="28714" name="Freeform 84"/>
          <p:cNvSpPr>
            <a:spLocks/>
          </p:cNvSpPr>
          <p:nvPr/>
        </p:nvSpPr>
        <p:spPr bwMode="auto">
          <a:xfrm>
            <a:off x="5328139" y="4676775"/>
            <a:ext cx="149469" cy="1809750"/>
          </a:xfrm>
          <a:custGeom>
            <a:avLst/>
            <a:gdLst>
              <a:gd name="T0" fmla="*/ 257055960 w 102"/>
              <a:gd name="T1" fmla="*/ 0 h 1140"/>
              <a:gd name="T2" fmla="*/ 0 w 102"/>
              <a:gd name="T3" fmla="*/ 15120937 h 1140"/>
              <a:gd name="T4" fmla="*/ 30241878 w 102"/>
              <a:gd name="T5" fmla="*/ 2147483647 h 1140"/>
              <a:gd name="T6" fmla="*/ 0 60000 65536"/>
              <a:gd name="T7" fmla="*/ 0 60000 65536"/>
              <a:gd name="T8" fmla="*/ 0 60000 65536"/>
              <a:gd name="T9" fmla="*/ 0 w 102"/>
              <a:gd name="T10" fmla="*/ 0 h 1140"/>
              <a:gd name="T11" fmla="*/ 102 w 102"/>
              <a:gd name="T12" fmla="*/ 1140 h 1140"/>
            </a:gdLst>
            <a:ahLst/>
            <a:cxnLst>
              <a:cxn ang="T6">
                <a:pos x="T0" y="T1"/>
              </a:cxn>
              <a:cxn ang="T7">
                <a:pos x="T2" y="T3"/>
              </a:cxn>
              <a:cxn ang="T8">
                <a:pos x="T4" y="T5"/>
              </a:cxn>
            </a:cxnLst>
            <a:rect l="T9" t="T10" r="T11" b="T12"/>
            <a:pathLst>
              <a:path w="102" h="1140">
                <a:moveTo>
                  <a:pt x="102" y="0"/>
                </a:moveTo>
                <a:lnTo>
                  <a:pt x="0" y="6"/>
                </a:lnTo>
                <a:lnTo>
                  <a:pt x="12" y="1140"/>
                </a:lnTo>
              </a:path>
            </a:pathLst>
          </a:custGeom>
          <a:noFill/>
          <a:ln w="12700">
            <a:solidFill>
              <a:schemeClr val="tx1"/>
            </a:solidFill>
            <a:prstDash val="dash"/>
            <a:round/>
            <a:headEnd/>
            <a:tailEnd/>
          </a:ln>
        </p:spPr>
        <p:txBody>
          <a:bodyPr/>
          <a:lstStyle/>
          <a:p>
            <a:endParaRPr lang="en-US"/>
          </a:p>
        </p:txBody>
      </p:sp>
      <p:sp>
        <p:nvSpPr>
          <p:cNvPr id="28715" name="Freeform 85"/>
          <p:cNvSpPr>
            <a:spLocks/>
          </p:cNvSpPr>
          <p:nvPr/>
        </p:nvSpPr>
        <p:spPr bwMode="auto">
          <a:xfrm>
            <a:off x="3763108" y="4572001"/>
            <a:ext cx="1565031" cy="123825"/>
          </a:xfrm>
          <a:custGeom>
            <a:avLst/>
            <a:gdLst>
              <a:gd name="T0" fmla="*/ 2147483647 w 1068"/>
              <a:gd name="T1" fmla="*/ 196572160 h 78"/>
              <a:gd name="T2" fmla="*/ 2147483647 w 1068"/>
              <a:gd name="T3" fmla="*/ 0 h 78"/>
              <a:gd name="T4" fmla="*/ 0 w 1068"/>
              <a:gd name="T5" fmla="*/ 90725614 h 78"/>
              <a:gd name="T6" fmla="*/ 0 60000 65536"/>
              <a:gd name="T7" fmla="*/ 0 60000 65536"/>
              <a:gd name="T8" fmla="*/ 0 60000 65536"/>
              <a:gd name="T9" fmla="*/ 0 w 1068"/>
              <a:gd name="T10" fmla="*/ 0 h 78"/>
              <a:gd name="T11" fmla="*/ 1068 w 1068"/>
              <a:gd name="T12" fmla="*/ 78 h 78"/>
            </a:gdLst>
            <a:ahLst/>
            <a:cxnLst>
              <a:cxn ang="T6">
                <a:pos x="T0" y="T1"/>
              </a:cxn>
              <a:cxn ang="T7">
                <a:pos x="T2" y="T3"/>
              </a:cxn>
              <a:cxn ang="T8">
                <a:pos x="T4" y="T5"/>
              </a:cxn>
            </a:cxnLst>
            <a:rect l="T9" t="T10" r="T11" b="T12"/>
            <a:pathLst>
              <a:path w="1068" h="78">
                <a:moveTo>
                  <a:pt x="1068" y="78"/>
                </a:moveTo>
                <a:lnTo>
                  <a:pt x="990" y="0"/>
                </a:lnTo>
                <a:lnTo>
                  <a:pt x="0" y="36"/>
                </a:lnTo>
              </a:path>
            </a:pathLst>
          </a:custGeom>
          <a:noFill/>
          <a:ln w="12700">
            <a:solidFill>
              <a:schemeClr val="tx1"/>
            </a:solidFill>
            <a:prstDash val="dash"/>
            <a:round/>
            <a:headEnd/>
            <a:tailEnd/>
          </a:ln>
        </p:spPr>
        <p:txBody>
          <a:bodyPr/>
          <a:lstStyle/>
          <a:p>
            <a:endParaRPr lang="en-US"/>
          </a:p>
        </p:txBody>
      </p:sp>
      <p:sp>
        <p:nvSpPr>
          <p:cNvPr id="28716" name="Freeform 86"/>
          <p:cNvSpPr>
            <a:spLocks/>
          </p:cNvSpPr>
          <p:nvPr/>
        </p:nvSpPr>
        <p:spPr bwMode="auto">
          <a:xfrm>
            <a:off x="3744058" y="4645026"/>
            <a:ext cx="1563565" cy="123825"/>
          </a:xfrm>
          <a:custGeom>
            <a:avLst/>
            <a:gdLst>
              <a:gd name="T0" fmla="*/ 2147483647 w 1068"/>
              <a:gd name="T1" fmla="*/ 196572160 h 78"/>
              <a:gd name="T2" fmla="*/ 2147483647 w 1068"/>
              <a:gd name="T3" fmla="*/ 0 h 78"/>
              <a:gd name="T4" fmla="*/ 0 w 1068"/>
              <a:gd name="T5" fmla="*/ 90725614 h 78"/>
              <a:gd name="T6" fmla="*/ 0 60000 65536"/>
              <a:gd name="T7" fmla="*/ 0 60000 65536"/>
              <a:gd name="T8" fmla="*/ 0 60000 65536"/>
              <a:gd name="T9" fmla="*/ 0 w 1068"/>
              <a:gd name="T10" fmla="*/ 0 h 78"/>
              <a:gd name="T11" fmla="*/ 1068 w 1068"/>
              <a:gd name="T12" fmla="*/ 78 h 78"/>
            </a:gdLst>
            <a:ahLst/>
            <a:cxnLst>
              <a:cxn ang="T6">
                <a:pos x="T0" y="T1"/>
              </a:cxn>
              <a:cxn ang="T7">
                <a:pos x="T2" y="T3"/>
              </a:cxn>
              <a:cxn ang="T8">
                <a:pos x="T4" y="T5"/>
              </a:cxn>
            </a:cxnLst>
            <a:rect l="T9" t="T10" r="T11" b="T12"/>
            <a:pathLst>
              <a:path w="1068" h="78">
                <a:moveTo>
                  <a:pt x="1068" y="78"/>
                </a:moveTo>
                <a:lnTo>
                  <a:pt x="990" y="0"/>
                </a:lnTo>
                <a:lnTo>
                  <a:pt x="0" y="36"/>
                </a:lnTo>
              </a:path>
            </a:pathLst>
          </a:custGeom>
          <a:noFill/>
          <a:ln w="12700">
            <a:solidFill>
              <a:schemeClr val="tx1"/>
            </a:solidFill>
            <a:prstDash val="dash"/>
            <a:round/>
            <a:headEnd/>
            <a:tailEnd/>
          </a:ln>
        </p:spPr>
        <p:txBody>
          <a:bodyPr/>
          <a:lstStyle/>
          <a:p>
            <a:endParaRPr lang="en-US"/>
          </a:p>
        </p:txBody>
      </p:sp>
      <p:grpSp>
        <p:nvGrpSpPr>
          <p:cNvPr id="8" name="Group 87"/>
          <p:cNvGrpSpPr>
            <a:grpSpLocks/>
          </p:cNvGrpSpPr>
          <p:nvPr/>
        </p:nvGrpSpPr>
        <p:grpSpPr bwMode="auto">
          <a:xfrm>
            <a:off x="4425462" y="5035551"/>
            <a:ext cx="861646" cy="923925"/>
            <a:chOff x="2784" y="2856"/>
            <a:chExt cx="588" cy="582"/>
          </a:xfrm>
        </p:grpSpPr>
        <p:sp>
          <p:nvSpPr>
            <p:cNvPr id="28755" name="Oval 88"/>
            <p:cNvSpPr>
              <a:spLocks noChangeArrowheads="1"/>
            </p:cNvSpPr>
            <p:nvPr/>
          </p:nvSpPr>
          <p:spPr bwMode="auto">
            <a:xfrm>
              <a:off x="2802" y="2886"/>
              <a:ext cx="522" cy="522"/>
            </a:xfrm>
            <a:prstGeom prst="ellipse">
              <a:avLst/>
            </a:prstGeom>
            <a:solidFill>
              <a:schemeClr val="bg1"/>
            </a:solidFill>
            <a:ln w="9525">
              <a:solidFill>
                <a:schemeClr val="tx1"/>
              </a:solidFill>
              <a:round/>
              <a:headEnd/>
              <a:tailEnd/>
            </a:ln>
          </p:spPr>
          <p:txBody>
            <a:bodyPr wrap="none" anchor="ctr"/>
            <a:lstStyle/>
            <a:p>
              <a:pPr eaLnBrk="0" hangingPunct="0"/>
              <a:endParaRPr lang="en-US" sz="1200" b="1">
                <a:effectLst/>
              </a:endParaRPr>
            </a:p>
          </p:txBody>
        </p:sp>
        <p:sp>
          <p:nvSpPr>
            <p:cNvPr id="28756" name="Text Box 89"/>
            <p:cNvSpPr txBox="1">
              <a:spLocks noChangeArrowheads="1"/>
            </p:cNvSpPr>
            <p:nvPr/>
          </p:nvSpPr>
          <p:spPr bwMode="auto">
            <a:xfrm>
              <a:off x="2826" y="3024"/>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Rd-2</a:t>
              </a:r>
            </a:p>
          </p:txBody>
        </p:sp>
        <p:sp>
          <p:nvSpPr>
            <p:cNvPr id="133210" name="Line 90"/>
            <p:cNvSpPr>
              <a:spLocks noChangeShapeType="1"/>
            </p:cNvSpPr>
            <p:nvPr/>
          </p:nvSpPr>
          <p:spPr bwMode="auto">
            <a:xfrm>
              <a:off x="3072" y="2856"/>
              <a:ext cx="0" cy="582"/>
            </a:xfrm>
            <a:prstGeom prst="line">
              <a:avLst/>
            </a:prstGeom>
            <a:noFill/>
            <a:ln w="9525">
              <a:solidFill>
                <a:schemeClr val="tx1"/>
              </a:solidFill>
              <a:round/>
              <a:headEnd/>
              <a:tailEnd/>
            </a:ln>
          </p:spPr>
          <p:txBody>
            <a:bodyPr/>
            <a:lstStyle/>
            <a:p>
              <a:pPr>
                <a:defRPr/>
              </a:pPr>
              <a:endParaRPr lang="en-US"/>
            </a:p>
          </p:txBody>
        </p:sp>
        <p:sp>
          <p:nvSpPr>
            <p:cNvPr id="133211" name="Line 91"/>
            <p:cNvSpPr>
              <a:spLocks noChangeShapeType="1"/>
            </p:cNvSpPr>
            <p:nvPr/>
          </p:nvSpPr>
          <p:spPr bwMode="auto">
            <a:xfrm>
              <a:off x="2784" y="3156"/>
              <a:ext cx="588" cy="0"/>
            </a:xfrm>
            <a:prstGeom prst="line">
              <a:avLst/>
            </a:prstGeom>
            <a:noFill/>
            <a:ln w="9525">
              <a:solidFill>
                <a:schemeClr val="tx1"/>
              </a:solidFill>
              <a:round/>
              <a:headEnd/>
              <a:tailEnd/>
            </a:ln>
          </p:spPr>
          <p:txBody>
            <a:bodyPr/>
            <a:lstStyle/>
            <a:p>
              <a:pPr>
                <a:defRPr/>
              </a:pPr>
              <a:endParaRPr lang="en-US"/>
            </a:p>
          </p:txBody>
        </p:sp>
        <p:sp>
          <p:nvSpPr>
            <p:cNvPr id="28759" name="Text Box 92"/>
            <p:cNvSpPr txBox="1">
              <a:spLocks noChangeArrowheads="1"/>
            </p:cNvSpPr>
            <p:nvPr/>
          </p:nvSpPr>
          <p:spPr bwMode="auto">
            <a:xfrm>
              <a:off x="2842" y="3208"/>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60</a:t>
              </a:r>
            </a:p>
          </p:txBody>
        </p:sp>
        <p:sp>
          <p:nvSpPr>
            <p:cNvPr id="28760" name="Text Box 93"/>
            <p:cNvSpPr txBox="1">
              <a:spLocks noChangeArrowheads="1"/>
            </p:cNvSpPr>
            <p:nvPr/>
          </p:nvSpPr>
          <p:spPr bwMode="auto">
            <a:xfrm>
              <a:off x="3074" y="3212"/>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1.2</a:t>
              </a:r>
            </a:p>
          </p:txBody>
        </p:sp>
        <p:sp>
          <p:nvSpPr>
            <p:cNvPr id="28761" name="Text Box 94"/>
            <p:cNvSpPr txBox="1">
              <a:spLocks noChangeArrowheads="1"/>
            </p:cNvSpPr>
            <p:nvPr/>
          </p:nvSpPr>
          <p:spPr bwMode="auto">
            <a:xfrm>
              <a:off x="3086" y="3026"/>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2</a:t>
              </a:r>
            </a:p>
          </p:txBody>
        </p:sp>
      </p:grpSp>
      <p:sp>
        <p:nvSpPr>
          <p:cNvPr id="133215" name="Line 95"/>
          <p:cNvSpPr>
            <a:spLocks noChangeShapeType="1"/>
          </p:cNvSpPr>
          <p:nvPr/>
        </p:nvSpPr>
        <p:spPr bwMode="auto">
          <a:xfrm flipV="1">
            <a:off x="3534508" y="3095626"/>
            <a:ext cx="1178169" cy="47625"/>
          </a:xfrm>
          <a:prstGeom prst="line">
            <a:avLst/>
          </a:prstGeom>
          <a:noFill/>
          <a:ln w="12700">
            <a:solidFill>
              <a:schemeClr val="tx1"/>
            </a:solidFill>
            <a:prstDash val="dash"/>
            <a:round/>
            <a:headEnd/>
            <a:tailEnd/>
          </a:ln>
        </p:spPr>
        <p:txBody>
          <a:bodyPr/>
          <a:lstStyle/>
          <a:p>
            <a:pPr>
              <a:defRPr/>
            </a:pPr>
            <a:endParaRPr lang="en-US"/>
          </a:p>
        </p:txBody>
      </p:sp>
      <p:sp>
        <p:nvSpPr>
          <p:cNvPr id="133216" name="Line 96"/>
          <p:cNvSpPr>
            <a:spLocks noChangeShapeType="1"/>
          </p:cNvSpPr>
          <p:nvPr/>
        </p:nvSpPr>
        <p:spPr bwMode="auto">
          <a:xfrm flipV="1">
            <a:off x="3557954" y="3178176"/>
            <a:ext cx="1178169" cy="47625"/>
          </a:xfrm>
          <a:prstGeom prst="line">
            <a:avLst/>
          </a:prstGeom>
          <a:noFill/>
          <a:ln w="12700">
            <a:solidFill>
              <a:schemeClr val="tx1"/>
            </a:solidFill>
            <a:prstDash val="dash"/>
            <a:round/>
            <a:headEnd/>
            <a:tailEnd/>
          </a:ln>
        </p:spPr>
        <p:txBody>
          <a:bodyPr/>
          <a:lstStyle/>
          <a:p>
            <a:pPr>
              <a:defRPr/>
            </a:pPr>
            <a:endParaRPr lang="en-US"/>
          </a:p>
        </p:txBody>
      </p:sp>
      <p:grpSp>
        <p:nvGrpSpPr>
          <p:cNvPr id="9" name="Group 97"/>
          <p:cNvGrpSpPr>
            <a:grpSpLocks/>
          </p:cNvGrpSpPr>
          <p:nvPr/>
        </p:nvGrpSpPr>
        <p:grpSpPr bwMode="auto">
          <a:xfrm>
            <a:off x="5498123" y="1016001"/>
            <a:ext cx="861646" cy="923925"/>
            <a:chOff x="2784" y="2856"/>
            <a:chExt cx="588" cy="582"/>
          </a:xfrm>
        </p:grpSpPr>
        <p:sp>
          <p:nvSpPr>
            <p:cNvPr id="28748" name="Oval 98"/>
            <p:cNvSpPr>
              <a:spLocks noChangeArrowheads="1"/>
            </p:cNvSpPr>
            <p:nvPr/>
          </p:nvSpPr>
          <p:spPr bwMode="auto">
            <a:xfrm>
              <a:off x="2802" y="2886"/>
              <a:ext cx="522" cy="522"/>
            </a:xfrm>
            <a:prstGeom prst="ellipse">
              <a:avLst/>
            </a:prstGeom>
            <a:solidFill>
              <a:schemeClr val="bg1"/>
            </a:solidFill>
            <a:ln w="9525">
              <a:solidFill>
                <a:schemeClr val="tx1"/>
              </a:solidFill>
              <a:round/>
              <a:headEnd/>
              <a:tailEnd/>
            </a:ln>
          </p:spPr>
          <p:txBody>
            <a:bodyPr wrap="none" anchor="ctr"/>
            <a:lstStyle/>
            <a:p>
              <a:pPr eaLnBrk="0" hangingPunct="0"/>
              <a:endParaRPr lang="en-US" sz="1200" b="1">
                <a:effectLst/>
              </a:endParaRPr>
            </a:p>
          </p:txBody>
        </p:sp>
        <p:sp>
          <p:nvSpPr>
            <p:cNvPr id="28749" name="Text Box 99"/>
            <p:cNvSpPr txBox="1">
              <a:spLocks noChangeArrowheads="1"/>
            </p:cNvSpPr>
            <p:nvPr/>
          </p:nvSpPr>
          <p:spPr bwMode="auto">
            <a:xfrm>
              <a:off x="2826" y="3024"/>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Rd-2</a:t>
              </a:r>
            </a:p>
          </p:txBody>
        </p:sp>
        <p:sp>
          <p:nvSpPr>
            <p:cNvPr id="133220" name="Line 100"/>
            <p:cNvSpPr>
              <a:spLocks noChangeShapeType="1"/>
            </p:cNvSpPr>
            <p:nvPr/>
          </p:nvSpPr>
          <p:spPr bwMode="auto">
            <a:xfrm>
              <a:off x="3072" y="2856"/>
              <a:ext cx="0" cy="582"/>
            </a:xfrm>
            <a:prstGeom prst="line">
              <a:avLst/>
            </a:prstGeom>
            <a:noFill/>
            <a:ln w="9525">
              <a:solidFill>
                <a:schemeClr val="tx1"/>
              </a:solidFill>
              <a:round/>
              <a:headEnd/>
              <a:tailEnd/>
            </a:ln>
          </p:spPr>
          <p:txBody>
            <a:bodyPr/>
            <a:lstStyle/>
            <a:p>
              <a:pPr>
                <a:defRPr/>
              </a:pPr>
              <a:endParaRPr lang="en-US"/>
            </a:p>
          </p:txBody>
        </p:sp>
        <p:sp>
          <p:nvSpPr>
            <p:cNvPr id="133221" name="Line 101"/>
            <p:cNvSpPr>
              <a:spLocks noChangeShapeType="1"/>
            </p:cNvSpPr>
            <p:nvPr/>
          </p:nvSpPr>
          <p:spPr bwMode="auto">
            <a:xfrm>
              <a:off x="2784" y="3156"/>
              <a:ext cx="588" cy="0"/>
            </a:xfrm>
            <a:prstGeom prst="line">
              <a:avLst/>
            </a:prstGeom>
            <a:noFill/>
            <a:ln w="9525">
              <a:solidFill>
                <a:schemeClr val="tx1"/>
              </a:solidFill>
              <a:round/>
              <a:headEnd/>
              <a:tailEnd/>
            </a:ln>
          </p:spPr>
          <p:txBody>
            <a:bodyPr/>
            <a:lstStyle/>
            <a:p>
              <a:pPr>
                <a:defRPr/>
              </a:pPr>
              <a:endParaRPr lang="en-US"/>
            </a:p>
          </p:txBody>
        </p:sp>
        <p:sp>
          <p:nvSpPr>
            <p:cNvPr id="28752" name="Text Box 102"/>
            <p:cNvSpPr txBox="1">
              <a:spLocks noChangeArrowheads="1"/>
            </p:cNvSpPr>
            <p:nvPr/>
          </p:nvSpPr>
          <p:spPr bwMode="auto">
            <a:xfrm>
              <a:off x="2842" y="3208"/>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60</a:t>
              </a:r>
            </a:p>
          </p:txBody>
        </p:sp>
        <p:sp>
          <p:nvSpPr>
            <p:cNvPr id="28753" name="Text Box 103"/>
            <p:cNvSpPr txBox="1">
              <a:spLocks noChangeArrowheads="1"/>
            </p:cNvSpPr>
            <p:nvPr/>
          </p:nvSpPr>
          <p:spPr bwMode="auto">
            <a:xfrm>
              <a:off x="3074" y="3212"/>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1.2</a:t>
              </a:r>
            </a:p>
          </p:txBody>
        </p:sp>
        <p:sp>
          <p:nvSpPr>
            <p:cNvPr id="28754" name="Text Box 104"/>
            <p:cNvSpPr txBox="1">
              <a:spLocks noChangeArrowheads="1"/>
            </p:cNvSpPr>
            <p:nvPr/>
          </p:nvSpPr>
          <p:spPr bwMode="auto">
            <a:xfrm>
              <a:off x="3086" y="3026"/>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2</a:t>
              </a:r>
            </a:p>
          </p:txBody>
        </p:sp>
      </p:grpSp>
      <p:grpSp>
        <p:nvGrpSpPr>
          <p:cNvPr id="10" name="Group 105"/>
          <p:cNvGrpSpPr>
            <a:grpSpLocks/>
          </p:cNvGrpSpPr>
          <p:nvPr/>
        </p:nvGrpSpPr>
        <p:grpSpPr bwMode="auto">
          <a:xfrm>
            <a:off x="3103685" y="5137151"/>
            <a:ext cx="861646" cy="923925"/>
            <a:chOff x="2784" y="2856"/>
            <a:chExt cx="588" cy="582"/>
          </a:xfrm>
        </p:grpSpPr>
        <p:sp>
          <p:nvSpPr>
            <p:cNvPr id="28741" name="Oval 106"/>
            <p:cNvSpPr>
              <a:spLocks noChangeArrowheads="1"/>
            </p:cNvSpPr>
            <p:nvPr/>
          </p:nvSpPr>
          <p:spPr bwMode="auto">
            <a:xfrm>
              <a:off x="2802" y="2886"/>
              <a:ext cx="522" cy="522"/>
            </a:xfrm>
            <a:prstGeom prst="ellipse">
              <a:avLst/>
            </a:prstGeom>
            <a:solidFill>
              <a:schemeClr val="bg1"/>
            </a:solidFill>
            <a:ln w="9525">
              <a:solidFill>
                <a:schemeClr val="tx1"/>
              </a:solidFill>
              <a:round/>
              <a:headEnd/>
              <a:tailEnd/>
            </a:ln>
          </p:spPr>
          <p:txBody>
            <a:bodyPr wrap="none" anchor="ctr"/>
            <a:lstStyle/>
            <a:p>
              <a:pPr eaLnBrk="0" hangingPunct="0"/>
              <a:endParaRPr lang="en-US" sz="1200" b="1">
                <a:effectLst/>
              </a:endParaRPr>
            </a:p>
          </p:txBody>
        </p:sp>
        <p:sp>
          <p:nvSpPr>
            <p:cNvPr id="28742" name="Text Box 107"/>
            <p:cNvSpPr txBox="1">
              <a:spLocks noChangeArrowheads="1"/>
            </p:cNvSpPr>
            <p:nvPr/>
          </p:nvSpPr>
          <p:spPr bwMode="auto">
            <a:xfrm>
              <a:off x="2826" y="3024"/>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Kd-2</a:t>
              </a:r>
            </a:p>
          </p:txBody>
        </p:sp>
        <p:sp>
          <p:nvSpPr>
            <p:cNvPr id="133228" name="Line 108"/>
            <p:cNvSpPr>
              <a:spLocks noChangeShapeType="1"/>
            </p:cNvSpPr>
            <p:nvPr/>
          </p:nvSpPr>
          <p:spPr bwMode="auto">
            <a:xfrm>
              <a:off x="3072" y="2856"/>
              <a:ext cx="0" cy="582"/>
            </a:xfrm>
            <a:prstGeom prst="line">
              <a:avLst/>
            </a:prstGeom>
            <a:noFill/>
            <a:ln w="9525">
              <a:solidFill>
                <a:schemeClr val="tx1"/>
              </a:solidFill>
              <a:round/>
              <a:headEnd/>
              <a:tailEnd/>
            </a:ln>
          </p:spPr>
          <p:txBody>
            <a:bodyPr/>
            <a:lstStyle/>
            <a:p>
              <a:pPr>
                <a:defRPr/>
              </a:pPr>
              <a:endParaRPr lang="en-US"/>
            </a:p>
          </p:txBody>
        </p:sp>
        <p:sp>
          <p:nvSpPr>
            <p:cNvPr id="133229" name="Line 109"/>
            <p:cNvSpPr>
              <a:spLocks noChangeShapeType="1"/>
            </p:cNvSpPr>
            <p:nvPr/>
          </p:nvSpPr>
          <p:spPr bwMode="auto">
            <a:xfrm>
              <a:off x="2784" y="3156"/>
              <a:ext cx="588" cy="0"/>
            </a:xfrm>
            <a:prstGeom prst="line">
              <a:avLst/>
            </a:prstGeom>
            <a:noFill/>
            <a:ln w="9525">
              <a:solidFill>
                <a:schemeClr val="tx1"/>
              </a:solidFill>
              <a:round/>
              <a:headEnd/>
              <a:tailEnd/>
            </a:ln>
          </p:spPr>
          <p:txBody>
            <a:bodyPr/>
            <a:lstStyle/>
            <a:p>
              <a:pPr>
                <a:defRPr/>
              </a:pPr>
              <a:endParaRPr lang="en-US"/>
            </a:p>
          </p:txBody>
        </p:sp>
        <p:sp>
          <p:nvSpPr>
            <p:cNvPr id="28745" name="Text Box 110"/>
            <p:cNvSpPr txBox="1">
              <a:spLocks noChangeArrowheads="1"/>
            </p:cNvSpPr>
            <p:nvPr/>
          </p:nvSpPr>
          <p:spPr bwMode="auto">
            <a:xfrm>
              <a:off x="2842" y="3208"/>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60</a:t>
              </a:r>
            </a:p>
          </p:txBody>
        </p:sp>
        <p:sp>
          <p:nvSpPr>
            <p:cNvPr id="28746" name="Text Box 111"/>
            <p:cNvSpPr txBox="1">
              <a:spLocks noChangeArrowheads="1"/>
            </p:cNvSpPr>
            <p:nvPr/>
          </p:nvSpPr>
          <p:spPr bwMode="auto">
            <a:xfrm>
              <a:off x="3074" y="3212"/>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2.4</a:t>
              </a:r>
            </a:p>
          </p:txBody>
        </p:sp>
        <p:sp>
          <p:nvSpPr>
            <p:cNvPr id="28747" name="Text Box 112"/>
            <p:cNvSpPr txBox="1">
              <a:spLocks noChangeArrowheads="1"/>
            </p:cNvSpPr>
            <p:nvPr/>
          </p:nvSpPr>
          <p:spPr bwMode="auto">
            <a:xfrm>
              <a:off x="3086" y="3026"/>
              <a:ext cx="276" cy="116"/>
            </a:xfrm>
            <a:prstGeom prst="rect">
              <a:avLst/>
            </a:prstGeom>
            <a:noFill/>
            <a:ln w="9525">
              <a:noFill/>
              <a:miter lim="800000"/>
              <a:headEnd/>
              <a:tailEnd/>
            </a:ln>
          </p:spPr>
          <p:txBody>
            <a:bodyPr lIns="0" tIns="0" bIns="0">
              <a:spAutoFit/>
            </a:bodyPr>
            <a:lstStyle/>
            <a:p>
              <a:pPr algn="ctr">
                <a:spcBef>
                  <a:spcPct val="50000"/>
                </a:spcBef>
              </a:pPr>
              <a:r>
                <a:rPr lang="en-US" sz="1200" b="1">
                  <a:effectLst/>
                  <a:cs typeface="Arial" charset="0"/>
                </a:rPr>
                <a:t>5</a:t>
              </a:r>
            </a:p>
          </p:txBody>
        </p:sp>
      </p:grpSp>
      <p:sp>
        <p:nvSpPr>
          <p:cNvPr id="28722" name="Freeform 113"/>
          <p:cNvSpPr>
            <a:spLocks/>
          </p:cNvSpPr>
          <p:nvPr/>
        </p:nvSpPr>
        <p:spPr bwMode="auto">
          <a:xfrm>
            <a:off x="4844561" y="2390775"/>
            <a:ext cx="1072662" cy="1676400"/>
          </a:xfrm>
          <a:custGeom>
            <a:avLst/>
            <a:gdLst>
              <a:gd name="T0" fmla="*/ 544353767 w 732"/>
              <a:gd name="T1" fmla="*/ 30241873 h 1056"/>
              <a:gd name="T2" fmla="*/ 0 w 732"/>
              <a:gd name="T3" fmla="*/ 771167654 h 1056"/>
              <a:gd name="T4" fmla="*/ 45362810 w 732"/>
              <a:gd name="T5" fmla="*/ 2147483647 h 1056"/>
              <a:gd name="T6" fmla="*/ 1194554061 w 732"/>
              <a:gd name="T7" fmla="*/ 2147483647 h 1056"/>
              <a:gd name="T8" fmla="*/ 1799391756 w 732"/>
              <a:gd name="T9" fmla="*/ 2147483647 h 1056"/>
              <a:gd name="T10" fmla="*/ 1844754553 w 732"/>
              <a:gd name="T11" fmla="*/ 2147172926 h 1056"/>
              <a:gd name="T12" fmla="*/ 1648182035 w 732"/>
              <a:gd name="T13" fmla="*/ 1890117107 h 1056"/>
              <a:gd name="T14" fmla="*/ 1602819237 w 732"/>
              <a:gd name="T15" fmla="*/ 0 h 1056"/>
              <a:gd name="T16" fmla="*/ 544353767 w 732"/>
              <a:gd name="T17" fmla="*/ 30241873 h 10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2"/>
              <a:gd name="T28" fmla="*/ 0 h 1056"/>
              <a:gd name="T29" fmla="*/ 732 w 732"/>
              <a:gd name="T30" fmla="*/ 1056 h 10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2" h="1056">
                <a:moveTo>
                  <a:pt x="216" y="12"/>
                </a:moveTo>
                <a:lnTo>
                  <a:pt x="0" y="306"/>
                </a:lnTo>
                <a:lnTo>
                  <a:pt x="18" y="1014"/>
                </a:lnTo>
                <a:lnTo>
                  <a:pt x="474" y="1032"/>
                </a:lnTo>
                <a:lnTo>
                  <a:pt x="714" y="1056"/>
                </a:lnTo>
                <a:lnTo>
                  <a:pt x="732" y="852"/>
                </a:lnTo>
                <a:lnTo>
                  <a:pt x="654" y="750"/>
                </a:lnTo>
                <a:lnTo>
                  <a:pt x="636" y="0"/>
                </a:lnTo>
                <a:lnTo>
                  <a:pt x="216" y="12"/>
                </a:lnTo>
                <a:close/>
              </a:path>
            </a:pathLst>
          </a:custGeom>
          <a:noFill/>
          <a:ln w="19050">
            <a:solidFill>
              <a:schemeClr val="tx1"/>
            </a:solidFill>
            <a:prstDash val="sysDot"/>
            <a:round/>
            <a:headEnd/>
            <a:tailEnd/>
          </a:ln>
        </p:spPr>
        <p:txBody>
          <a:bodyPr/>
          <a:lstStyle/>
          <a:p>
            <a:endParaRPr lang="en-US"/>
          </a:p>
        </p:txBody>
      </p:sp>
      <p:sp>
        <p:nvSpPr>
          <p:cNvPr id="28723" name="Freeform 114"/>
          <p:cNvSpPr>
            <a:spLocks/>
          </p:cNvSpPr>
          <p:nvPr/>
        </p:nvSpPr>
        <p:spPr bwMode="auto">
          <a:xfrm>
            <a:off x="5961185" y="2390775"/>
            <a:ext cx="580292" cy="1752600"/>
          </a:xfrm>
          <a:custGeom>
            <a:avLst/>
            <a:gdLst>
              <a:gd name="T0" fmla="*/ 0 w 396"/>
              <a:gd name="T1" fmla="*/ 60483748 h 1104"/>
              <a:gd name="T2" fmla="*/ 15120939 w 396"/>
              <a:gd name="T3" fmla="*/ 1723786906 h 1104"/>
              <a:gd name="T4" fmla="*/ 196572177 w 396"/>
              <a:gd name="T5" fmla="*/ 1950600869 h 1104"/>
              <a:gd name="T6" fmla="*/ 151209378 w 396"/>
              <a:gd name="T7" fmla="*/ 2147483647 h 1104"/>
              <a:gd name="T8" fmla="*/ 967740099 w 396"/>
              <a:gd name="T9" fmla="*/ 2147483647 h 1104"/>
              <a:gd name="T10" fmla="*/ 997981964 w 396"/>
              <a:gd name="T11" fmla="*/ 15120937 h 1104"/>
              <a:gd name="T12" fmla="*/ 241935025 w 396"/>
              <a:gd name="T13" fmla="*/ 0 h 1104"/>
              <a:gd name="T14" fmla="*/ 0 w 396"/>
              <a:gd name="T15" fmla="*/ 60483748 h 1104"/>
              <a:gd name="T16" fmla="*/ 0 60000 65536"/>
              <a:gd name="T17" fmla="*/ 0 60000 65536"/>
              <a:gd name="T18" fmla="*/ 0 60000 65536"/>
              <a:gd name="T19" fmla="*/ 0 60000 65536"/>
              <a:gd name="T20" fmla="*/ 0 60000 65536"/>
              <a:gd name="T21" fmla="*/ 0 60000 65536"/>
              <a:gd name="T22" fmla="*/ 0 60000 65536"/>
              <a:gd name="T23" fmla="*/ 0 60000 65536"/>
              <a:gd name="T24" fmla="*/ 0 w 396"/>
              <a:gd name="T25" fmla="*/ 0 h 1104"/>
              <a:gd name="T26" fmla="*/ 396 w 396"/>
              <a:gd name="T27" fmla="*/ 1104 h 1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6" h="1104">
                <a:moveTo>
                  <a:pt x="0" y="24"/>
                </a:moveTo>
                <a:lnTo>
                  <a:pt x="6" y="684"/>
                </a:lnTo>
                <a:lnTo>
                  <a:pt x="78" y="774"/>
                </a:lnTo>
                <a:lnTo>
                  <a:pt x="60" y="1062"/>
                </a:lnTo>
                <a:lnTo>
                  <a:pt x="384" y="1104"/>
                </a:lnTo>
                <a:lnTo>
                  <a:pt x="396" y="6"/>
                </a:lnTo>
                <a:lnTo>
                  <a:pt x="96" y="0"/>
                </a:lnTo>
                <a:lnTo>
                  <a:pt x="0" y="24"/>
                </a:lnTo>
                <a:close/>
              </a:path>
            </a:pathLst>
          </a:custGeom>
          <a:noFill/>
          <a:ln w="19050">
            <a:solidFill>
              <a:schemeClr val="tx1"/>
            </a:solidFill>
            <a:prstDash val="sysDot"/>
            <a:round/>
            <a:headEnd/>
            <a:tailEnd/>
          </a:ln>
        </p:spPr>
        <p:txBody>
          <a:bodyPr/>
          <a:lstStyle/>
          <a:p>
            <a:endParaRPr lang="en-US"/>
          </a:p>
        </p:txBody>
      </p:sp>
      <p:sp>
        <p:nvSpPr>
          <p:cNvPr id="28724" name="Freeform 115"/>
          <p:cNvSpPr>
            <a:spLocks/>
          </p:cNvSpPr>
          <p:nvPr/>
        </p:nvSpPr>
        <p:spPr bwMode="auto">
          <a:xfrm>
            <a:off x="5610958" y="4276725"/>
            <a:ext cx="948103" cy="800100"/>
          </a:xfrm>
          <a:custGeom>
            <a:avLst/>
            <a:gdLst>
              <a:gd name="T0" fmla="*/ 15073820 w 648"/>
              <a:gd name="T1" fmla="*/ 725805023 h 504"/>
              <a:gd name="T2" fmla="*/ 226113649 w 648"/>
              <a:gd name="T3" fmla="*/ 967740162 h 504"/>
              <a:gd name="T4" fmla="*/ 407005756 w 648"/>
              <a:gd name="T5" fmla="*/ 1164312302 h 504"/>
              <a:gd name="T6" fmla="*/ 1628023024 w 648"/>
              <a:gd name="T7" fmla="*/ 1270158839 h 504"/>
              <a:gd name="T8" fmla="*/ 1597873812 w 648"/>
              <a:gd name="T9" fmla="*/ 196572189 h 504"/>
              <a:gd name="T10" fmla="*/ 0 w 648"/>
              <a:gd name="T11" fmla="*/ 0 h 504"/>
              <a:gd name="T12" fmla="*/ 15073820 w 648"/>
              <a:gd name="T13" fmla="*/ 725805023 h 504"/>
              <a:gd name="T14" fmla="*/ 0 60000 65536"/>
              <a:gd name="T15" fmla="*/ 0 60000 65536"/>
              <a:gd name="T16" fmla="*/ 0 60000 65536"/>
              <a:gd name="T17" fmla="*/ 0 60000 65536"/>
              <a:gd name="T18" fmla="*/ 0 60000 65536"/>
              <a:gd name="T19" fmla="*/ 0 60000 65536"/>
              <a:gd name="T20" fmla="*/ 0 60000 65536"/>
              <a:gd name="T21" fmla="*/ 0 w 648"/>
              <a:gd name="T22" fmla="*/ 0 h 504"/>
              <a:gd name="T23" fmla="*/ 648 w 648"/>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8" h="504">
                <a:moveTo>
                  <a:pt x="6" y="288"/>
                </a:moveTo>
                <a:lnTo>
                  <a:pt x="90" y="384"/>
                </a:lnTo>
                <a:lnTo>
                  <a:pt x="162" y="462"/>
                </a:lnTo>
                <a:lnTo>
                  <a:pt x="648" y="504"/>
                </a:lnTo>
                <a:lnTo>
                  <a:pt x="636" y="78"/>
                </a:lnTo>
                <a:lnTo>
                  <a:pt x="0" y="0"/>
                </a:lnTo>
                <a:lnTo>
                  <a:pt x="6" y="288"/>
                </a:lnTo>
                <a:close/>
              </a:path>
            </a:pathLst>
          </a:custGeom>
          <a:noFill/>
          <a:ln w="19050">
            <a:solidFill>
              <a:schemeClr val="tx1"/>
            </a:solidFill>
            <a:prstDash val="sysDot"/>
            <a:round/>
            <a:headEnd/>
            <a:tailEnd/>
          </a:ln>
        </p:spPr>
        <p:txBody>
          <a:bodyPr/>
          <a:lstStyle/>
          <a:p>
            <a:endParaRPr lang="en-US"/>
          </a:p>
        </p:txBody>
      </p:sp>
      <p:sp>
        <p:nvSpPr>
          <p:cNvPr id="28725" name="Oval 116"/>
          <p:cNvSpPr>
            <a:spLocks noChangeArrowheads="1"/>
          </p:cNvSpPr>
          <p:nvPr/>
        </p:nvSpPr>
        <p:spPr bwMode="auto">
          <a:xfrm>
            <a:off x="5653454" y="2428875"/>
            <a:ext cx="439615" cy="476250"/>
          </a:xfrm>
          <a:prstGeom prst="ellipse">
            <a:avLst/>
          </a:prstGeom>
          <a:noFill/>
          <a:ln w="28575">
            <a:solidFill>
              <a:srgbClr val="FF0000"/>
            </a:solidFill>
            <a:round/>
            <a:headEnd/>
            <a:tailEnd/>
          </a:ln>
        </p:spPr>
        <p:txBody>
          <a:bodyPr wrap="none" anchor="ctr"/>
          <a:lstStyle/>
          <a:p>
            <a:pPr eaLnBrk="0" hangingPunct="0"/>
            <a:endParaRPr lang="en-US" sz="1200" b="1">
              <a:effectLst/>
            </a:endParaRPr>
          </a:p>
        </p:txBody>
      </p:sp>
      <p:sp>
        <p:nvSpPr>
          <p:cNvPr id="133237" name="Line 117"/>
          <p:cNvSpPr>
            <a:spLocks noChangeShapeType="1"/>
          </p:cNvSpPr>
          <p:nvPr/>
        </p:nvSpPr>
        <p:spPr bwMode="auto">
          <a:xfrm>
            <a:off x="6937131" y="2343150"/>
            <a:ext cx="1466" cy="1009650"/>
          </a:xfrm>
          <a:prstGeom prst="line">
            <a:avLst/>
          </a:prstGeom>
          <a:noFill/>
          <a:ln w="12700">
            <a:solidFill>
              <a:schemeClr val="tx1"/>
            </a:solidFill>
            <a:round/>
            <a:headEnd/>
            <a:tailEnd/>
          </a:ln>
        </p:spPr>
        <p:txBody>
          <a:bodyPr/>
          <a:lstStyle/>
          <a:p>
            <a:pPr>
              <a:defRPr/>
            </a:pPr>
            <a:endParaRPr lang="en-US"/>
          </a:p>
        </p:txBody>
      </p:sp>
      <p:sp>
        <p:nvSpPr>
          <p:cNvPr id="133238" name="Line 118"/>
          <p:cNvSpPr>
            <a:spLocks noChangeShapeType="1"/>
          </p:cNvSpPr>
          <p:nvPr/>
        </p:nvSpPr>
        <p:spPr bwMode="auto">
          <a:xfrm>
            <a:off x="6995746" y="2349500"/>
            <a:ext cx="1466" cy="1009650"/>
          </a:xfrm>
          <a:prstGeom prst="line">
            <a:avLst/>
          </a:prstGeom>
          <a:noFill/>
          <a:ln w="12700">
            <a:solidFill>
              <a:schemeClr val="tx1"/>
            </a:solidFill>
            <a:round/>
            <a:headEnd/>
            <a:tailEnd/>
          </a:ln>
        </p:spPr>
        <p:txBody>
          <a:bodyPr/>
          <a:lstStyle/>
          <a:p>
            <a:pPr>
              <a:defRPr/>
            </a:pPr>
            <a:endParaRPr lang="en-US"/>
          </a:p>
        </p:txBody>
      </p:sp>
      <p:sp>
        <p:nvSpPr>
          <p:cNvPr id="133239" name="Line 119"/>
          <p:cNvSpPr>
            <a:spLocks noChangeShapeType="1"/>
          </p:cNvSpPr>
          <p:nvPr/>
        </p:nvSpPr>
        <p:spPr bwMode="auto">
          <a:xfrm>
            <a:off x="6890238" y="2339975"/>
            <a:ext cx="1466" cy="1009650"/>
          </a:xfrm>
          <a:prstGeom prst="line">
            <a:avLst/>
          </a:prstGeom>
          <a:noFill/>
          <a:ln w="12700">
            <a:solidFill>
              <a:schemeClr val="tx1"/>
            </a:solidFill>
            <a:prstDash val="dash"/>
            <a:round/>
            <a:headEnd/>
            <a:tailEnd/>
          </a:ln>
        </p:spPr>
        <p:txBody>
          <a:bodyPr/>
          <a:lstStyle/>
          <a:p>
            <a:pPr>
              <a:defRPr/>
            </a:pPr>
            <a:endParaRPr lang="en-US"/>
          </a:p>
        </p:txBody>
      </p:sp>
      <p:sp>
        <p:nvSpPr>
          <p:cNvPr id="133240" name="Line 120"/>
          <p:cNvSpPr>
            <a:spLocks noChangeShapeType="1"/>
          </p:cNvSpPr>
          <p:nvPr/>
        </p:nvSpPr>
        <p:spPr bwMode="auto">
          <a:xfrm>
            <a:off x="7036777" y="2346325"/>
            <a:ext cx="2931" cy="1009650"/>
          </a:xfrm>
          <a:prstGeom prst="line">
            <a:avLst/>
          </a:prstGeom>
          <a:noFill/>
          <a:ln w="12700">
            <a:solidFill>
              <a:schemeClr val="tx1"/>
            </a:solidFill>
            <a:prstDash val="dash"/>
            <a:round/>
            <a:headEnd/>
            <a:tailEnd/>
          </a:ln>
        </p:spPr>
        <p:txBody>
          <a:bodyPr/>
          <a:lstStyle/>
          <a:p>
            <a:pPr>
              <a:defRPr/>
            </a:pPr>
            <a:endParaRPr lang="en-US"/>
          </a:p>
        </p:txBody>
      </p:sp>
      <p:sp>
        <p:nvSpPr>
          <p:cNvPr id="133241" name="Line 121"/>
          <p:cNvSpPr>
            <a:spLocks noChangeShapeType="1"/>
          </p:cNvSpPr>
          <p:nvPr/>
        </p:nvSpPr>
        <p:spPr bwMode="auto">
          <a:xfrm>
            <a:off x="6837485" y="2330450"/>
            <a:ext cx="1466" cy="1009650"/>
          </a:xfrm>
          <a:prstGeom prst="line">
            <a:avLst/>
          </a:prstGeom>
          <a:noFill/>
          <a:ln w="19050">
            <a:solidFill>
              <a:schemeClr val="tx1"/>
            </a:solidFill>
            <a:prstDash val="sysDot"/>
            <a:round/>
            <a:headEnd/>
            <a:tailEnd/>
          </a:ln>
        </p:spPr>
        <p:txBody>
          <a:bodyPr/>
          <a:lstStyle/>
          <a:p>
            <a:pPr>
              <a:defRPr/>
            </a:pPr>
            <a:endParaRPr lang="en-US"/>
          </a:p>
        </p:txBody>
      </p:sp>
      <p:sp>
        <p:nvSpPr>
          <p:cNvPr id="133242" name="Line 122"/>
          <p:cNvSpPr>
            <a:spLocks noChangeShapeType="1"/>
          </p:cNvSpPr>
          <p:nvPr/>
        </p:nvSpPr>
        <p:spPr bwMode="auto">
          <a:xfrm>
            <a:off x="7089531" y="2346325"/>
            <a:ext cx="1466" cy="1009650"/>
          </a:xfrm>
          <a:prstGeom prst="line">
            <a:avLst/>
          </a:prstGeom>
          <a:noFill/>
          <a:ln w="19050">
            <a:solidFill>
              <a:schemeClr val="tx1"/>
            </a:solidFill>
            <a:prstDash val="sysDot"/>
            <a:round/>
            <a:headEnd/>
            <a:tailEnd/>
          </a:ln>
        </p:spPr>
        <p:txBody>
          <a:bodyPr/>
          <a:lstStyle/>
          <a:p>
            <a:pPr>
              <a:defRPr/>
            </a:pPr>
            <a:endParaRPr lang="en-US"/>
          </a:p>
        </p:txBody>
      </p:sp>
      <p:sp>
        <p:nvSpPr>
          <p:cNvPr id="28732" name="Freeform 123"/>
          <p:cNvSpPr>
            <a:spLocks/>
          </p:cNvSpPr>
          <p:nvPr/>
        </p:nvSpPr>
        <p:spPr bwMode="auto">
          <a:xfrm flipV="1">
            <a:off x="6938597" y="3360738"/>
            <a:ext cx="370742" cy="207962"/>
          </a:xfrm>
          <a:custGeom>
            <a:avLst/>
            <a:gdLst>
              <a:gd name="T0" fmla="*/ 0 w 430"/>
              <a:gd name="T1" fmla="*/ 152820452 h 283"/>
              <a:gd name="T2" fmla="*/ 0 w 430"/>
              <a:gd name="T3" fmla="*/ 0 h 283"/>
              <a:gd name="T4" fmla="*/ 375144847 w 430"/>
              <a:gd name="T5" fmla="*/ 0 h 283"/>
              <a:gd name="T6" fmla="*/ 0 60000 65536"/>
              <a:gd name="T7" fmla="*/ 0 60000 65536"/>
              <a:gd name="T8" fmla="*/ 0 60000 65536"/>
              <a:gd name="T9" fmla="*/ 0 w 430"/>
              <a:gd name="T10" fmla="*/ 0 h 283"/>
              <a:gd name="T11" fmla="*/ 430 w 430"/>
              <a:gd name="T12" fmla="*/ 283 h 283"/>
            </a:gdLst>
            <a:ahLst/>
            <a:cxnLst>
              <a:cxn ang="T6">
                <a:pos x="T0" y="T1"/>
              </a:cxn>
              <a:cxn ang="T7">
                <a:pos x="T2" y="T3"/>
              </a:cxn>
              <a:cxn ang="T8">
                <a:pos x="T4" y="T5"/>
              </a:cxn>
            </a:cxnLst>
            <a:rect l="T9" t="T10" r="T11" b="T12"/>
            <a:pathLst>
              <a:path w="430" h="283">
                <a:moveTo>
                  <a:pt x="0" y="283"/>
                </a:moveTo>
                <a:lnTo>
                  <a:pt x="0" y="0"/>
                </a:lnTo>
                <a:lnTo>
                  <a:pt x="430" y="0"/>
                </a:lnTo>
              </a:path>
            </a:pathLst>
          </a:custGeom>
          <a:noFill/>
          <a:ln w="9525">
            <a:solidFill>
              <a:srgbClr val="FF0000"/>
            </a:solidFill>
            <a:round/>
            <a:headEnd/>
            <a:tailEnd/>
          </a:ln>
        </p:spPr>
        <p:txBody>
          <a:bodyPr/>
          <a:lstStyle/>
          <a:p>
            <a:endParaRPr lang="en-US"/>
          </a:p>
        </p:txBody>
      </p:sp>
      <p:sp>
        <p:nvSpPr>
          <p:cNvPr id="28733" name="Text Box 124"/>
          <p:cNvSpPr txBox="1">
            <a:spLocks noChangeArrowheads="1"/>
          </p:cNvSpPr>
          <p:nvPr/>
        </p:nvSpPr>
        <p:spPr bwMode="auto">
          <a:xfrm>
            <a:off x="7321062" y="3475038"/>
            <a:ext cx="994997" cy="184666"/>
          </a:xfrm>
          <a:prstGeom prst="rect">
            <a:avLst/>
          </a:prstGeom>
          <a:noFill/>
          <a:ln w="9525">
            <a:noFill/>
            <a:miter lim="800000"/>
            <a:headEnd/>
            <a:tailEnd/>
          </a:ln>
        </p:spPr>
        <p:txBody>
          <a:bodyPr lIns="0" tIns="0" bIns="0">
            <a:spAutoFit/>
          </a:bodyPr>
          <a:lstStyle/>
          <a:p>
            <a:pPr>
              <a:spcBef>
                <a:spcPct val="50000"/>
              </a:spcBef>
            </a:pPr>
            <a:r>
              <a:rPr lang="en-US" sz="1200" b="1">
                <a:effectLst/>
                <a:cs typeface="Arial" charset="0"/>
              </a:rPr>
              <a:t>Jln existing</a:t>
            </a:r>
          </a:p>
        </p:txBody>
      </p:sp>
      <p:sp>
        <p:nvSpPr>
          <p:cNvPr id="28734" name="Freeform 125"/>
          <p:cNvSpPr>
            <a:spLocks/>
          </p:cNvSpPr>
          <p:nvPr/>
        </p:nvSpPr>
        <p:spPr bwMode="auto">
          <a:xfrm flipV="1">
            <a:off x="6887308" y="3351213"/>
            <a:ext cx="448408" cy="417512"/>
          </a:xfrm>
          <a:custGeom>
            <a:avLst/>
            <a:gdLst>
              <a:gd name="T0" fmla="*/ 0 w 430"/>
              <a:gd name="T1" fmla="*/ 615958470 h 283"/>
              <a:gd name="T2" fmla="*/ 0 w 430"/>
              <a:gd name="T3" fmla="*/ 0 h 283"/>
              <a:gd name="T4" fmla="*/ 548784522 w 430"/>
              <a:gd name="T5" fmla="*/ 0 h 283"/>
              <a:gd name="T6" fmla="*/ 0 60000 65536"/>
              <a:gd name="T7" fmla="*/ 0 60000 65536"/>
              <a:gd name="T8" fmla="*/ 0 60000 65536"/>
              <a:gd name="T9" fmla="*/ 0 w 430"/>
              <a:gd name="T10" fmla="*/ 0 h 283"/>
              <a:gd name="T11" fmla="*/ 430 w 430"/>
              <a:gd name="T12" fmla="*/ 283 h 283"/>
            </a:gdLst>
            <a:ahLst/>
            <a:cxnLst>
              <a:cxn ang="T6">
                <a:pos x="T0" y="T1"/>
              </a:cxn>
              <a:cxn ang="T7">
                <a:pos x="T2" y="T3"/>
              </a:cxn>
              <a:cxn ang="T8">
                <a:pos x="T4" y="T5"/>
              </a:cxn>
            </a:cxnLst>
            <a:rect l="T9" t="T10" r="T11" b="T12"/>
            <a:pathLst>
              <a:path w="430" h="283">
                <a:moveTo>
                  <a:pt x="0" y="283"/>
                </a:moveTo>
                <a:lnTo>
                  <a:pt x="0" y="0"/>
                </a:lnTo>
                <a:lnTo>
                  <a:pt x="430" y="0"/>
                </a:lnTo>
              </a:path>
            </a:pathLst>
          </a:custGeom>
          <a:noFill/>
          <a:ln w="9525">
            <a:solidFill>
              <a:srgbClr val="FF0000"/>
            </a:solidFill>
            <a:round/>
            <a:headEnd/>
            <a:tailEnd/>
          </a:ln>
        </p:spPr>
        <p:txBody>
          <a:bodyPr/>
          <a:lstStyle/>
          <a:p>
            <a:endParaRPr lang="en-US"/>
          </a:p>
        </p:txBody>
      </p:sp>
      <p:sp>
        <p:nvSpPr>
          <p:cNvPr id="28735" name="Text Box 126"/>
          <p:cNvSpPr txBox="1">
            <a:spLocks noChangeArrowheads="1"/>
          </p:cNvSpPr>
          <p:nvPr/>
        </p:nvSpPr>
        <p:spPr bwMode="auto">
          <a:xfrm>
            <a:off x="7318131" y="3690938"/>
            <a:ext cx="993531" cy="184666"/>
          </a:xfrm>
          <a:prstGeom prst="rect">
            <a:avLst/>
          </a:prstGeom>
          <a:noFill/>
          <a:ln w="9525">
            <a:noFill/>
            <a:miter lim="800000"/>
            <a:headEnd/>
            <a:tailEnd/>
          </a:ln>
        </p:spPr>
        <p:txBody>
          <a:bodyPr lIns="0" tIns="0" bIns="0">
            <a:spAutoFit/>
          </a:bodyPr>
          <a:lstStyle/>
          <a:p>
            <a:pPr>
              <a:spcBef>
                <a:spcPct val="50000"/>
              </a:spcBef>
            </a:pPr>
            <a:r>
              <a:rPr lang="en-US" sz="1200" b="1">
                <a:effectLst/>
                <a:cs typeface="Arial" charset="0"/>
              </a:rPr>
              <a:t>Jln rencana</a:t>
            </a:r>
          </a:p>
        </p:txBody>
      </p:sp>
      <p:sp>
        <p:nvSpPr>
          <p:cNvPr id="28736" name="Freeform 127"/>
          <p:cNvSpPr>
            <a:spLocks/>
          </p:cNvSpPr>
          <p:nvPr/>
        </p:nvSpPr>
        <p:spPr bwMode="auto">
          <a:xfrm flipV="1">
            <a:off x="6830158" y="3376613"/>
            <a:ext cx="502626" cy="627062"/>
          </a:xfrm>
          <a:custGeom>
            <a:avLst/>
            <a:gdLst>
              <a:gd name="T0" fmla="*/ 0 w 430"/>
              <a:gd name="T1" fmla="*/ 1389423106 h 283"/>
              <a:gd name="T2" fmla="*/ 0 w 430"/>
              <a:gd name="T3" fmla="*/ 0 h 283"/>
              <a:gd name="T4" fmla="*/ 689519465 w 430"/>
              <a:gd name="T5" fmla="*/ 0 h 283"/>
              <a:gd name="T6" fmla="*/ 0 60000 65536"/>
              <a:gd name="T7" fmla="*/ 0 60000 65536"/>
              <a:gd name="T8" fmla="*/ 0 60000 65536"/>
              <a:gd name="T9" fmla="*/ 0 w 430"/>
              <a:gd name="T10" fmla="*/ 0 h 283"/>
              <a:gd name="T11" fmla="*/ 430 w 430"/>
              <a:gd name="T12" fmla="*/ 283 h 283"/>
            </a:gdLst>
            <a:ahLst/>
            <a:cxnLst>
              <a:cxn ang="T6">
                <a:pos x="T0" y="T1"/>
              </a:cxn>
              <a:cxn ang="T7">
                <a:pos x="T2" y="T3"/>
              </a:cxn>
              <a:cxn ang="T8">
                <a:pos x="T4" y="T5"/>
              </a:cxn>
            </a:cxnLst>
            <a:rect l="T9" t="T10" r="T11" b="T12"/>
            <a:pathLst>
              <a:path w="430" h="283">
                <a:moveTo>
                  <a:pt x="0" y="283"/>
                </a:moveTo>
                <a:lnTo>
                  <a:pt x="0" y="0"/>
                </a:lnTo>
                <a:lnTo>
                  <a:pt x="430" y="0"/>
                </a:lnTo>
              </a:path>
            </a:pathLst>
          </a:custGeom>
          <a:noFill/>
          <a:ln w="9525">
            <a:solidFill>
              <a:srgbClr val="FF0000"/>
            </a:solidFill>
            <a:round/>
            <a:headEnd/>
            <a:tailEnd/>
          </a:ln>
        </p:spPr>
        <p:txBody>
          <a:bodyPr/>
          <a:lstStyle/>
          <a:p>
            <a:endParaRPr lang="en-US"/>
          </a:p>
        </p:txBody>
      </p:sp>
      <p:sp>
        <p:nvSpPr>
          <p:cNvPr id="28737" name="Text Box 128"/>
          <p:cNvSpPr txBox="1">
            <a:spLocks noChangeArrowheads="1"/>
          </p:cNvSpPr>
          <p:nvPr/>
        </p:nvSpPr>
        <p:spPr bwMode="auto">
          <a:xfrm>
            <a:off x="7341577" y="3925888"/>
            <a:ext cx="993531" cy="184666"/>
          </a:xfrm>
          <a:prstGeom prst="rect">
            <a:avLst/>
          </a:prstGeom>
          <a:noFill/>
          <a:ln w="9525">
            <a:noFill/>
            <a:miter lim="800000"/>
            <a:headEnd/>
            <a:tailEnd/>
          </a:ln>
        </p:spPr>
        <p:txBody>
          <a:bodyPr lIns="0" tIns="0" bIns="0">
            <a:spAutoFit/>
          </a:bodyPr>
          <a:lstStyle/>
          <a:p>
            <a:pPr>
              <a:spcBef>
                <a:spcPct val="50000"/>
              </a:spcBef>
            </a:pPr>
            <a:r>
              <a:rPr lang="en-US" sz="1200" b="1">
                <a:effectLst/>
                <a:cs typeface="Arial" charset="0"/>
              </a:rPr>
              <a:t>GSB</a:t>
            </a:r>
          </a:p>
        </p:txBody>
      </p:sp>
      <p:sp>
        <p:nvSpPr>
          <p:cNvPr id="28738" name="Oval 129"/>
          <p:cNvSpPr>
            <a:spLocks noChangeArrowheads="1"/>
          </p:cNvSpPr>
          <p:nvPr/>
        </p:nvSpPr>
        <p:spPr bwMode="auto">
          <a:xfrm>
            <a:off x="6626470" y="2435226"/>
            <a:ext cx="747346" cy="809625"/>
          </a:xfrm>
          <a:prstGeom prst="ellipse">
            <a:avLst/>
          </a:prstGeom>
          <a:noFill/>
          <a:ln w="28575">
            <a:solidFill>
              <a:srgbClr val="FF0000"/>
            </a:solidFill>
            <a:round/>
            <a:headEnd/>
            <a:tailEnd/>
          </a:ln>
        </p:spPr>
        <p:txBody>
          <a:bodyPr wrap="none" anchor="ctr"/>
          <a:lstStyle/>
          <a:p>
            <a:pPr eaLnBrk="0" hangingPunct="0"/>
            <a:endParaRPr lang="en-US" sz="1200" b="1">
              <a:effectLst/>
            </a:endParaRPr>
          </a:p>
        </p:txBody>
      </p:sp>
      <p:sp>
        <p:nvSpPr>
          <p:cNvPr id="133250" name="Line 130"/>
          <p:cNvSpPr>
            <a:spLocks noChangeShapeType="1"/>
          </p:cNvSpPr>
          <p:nvPr/>
        </p:nvSpPr>
        <p:spPr bwMode="auto">
          <a:xfrm>
            <a:off x="5934808" y="2667001"/>
            <a:ext cx="870438" cy="161925"/>
          </a:xfrm>
          <a:prstGeom prst="line">
            <a:avLst/>
          </a:prstGeom>
          <a:noFill/>
          <a:ln w="9525">
            <a:solidFill>
              <a:srgbClr val="FF0000"/>
            </a:solidFill>
            <a:round/>
            <a:headEnd/>
            <a:tailEnd type="triangle" w="med" len="med"/>
          </a:ln>
        </p:spPr>
        <p:txBody>
          <a:bodyPr/>
          <a:lstStyle/>
          <a:p>
            <a:pPr>
              <a:defRPr/>
            </a:pPr>
            <a:endParaRPr lang="en-US"/>
          </a:p>
        </p:txBody>
      </p:sp>
      <p:sp>
        <p:nvSpPr>
          <p:cNvPr id="28740" name="Text Box 131"/>
          <p:cNvSpPr txBox="1">
            <a:spLocks noChangeArrowheads="1"/>
          </p:cNvSpPr>
          <p:nvPr/>
        </p:nvSpPr>
        <p:spPr bwMode="auto">
          <a:xfrm>
            <a:off x="6625004" y="4984751"/>
            <a:ext cx="2266950" cy="733425"/>
          </a:xfrm>
          <a:prstGeom prst="rect">
            <a:avLst/>
          </a:prstGeom>
          <a:noFill/>
          <a:ln w="9525">
            <a:noFill/>
            <a:miter lim="800000"/>
            <a:headEnd/>
            <a:tailEnd/>
          </a:ln>
        </p:spPr>
        <p:txBody>
          <a:bodyPr lIns="0" tIns="0" bIns="0">
            <a:spAutoFit/>
          </a:bodyPr>
          <a:lstStyle/>
          <a:p>
            <a:pPr>
              <a:spcBef>
                <a:spcPct val="50000"/>
              </a:spcBef>
            </a:pPr>
            <a:r>
              <a:rPr lang="en-US" sz="1600" b="1" dirty="0">
                <a:effectLst/>
                <a:cs typeface="Arial" charset="0"/>
              </a:rPr>
              <a:t>PENJABARAN PETA RDTRK  KEDALAM PETA ZONASI 1: </a:t>
            </a:r>
            <a:r>
              <a:rPr lang="en-US" sz="1600" b="1" dirty="0" smtClean="0">
                <a:effectLst/>
                <a:cs typeface="Arial" charset="0"/>
              </a:rPr>
              <a:t>5000</a:t>
            </a:r>
            <a:endParaRPr lang="en-US" sz="1600" b="1" dirty="0">
              <a:effectLst/>
              <a:cs typeface="Arial" charset="0"/>
            </a:endParaRPr>
          </a:p>
        </p:txBody>
      </p:sp>
      <p:sp>
        <p:nvSpPr>
          <p:cNvPr id="132" name="Title 1"/>
          <p:cNvSpPr txBox="1">
            <a:spLocks/>
          </p:cNvSpPr>
          <p:nvPr/>
        </p:nvSpPr>
        <p:spPr>
          <a:xfrm>
            <a:off x="0" y="0"/>
            <a:ext cx="9144000" cy="674557"/>
          </a:xfrm>
          <a:prstGeom prst="rect">
            <a:avLst/>
          </a:prstGeom>
          <a:solidFill>
            <a:srgbClr val="C00000"/>
          </a:solidFill>
        </p:spPr>
        <p:txBody>
          <a:bodyPr vert="horz" anchor="t">
            <a:noAutofit/>
          </a:bodyPr>
          <a:lstStyle/>
          <a:p>
            <a:pPr marL="0" marR="9144" lvl="0" indent="0" algn="ctr" defTabSz="914400" rtl="0" eaLnBrk="0" fontAlgn="base" latinLnBrk="0" hangingPunct="0">
              <a:lnSpc>
                <a:spcPct val="100000"/>
              </a:lnSpc>
              <a:spcBef>
                <a:spcPct val="0"/>
              </a:spcBef>
              <a:spcAft>
                <a:spcPct val="0"/>
              </a:spcAft>
              <a:buClrTx/>
              <a:buSzTx/>
              <a:buFontTx/>
              <a:buNone/>
              <a:tabLst/>
              <a:defRPr/>
            </a:pPr>
            <a:r>
              <a:rPr kumimoji="0" lang="id-ID" sz="3200" b="1" i="0" u="none" strike="noStrike" kern="1200" cap="all" spc="0" normalizeH="0" baseline="0" noProof="0" dirty="0" smtClean="0">
                <a:ln>
                  <a:noFill/>
                </a:ln>
                <a:solidFill>
                  <a:schemeClr val="bg1"/>
                </a:solidFill>
                <a:effectLst>
                  <a:reflection blurRad="12700" stA="34000" endA="740" endPos="53000" dir="5400000" sy="-100000" algn="bl" rotWithShape="0"/>
                </a:effectLst>
                <a:uLnTx/>
                <a:uFillTx/>
                <a:latin typeface="+mj-lt"/>
                <a:ea typeface="+mj-ea"/>
                <a:cs typeface="+mj-cs"/>
              </a:rPr>
              <a:t>CONTOH MEMBUAT GAMBAR PETA (3)</a:t>
            </a:r>
            <a:endParaRPr kumimoji="0" lang="id-ID" sz="3200" b="1" i="0" u="none" strike="noStrike" kern="1200" cap="all" spc="0" normalizeH="0" baseline="0" noProof="0" dirty="0">
              <a:ln>
                <a:noFill/>
              </a:ln>
              <a:solidFill>
                <a:schemeClr val="bg1"/>
              </a:solidFill>
              <a:effectLst>
                <a:reflection blurRad="12700" stA="34000" endA="740" endPos="53000" dir="5400000" sy="-100000" algn="bl" rotWithShape="0"/>
              </a:effectLst>
              <a:uLnTx/>
              <a:uFillTx/>
              <a:latin typeface="+mj-lt"/>
              <a:ea typeface="+mj-ea"/>
              <a:cs typeface="+mj-cs"/>
            </a:endParaRPr>
          </a:p>
        </p:txBody>
      </p:sp>
    </p:spTree>
  </p:cSld>
  <p:clrMapOvr>
    <a:masterClrMapping/>
  </p:clrMapOvr>
  <p:transition spd="med">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4032"/>
          </a:xfrm>
          <a:solidFill>
            <a:srgbClr val="C00000"/>
          </a:solidFill>
        </p:spPr>
        <p:txBody>
          <a:bodyPr>
            <a:normAutofit fontScale="90000"/>
          </a:bodyPr>
          <a:lstStyle/>
          <a:p>
            <a:r>
              <a:rPr lang="en-US" b="1" dirty="0" smtClean="0">
                <a:solidFill>
                  <a:schemeClr val="bg1"/>
                </a:solidFill>
              </a:rPr>
              <a:t>UNTUK PENDALAMAN  MATERI BACA:</a:t>
            </a:r>
            <a:endParaRPr lang="en-US" b="1" dirty="0">
              <a:solidFill>
                <a:schemeClr val="bg1"/>
              </a:solidFill>
            </a:endParaRPr>
          </a:p>
        </p:txBody>
      </p:sp>
      <p:sp>
        <p:nvSpPr>
          <p:cNvPr id="3" name="Content Placeholder 2"/>
          <p:cNvSpPr>
            <a:spLocks noGrp="1"/>
          </p:cNvSpPr>
          <p:nvPr>
            <p:ph idx="1"/>
          </p:nvPr>
        </p:nvSpPr>
        <p:spPr>
          <a:xfrm>
            <a:off x="500034" y="1142984"/>
            <a:ext cx="8229600" cy="3643338"/>
          </a:xfrm>
          <a:solidFill>
            <a:schemeClr val="accent2">
              <a:lumMod val="60000"/>
              <a:lumOff val="40000"/>
            </a:schemeClr>
          </a:solidFill>
        </p:spPr>
        <p:txBody>
          <a:bodyPr>
            <a:normAutofit fontScale="92500" lnSpcReduction="20000"/>
          </a:bodyPr>
          <a:lstStyle/>
          <a:p>
            <a:pPr marL="360363" indent="-360363">
              <a:buSzPct val="87000"/>
              <a:buFont typeface="+mj-lt"/>
              <a:buAutoNum type="arabicPeriod"/>
            </a:pPr>
            <a:r>
              <a:rPr lang="id-ID" b="1" i="1" dirty="0" smtClean="0"/>
              <a:t>Mhd Daud Penen, 2009, Auto Cad 2010; Menggambar 2D dan Soloi 3D dengan Singkat dan Sistematis, Informatika, Jakarta.</a:t>
            </a:r>
          </a:p>
          <a:p>
            <a:pPr marL="360363" indent="-360363">
              <a:buSzPct val="87000"/>
              <a:buFont typeface="+mj-lt"/>
              <a:buAutoNum type="arabicPeriod"/>
            </a:pPr>
            <a:r>
              <a:rPr lang="id-ID" b="1" dirty="0" smtClean="0"/>
              <a:t>Auto Desk, 2008, </a:t>
            </a:r>
            <a:r>
              <a:rPr lang="id-ID" b="1" i="1" dirty="0" smtClean="0"/>
              <a:t>AutoCAD Reference Manual</a:t>
            </a:r>
          </a:p>
          <a:p>
            <a:pPr marL="360363" indent="-360363">
              <a:buSzPct val="87000"/>
              <a:buFont typeface="+mj-lt"/>
              <a:buAutoNum type="arabicPeriod"/>
            </a:pPr>
            <a:r>
              <a:rPr lang="pt-BR" b="1" dirty="0" smtClean="0"/>
              <a:t>Auto Desk, 20</a:t>
            </a:r>
            <a:r>
              <a:rPr lang="id-ID" b="1" dirty="0" smtClean="0"/>
              <a:t>08</a:t>
            </a:r>
            <a:r>
              <a:rPr lang="pt-BR" b="1" dirty="0" smtClean="0"/>
              <a:t>, </a:t>
            </a:r>
            <a:r>
              <a:rPr lang="pt-BR" b="1" i="1" dirty="0" smtClean="0"/>
              <a:t>AutoCAD User Manual</a:t>
            </a:r>
          </a:p>
          <a:p>
            <a:pPr marL="360363" indent="-360363">
              <a:buSzPct val="87000"/>
              <a:buFont typeface="+mj-lt"/>
              <a:buAutoNum type="arabicPeriod"/>
            </a:pPr>
            <a:r>
              <a:rPr lang="pt-BR" b="1" dirty="0" smtClean="0"/>
              <a:t>Auto Desk, 20</a:t>
            </a:r>
            <a:r>
              <a:rPr lang="id-ID" b="1" dirty="0" smtClean="0"/>
              <a:t>08</a:t>
            </a:r>
            <a:r>
              <a:rPr lang="pt-BR" b="1" dirty="0" smtClean="0"/>
              <a:t>, </a:t>
            </a:r>
            <a:r>
              <a:rPr lang="pt-BR" b="1" i="1" dirty="0" smtClean="0"/>
              <a:t>AutoCAD User Guide</a:t>
            </a:r>
          </a:p>
          <a:p>
            <a:pPr marL="360363" indent="-360363">
              <a:buSzPct val="87000"/>
              <a:buFont typeface="+mj-lt"/>
              <a:buAutoNum type="arabicPeriod"/>
            </a:pPr>
            <a:r>
              <a:rPr lang="id-ID" b="1" dirty="0" smtClean="0"/>
              <a:t>Djoko Darmawan, 2003, </a:t>
            </a:r>
            <a:r>
              <a:rPr lang="id-ID" b="1" i="1" dirty="0" smtClean="0"/>
              <a:t>Buku Latihan AutoCAD 2002, PT. Elex Media Komputindo, Jakarta</a:t>
            </a:r>
            <a:endParaRPr lang="id-ID"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descr="SAND2"/>
          <p:cNvSpPr>
            <a:spLocks noChangeArrowheads="1"/>
          </p:cNvSpPr>
          <p:nvPr/>
        </p:nvSpPr>
        <p:spPr bwMode="auto">
          <a:xfrm>
            <a:off x="0" y="133350"/>
            <a:ext cx="9144000" cy="6248400"/>
          </a:xfrm>
          <a:prstGeom prst="rect">
            <a:avLst/>
          </a:prstGeom>
          <a:blipFill dpi="0" rotWithShape="1">
            <a:blip r:embed="rId2">
              <a:alphaModFix amt="47000"/>
            </a:blip>
            <a:srcRect/>
            <a:stretch>
              <a:fillRect/>
            </a:stretch>
          </a:blipFill>
          <a:ln w="9525">
            <a:noFill/>
            <a:miter lim="800000"/>
            <a:headEnd/>
            <a:tailEnd/>
          </a:ln>
        </p:spPr>
        <p:txBody>
          <a:bodyPr wrap="none" anchor="ctr"/>
          <a:lstStyle/>
          <a:p>
            <a:endParaRPr lang="id-ID"/>
          </a:p>
        </p:txBody>
      </p:sp>
      <p:sp>
        <p:nvSpPr>
          <p:cNvPr id="225285" name="Rectangle 5"/>
          <p:cNvSpPr>
            <a:spLocks noChangeArrowheads="1"/>
          </p:cNvSpPr>
          <p:nvPr/>
        </p:nvSpPr>
        <p:spPr bwMode="auto">
          <a:xfrm>
            <a:off x="773723" y="2895600"/>
            <a:ext cx="7485185" cy="1143000"/>
          </a:xfrm>
          <a:prstGeom prst="rect">
            <a:avLst/>
          </a:prstGeom>
          <a:noFill/>
          <a:ln w="9525">
            <a:noFill/>
            <a:miter lim="800000"/>
            <a:headEnd/>
            <a:tailEnd/>
          </a:ln>
        </p:spPr>
        <p:txBody>
          <a:bodyPr lIns="91436" tIns="45718" rIns="91436" bIns="45718" anchor="ctr"/>
          <a:lstStyle/>
          <a:p>
            <a:pPr algn="ctr"/>
            <a:r>
              <a:rPr lang="en-US" sz="6500" b="1">
                <a:solidFill>
                  <a:srgbClr val="0000FF"/>
                </a:solidFill>
                <a:latin typeface="Mistral" pitchFamily="66" charset="0"/>
              </a:rPr>
              <a:t>SEKIAN DAN TERIMA KASIH</a:t>
            </a:r>
          </a:p>
        </p:txBody>
      </p:sp>
      <p:sp>
        <p:nvSpPr>
          <p:cNvPr id="9220" name="Text Box 7"/>
          <p:cNvSpPr txBox="1">
            <a:spLocks noChangeArrowheads="1"/>
          </p:cNvSpPr>
          <p:nvPr/>
        </p:nvSpPr>
        <p:spPr bwMode="auto">
          <a:xfrm>
            <a:off x="0" y="6400800"/>
            <a:ext cx="9144000" cy="584775"/>
          </a:xfrm>
          <a:prstGeom prst="rect">
            <a:avLst/>
          </a:prstGeom>
          <a:solidFill>
            <a:schemeClr val="bg2"/>
          </a:solidFill>
          <a:ln w="9525">
            <a:noFill/>
            <a:miter lim="800000"/>
            <a:headEnd/>
            <a:tailEnd/>
          </a:ln>
        </p:spPr>
        <p:txBody>
          <a:bodyPr>
            <a:spAutoFit/>
          </a:bodyPr>
          <a:lstStyle/>
          <a:p>
            <a:pPr>
              <a:spcBef>
                <a:spcPct val="50000"/>
              </a:spcBef>
            </a:pPr>
            <a:r>
              <a:rPr lang="en-US" sz="1600" b="1">
                <a:solidFill>
                  <a:schemeClr val="bg1"/>
                </a:solidFill>
                <a:latin typeface="Stylus BT" pitchFamily="34" charset="0"/>
              </a:rPr>
              <a:t>     s u b d i t   b i n f a t d a l      t a r u w i l   ii      d i t j e n   p e n a t a a n   r u a n g     d e p t.   p u</a:t>
            </a:r>
          </a:p>
        </p:txBody>
      </p:sp>
      <p:sp>
        <p:nvSpPr>
          <p:cNvPr id="9221" name="Rectangle 8"/>
          <p:cNvSpPr>
            <a:spLocks noChangeArrowheads="1"/>
          </p:cNvSpPr>
          <p:nvPr/>
        </p:nvSpPr>
        <p:spPr bwMode="auto">
          <a:xfrm>
            <a:off x="0" y="6724650"/>
            <a:ext cx="9144000" cy="133350"/>
          </a:xfrm>
          <a:prstGeom prst="rect">
            <a:avLst/>
          </a:prstGeom>
          <a:solidFill>
            <a:schemeClr val="accent2"/>
          </a:solidFill>
          <a:ln w="9525">
            <a:noFill/>
            <a:miter lim="800000"/>
            <a:headEnd/>
            <a:tailEnd/>
          </a:ln>
        </p:spPr>
        <p:txBody>
          <a:bodyPr wrap="none" anchor="ctr"/>
          <a:lstStyle/>
          <a:p>
            <a:endParaRPr lang="id-ID"/>
          </a:p>
        </p:txBody>
      </p:sp>
      <p:sp>
        <p:nvSpPr>
          <p:cNvPr id="9222" name="Rectangle 9"/>
          <p:cNvSpPr>
            <a:spLocks noChangeArrowheads="1"/>
          </p:cNvSpPr>
          <p:nvPr/>
        </p:nvSpPr>
        <p:spPr bwMode="auto">
          <a:xfrm>
            <a:off x="0" y="0"/>
            <a:ext cx="9144000" cy="133350"/>
          </a:xfrm>
          <a:prstGeom prst="rect">
            <a:avLst/>
          </a:prstGeom>
          <a:solidFill>
            <a:schemeClr val="accent2"/>
          </a:solidFill>
          <a:ln w="9525">
            <a:noFill/>
            <a:miter lim="800000"/>
            <a:headEnd/>
            <a:tailEnd/>
          </a:ln>
        </p:spPr>
        <p:txBody>
          <a:bodyPr wrap="none" anchor="ctr"/>
          <a:lstStyle/>
          <a:p>
            <a:endParaRPr lang="id-ID"/>
          </a:p>
        </p:txBody>
      </p:sp>
      <p:sp>
        <p:nvSpPr>
          <p:cNvPr id="9223" name="Oval 11"/>
          <p:cNvSpPr>
            <a:spLocks noChangeArrowheads="1"/>
          </p:cNvSpPr>
          <p:nvPr/>
        </p:nvSpPr>
        <p:spPr bwMode="auto">
          <a:xfrm>
            <a:off x="4202723" y="6515100"/>
            <a:ext cx="131885" cy="133350"/>
          </a:xfrm>
          <a:prstGeom prst="ellipse">
            <a:avLst/>
          </a:prstGeom>
          <a:solidFill>
            <a:srgbClr val="CCCCFF"/>
          </a:solidFill>
          <a:ln w="9525">
            <a:noFill/>
            <a:round/>
            <a:headEnd/>
            <a:tailEnd/>
          </a:ln>
        </p:spPr>
        <p:txBody>
          <a:bodyPr wrap="none" anchor="ctr"/>
          <a:lstStyle/>
          <a:p>
            <a:endParaRPr lang="id-ID"/>
          </a:p>
        </p:txBody>
      </p:sp>
      <p:sp>
        <p:nvSpPr>
          <p:cNvPr id="9224" name="Oval 12"/>
          <p:cNvSpPr>
            <a:spLocks noChangeArrowheads="1"/>
          </p:cNvSpPr>
          <p:nvPr/>
        </p:nvSpPr>
        <p:spPr bwMode="auto">
          <a:xfrm>
            <a:off x="7526216" y="6515100"/>
            <a:ext cx="131885" cy="133350"/>
          </a:xfrm>
          <a:prstGeom prst="ellipse">
            <a:avLst/>
          </a:prstGeom>
          <a:solidFill>
            <a:srgbClr val="CCCCFF"/>
          </a:solidFill>
          <a:ln w="9525">
            <a:noFill/>
            <a:round/>
            <a:headEnd/>
            <a:tailEnd/>
          </a:ln>
        </p:spPr>
        <p:txBody>
          <a:bodyPr wrap="none" anchor="ctr"/>
          <a:lstStyle/>
          <a:p>
            <a:endParaRPr lang="id-ID"/>
          </a:p>
        </p:txBody>
      </p:sp>
      <p:sp>
        <p:nvSpPr>
          <p:cNvPr id="9225" name="Oval 13"/>
          <p:cNvSpPr>
            <a:spLocks noChangeArrowheads="1"/>
          </p:cNvSpPr>
          <p:nvPr/>
        </p:nvSpPr>
        <p:spPr bwMode="auto">
          <a:xfrm>
            <a:off x="2699239" y="6515100"/>
            <a:ext cx="131885" cy="133350"/>
          </a:xfrm>
          <a:prstGeom prst="ellipse">
            <a:avLst/>
          </a:prstGeom>
          <a:solidFill>
            <a:srgbClr val="CCCCFF"/>
          </a:solidFill>
          <a:ln w="9525">
            <a:noFill/>
            <a:round/>
            <a:headEnd/>
            <a:tailEnd/>
          </a:ln>
        </p:spPr>
        <p:txBody>
          <a:bodyPr wrap="none" anchor="ctr"/>
          <a:lstStyle/>
          <a:p>
            <a:endParaRPr lang="id-ID"/>
          </a:p>
        </p:txBody>
      </p:sp>
      <p:sp>
        <p:nvSpPr>
          <p:cNvPr id="9226" name="Oval 14"/>
          <p:cNvSpPr>
            <a:spLocks noChangeArrowheads="1"/>
          </p:cNvSpPr>
          <p:nvPr/>
        </p:nvSpPr>
        <p:spPr bwMode="auto">
          <a:xfrm>
            <a:off x="8941777" y="6505575"/>
            <a:ext cx="131885" cy="133350"/>
          </a:xfrm>
          <a:prstGeom prst="ellipse">
            <a:avLst/>
          </a:prstGeom>
          <a:solidFill>
            <a:srgbClr val="CCCCFF"/>
          </a:solidFill>
          <a:ln w="9525">
            <a:noFill/>
            <a:round/>
            <a:headEnd/>
            <a:tailEnd/>
          </a:ln>
        </p:spPr>
        <p:txBody>
          <a:bodyPr wrap="none" anchor="ctr"/>
          <a:lstStyle/>
          <a:p>
            <a:endParaRPr lang="id-ID"/>
          </a:p>
        </p:txBody>
      </p:sp>
      <p:sp>
        <p:nvSpPr>
          <p:cNvPr id="9227" name="Oval 15"/>
          <p:cNvSpPr>
            <a:spLocks noChangeArrowheads="1"/>
          </p:cNvSpPr>
          <p:nvPr/>
        </p:nvSpPr>
        <p:spPr bwMode="auto">
          <a:xfrm>
            <a:off x="149470" y="6515100"/>
            <a:ext cx="131885" cy="133350"/>
          </a:xfrm>
          <a:prstGeom prst="ellipse">
            <a:avLst/>
          </a:prstGeom>
          <a:solidFill>
            <a:srgbClr val="CCCCFF"/>
          </a:solidFill>
          <a:ln w="9525">
            <a:noFill/>
            <a:round/>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25285"/>
                                        </p:tgtEl>
                                        <p:attrNameLst>
                                          <p:attrName>style.visibility</p:attrName>
                                        </p:attrNameLst>
                                      </p:cBhvr>
                                      <p:to>
                                        <p:strVal val="visible"/>
                                      </p:to>
                                    </p:set>
                                    <p:animEffect transition="in" filter="fade">
                                      <p:cBhvr>
                                        <p:cTn id="7" dur="2000"/>
                                        <p:tgtEl>
                                          <p:spTgt spid="225285"/>
                                        </p:tgtEl>
                                      </p:cBhvr>
                                    </p:animEffect>
                                    <p:anim calcmode="lin" valueType="num">
                                      <p:cBhvr>
                                        <p:cTn id="8" dur="2000" fill="hold"/>
                                        <p:tgtEl>
                                          <p:spTgt spid="225285"/>
                                        </p:tgtEl>
                                        <p:attrNameLst>
                                          <p:attrName>ppt_w</p:attrName>
                                        </p:attrNameLst>
                                      </p:cBhvr>
                                      <p:tavLst>
                                        <p:tav tm="0" fmla="#ppt_w*sin(2.5*pi*$)">
                                          <p:val>
                                            <p:fltVal val="0"/>
                                          </p:val>
                                        </p:tav>
                                        <p:tav tm="100000">
                                          <p:val>
                                            <p:fltVal val="1"/>
                                          </p:val>
                                        </p:tav>
                                      </p:tavLst>
                                    </p:anim>
                                    <p:anim calcmode="lin" valueType="num">
                                      <p:cBhvr>
                                        <p:cTn id="9" dur="2000" fill="hold"/>
                                        <p:tgtEl>
                                          <p:spTgt spid="2252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423</Words>
  <Application>Microsoft Office PowerPoint</Application>
  <PresentationFormat>On-screen Show (4:3)</PresentationFormat>
  <Paragraphs>79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CONTOH MEMBUAT GAMBAR 2D KE 3D</vt:lpstr>
      <vt:lpstr>CONTOH MEMBUAT GAMBAR 3D</vt:lpstr>
      <vt:lpstr>PowerPoint Presentation</vt:lpstr>
      <vt:lpstr>CONTOH MEMBUAT GAMBAR 3D</vt:lpstr>
      <vt:lpstr>CONTOH 3D INTERIOR</vt:lpstr>
      <vt:lpstr>PowerPoint Presentation</vt:lpstr>
      <vt:lpstr>UNTUK PENDALAMAN  MATERI BACA:</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Nasruddin Dewang</dc:creator>
  <cp:lastModifiedBy>May</cp:lastModifiedBy>
  <cp:revision>17</cp:revision>
  <dcterms:created xsi:type="dcterms:W3CDTF">2011-07-06T02:14:55Z</dcterms:created>
  <dcterms:modified xsi:type="dcterms:W3CDTF">2015-04-07T10:37:51Z</dcterms:modified>
</cp:coreProperties>
</file>