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0" autoAdjust="0"/>
  </p:normalViewPr>
  <p:slideViewPr>
    <p:cSldViewPr>
      <p:cViewPr>
        <p:scale>
          <a:sx n="60" d="100"/>
          <a:sy n="60" d="100"/>
        </p:scale>
        <p:origin x="-15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KONTRAK KULIAH </a:t>
            </a:r>
            <a:br>
              <a:rPr lang="en-US" sz="2800" b="1" smtClean="0"/>
            </a:br>
            <a:r>
              <a:rPr lang="en-US" sz="2800" b="1" smtClean="0"/>
              <a:t>MATAKULIAH </a:t>
            </a:r>
            <a:br>
              <a:rPr lang="en-US" sz="2800" b="1" smtClean="0"/>
            </a:br>
            <a:r>
              <a:rPr lang="en-US" sz="2800" b="1" smtClean="0"/>
              <a:t>PENGANTAR PROSES PERENCANAAN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EVALUASI PEMBELAJARAN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Kehadiran = </a:t>
            </a:r>
            <a:r>
              <a:rPr lang="en-US"/>
              <a:t>10</a:t>
            </a:r>
            <a:r>
              <a:rPr lang="id-ID"/>
              <a:t> %</a:t>
            </a:r>
            <a:endParaRPr lang="en-US"/>
          </a:p>
          <a:p>
            <a:pPr lvl="0"/>
            <a:r>
              <a:rPr lang="en-US"/>
              <a:t>Tugas Individu = 10 %</a:t>
            </a:r>
          </a:p>
          <a:p>
            <a:pPr lvl="0"/>
            <a:r>
              <a:rPr lang="en-US"/>
              <a:t>Tugas Kelompok = 15%</a:t>
            </a:r>
          </a:p>
          <a:p>
            <a:pPr lvl="0"/>
            <a:r>
              <a:rPr lang="id-ID"/>
              <a:t>UTS = </a:t>
            </a:r>
            <a:r>
              <a:rPr lang="en-US"/>
              <a:t>30</a:t>
            </a:r>
            <a:r>
              <a:rPr lang="id-ID"/>
              <a:t> %</a:t>
            </a:r>
            <a:endParaRPr lang="en-US"/>
          </a:p>
          <a:p>
            <a:pPr lvl="0"/>
            <a:r>
              <a:rPr lang="id-ID"/>
              <a:t>UAS = </a:t>
            </a:r>
            <a:r>
              <a:rPr lang="en-US"/>
              <a:t>35</a:t>
            </a:r>
            <a:r>
              <a:rPr lang="id-ID"/>
              <a:t> %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3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REFERENSI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pPr lvl="0"/>
            <a:r>
              <a:rPr lang="en-US" sz="1800"/>
              <a:t>Alexander, E.R. (1988). Approaches to Planning: Introducing Current Planning Theories, Concepts, and Issues, New York: Gordon and Breach Science Publishers.</a:t>
            </a:r>
          </a:p>
          <a:p>
            <a:pPr lvl="0"/>
            <a:r>
              <a:rPr lang="en-US" sz="1800"/>
              <a:t>Faludi, A. (1971). Planning Theory, Oxford: Pergamon.</a:t>
            </a:r>
          </a:p>
          <a:p>
            <a:pPr lvl="0"/>
            <a:r>
              <a:rPr lang="en-US" sz="1800"/>
              <a:t>Healey, P. (1982). Planning Theory, New York: Pergamon Press.</a:t>
            </a:r>
          </a:p>
          <a:p>
            <a:pPr lvl="0"/>
            <a:r>
              <a:rPr lang="en-US" sz="1800"/>
              <a:t>Healey, P (1997). Planning Theory, Luigi Mazza: Milano.</a:t>
            </a:r>
          </a:p>
          <a:p>
            <a:pPr lvl="0"/>
            <a:r>
              <a:rPr lang="en-US" sz="1800"/>
              <a:t>Hendler, S. (1995). A Reader in Planning Ethics, Centre for Urban Policy Research: New Jersey.</a:t>
            </a:r>
          </a:p>
          <a:p>
            <a:pPr lvl="0"/>
            <a:r>
              <a:rPr lang="en-US" sz="1800"/>
              <a:t>Levy, John M. (1997). Contemporary Urban Planning,  Prentice Hall, New jersey</a:t>
            </a:r>
          </a:p>
          <a:p>
            <a:pPr lvl="0"/>
            <a:r>
              <a:rPr lang="en-US" sz="1800"/>
              <a:t>Ratcliffe, J. (1975). An Introduction to Town and Country Planning, London: Hutchinson, Ltd.</a:t>
            </a:r>
          </a:p>
          <a:p>
            <a:pPr lvl="0"/>
            <a:r>
              <a:rPr lang="en-US" sz="1800"/>
              <a:t>Stein, J.M. (1995). Classic Reading in Urban Planning, New York: McGraw-Hill, Inc.</a:t>
            </a:r>
          </a:p>
          <a:p>
            <a:r>
              <a:rPr lang="en-US" sz="1800"/>
              <a:t>Sutcliffe, A. (1980). The Rise of Modern Planning, London: </a:t>
            </a:r>
            <a:r>
              <a:rPr lang="en-US" sz="1800"/>
              <a:t>Mansell</a:t>
            </a:r>
            <a:r>
              <a:rPr lang="en-US" sz="1800" smtClean="0"/>
              <a:t>.</a:t>
            </a:r>
          </a:p>
          <a:p>
            <a:pPr lvl="0"/>
            <a:r>
              <a:rPr lang="en-US" sz="1800"/>
              <a:t>George Chadwick, A System View of Planning, Pergamon Press,Oxford, 1971. </a:t>
            </a:r>
          </a:p>
          <a:p>
            <a:pPr lvl="0"/>
            <a:r>
              <a:rPr lang="en-US" sz="1800"/>
              <a:t>Djoko Sujarto, Beberapa Pengertian Perencanaan Fisik, PT. Bharata Karya Aksara, Jakarta, 1985.</a:t>
            </a:r>
          </a:p>
          <a:p>
            <a:pPr lvl="0"/>
            <a:r>
              <a:rPr lang="en-US" sz="1800"/>
              <a:t>Anthony Catanese, Introduction to Urban Planning, Mc Graw Hill, New York, 1979.</a:t>
            </a:r>
          </a:p>
          <a:p>
            <a:pPr lvl="0"/>
            <a:r>
              <a:rPr lang="en-US" sz="1800"/>
              <a:t>Brian Mc Loughlin, Urban and Regional Planning: A System Approach, Faber and Faber, 1972.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5121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PERATURAN PERUNDANGAN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/>
              <a:t>Undang-Undang No.26 Tahun 2007 tentang Penataan Ruang</a:t>
            </a:r>
          </a:p>
          <a:p>
            <a:pPr lvl="0"/>
            <a:r>
              <a:rPr lang="en-US"/>
              <a:t>Peraturan Pemerintah Nomor 13 Tahun 2017 tentang Perubahan Atas Peraturan Pemrintah Nomor 26 Tahun 2008 tentang Rencana Tata Ruang Wilayah Nasional (RTRWN)</a:t>
            </a:r>
          </a:p>
          <a:p>
            <a:pPr lvl="0"/>
            <a:r>
              <a:rPr lang="en-US"/>
              <a:t>Peraturan Menteri Agraria dan Tata Ruang/Kepala Badan Pertanahan Nasional Nomor 1 Tahun 2018 tentang Pedoman Penyusunan Rencana Tata Ruang Wilayah Provinsi, Kabupaten, dan Kota</a:t>
            </a:r>
          </a:p>
          <a:p>
            <a:r>
              <a:rPr lang="en-US"/>
              <a:t>Peraturan Menteri Agraria dan Tata Ruang/Kepala Badan Pertanahan Nasional Republik Indonesia Nomor 16 Tahun 2018 tentang Pedoman Penyusunan Rencana Detail Tata Ruang dan Peraturan Zonasi Kabupaten/Kota</a:t>
            </a:r>
          </a:p>
        </p:txBody>
      </p:sp>
    </p:spTree>
    <p:extLst>
      <p:ext uri="{BB962C8B-B14F-4D97-AF65-F5344CB8AC3E}">
        <p14:creationId xmlns:p14="http://schemas.microsoft.com/office/powerpoint/2010/main" val="347997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Latar Belakang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Tujuan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Sasaran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Satuan Acara Perkuliahan (SAP)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Metode Pembelajaran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Tugas Individu dan Tugas Kelompok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Evaluasi Pembelajaran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Referensi</a:t>
            </a:r>
          </a:p>
          <a:p>
            <a:pPr marL="114300" indent="0">
              <a:buClr>
                <a:srgbClr val="002060"/>
              </a:buClr>
              <a:buNone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/>
              <a:t>LATAR BELAKANG</a:t>
            </a:r>
            <a:endParaRPr 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Autofit/>
          </a:bodyPr>
          <a:lstStyle/>
          <a:p>
            <a:r>
              <a:rPr lang="en-US" sz="2000" smtClean="0"/>
              <a:t>Permasalahan dan isu terkait dengan wilayah dan perkotaan tidak dapat diselesaikan dengan solusi-solusi yang bersifat praktis dan normatif. </a:t>
            </a:r>
          </a:p>
          <a:p>
            <a:r>
              <a:rPr lang="en-US" sz="2000" smtClean="0"/>
              <a:t>Perlu adanya tahapan perencanaan yang tepat untuk menghasilkan alternatif dan solusi</a:t>
            </a:r>
          </a:p>
          <a:p>
            <a:r>
              <a:rPr lang="en-US" sz="2000" smtClean="0"/>
              <a:t>Perencanaan wilayah dan kota memerlukan proses perencanaan dan belajar dari teori-teori perencanaan yang berkembang</a:t>
            </a:r>
          </a:p>
          <a:p>
            <a:r>
              <a:rPr lang="en-US" sz="2000" smtClean="0"/>
              <a:t>Pemahaman terhadap penggunaan teori perencanaan menjadi sangat penting sebelum melakukan proses perencanaan. Hal ini untuk menentukan pihak-pihak yang terlibt, </a:t>
            </a:r>
            <a:r>
              <a:rPr lang="en-US" sz="2000" i="1" smtClean="0"/>
              <a:t>scope</a:t>
            </a:r>
            <a:r>
              <a:rPr lang="en-US" sz="2000" smtClean="0"/>
              <a:t> perencanaan, dan output yang harus dicapai</a:t>
            </a:r>
          </a:p>
          <a:p>
            <a:r>
              <a:rPr lang="en-US" sz="2000" smtClean="0"/>
              <a:t>Kemudian pemahaman proses perencanaan diperlukan untuk mengetahui tahapan input, proses, dan output yang perlu </a:t>
            </a:r>
            <a:r>
              <a:rPr lang="en-US" sz="2000" smtClean="0"/>
              <a:t>dilakukan. Hal ini dikarenakan perencanaan sebagai sistem konseptual, seperti dalam buku Chadwick (1978)</a:t>
            </a:r>
            <a:endParaRPr lang="en-US" sz="2000" smtClean="0"/>
          </a:p>
          <a:p>
            <a:r>
              <a:rPr lang="en-US" sz="2000" smtClean="0"/>
              <a:t>Dalam matakuliah ini akan dijabarkan hal-hal apa saja yang diperlukan dalam input. Kemudian kegiatan apa saja selama proses dan dari input maupun proses tersebut otput apa yang akan dihasilkan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939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TUJUAN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700" indent="-393700">
              <a:buNone/>
            </a:pPr>
            <a:r>
              <a:rPr lang="en-US" b="1" i="1" smtClean="0">
                <a:solidFill>
                  <a:schemeClr val="tx2">
                    <a:lumMod val="50000"/>
                  </a:schemeClr>
                </a:solidFill>
              </a:rPr>
              <a:t>1. Mahasiswa mampu memahami jenis-jenis konsep dan teori perencanaan dan juga menkaitkan konsep dan teori perencanaan tersebut dengan perencanaan wilayah dan kota di Indonesia </a:t>
            </a:r>
          </a:p>
          <a:p>
            <a:pPr marL="393700" indent="-393700">
              <a:buNone/>
            </a:pPr>
            <a:r>
              <a:rPr lang="en-US" b="1" i="1" smtClean="0">
                <a:solidFill>
                  <a:schemeClr val="tx2">
                    <a:lumMod val="50000"/>
                  </a:schemeClr>
                </a:solidFill>
              </a:rPr>
              <a:t>1. Mahasiswa mampu memahami dan mengimplementasikan proses perencanaan pada penyusunan dokumen perencanaan</a:t>
            </a:r>
            <a:endParaRPr lang="en-US" b="1" i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SASARAN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mtClean="0"/>
              <a:t>PENYAMPAIAN MATERI:</a:t>
            </a:r>
          </a:p>
          <a:p>
            <a:r>
              <a:rPr lang="en-US" smtClean="0"/>
              <a:t>Evolusi teori dan konsep perencanaan</a:t>
            </a:r>
          </a:p>
          <a:p>
            <a:r>
              <a:rPr lang="en-US" smtClean="0"/>
              <a:t>Identifikasi masalah dan tujuan perencanaan</a:t>
            </a:r>
          </a:p>
          <a:p>
            <a:r>
              <a:rPr lang="en-US" smtClean="0"/>
              <a:t>Jenis data, informasi, teknik, metode, dan juga peranan data</a:t>
            </a:r>
          </a:p>
          <a:p>
            <a:r>
              <a:rPr lang="en-US" smtClean="0"/>
              <a:t>Teknis survey </a:t>
            </a:r>
          </a:p>
          <a:p>
            <a:r>
              <a:rPr lang="en-US" smtClean="0"/>
              <a:t>Teknik dan jenis analisis</a:t>
            </a:r>
          </a:p>
          <a:p>
            <a:r>
              <a:rPr lang="en-US" smtClean="0"/>
              <a:t>Kaitan pendekatan perencanaan terhadap produk perencanaan di Indonesia</a:t>
            </a:r>
          </a:p>
          <a:p>
            <a:r>
              <a:rPr lang="en-US" smtClean="0"/>
              <a:t>Kaitan proses perencanaan dalam produk perencanaan di Indonesia termasuk alternatif solusi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/>
              <a:t>SATUAN ACARA PERKULIAHAN (SAP)</a:t>
            </a:r>
            <a:endParaRPr lang="en-US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76932"/>
              </p:ext>
            </p:extLst>
          </p:nvPr>
        </p:nvGraphicFramePr>
        <p:xfrm>
          <a:off x="31531" y="1219200"/>
          <a:ext cx="9144000" cy="4953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381000"/>
                <a:gridCol w="4267200"/>
                <a:gridCol w="4495800"/>
              </a:tblGrid>
              <a:tr h="10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300">
                          <a:effectLst/>
                        </a:rPr>
                        <a:t>SESI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300" smtClean="0">
                          <a:effectLst/>
                        </a:rPr>
                        <a:t>KEMAMPUAN</a:t>
                      </a:r>
                      <a:r>
                        <a:rPr lang="en-US" sz="1300" baseline="0" smtClean="0">
                          <a:effectLst/>
                        </a:rPr>
                        <a:t> </a:t>
                      </a:r>
                      <a:r>
                        <a:rPr lang="id-ID" sz="1300" smtClean="0">
                          <a:effectLst/>
                        </a:rPr>
                        <a:t>AKHIR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300">
                          <a:effectLst/>
                        </a:rPr>
                        <a:t>MATERI </a:t>
                      </a:r>
                      <a:r>
                        <a:rPr lang="id-ID" sz="1300" smtClean="0">
                          <a:effectLst/>
                        </a:rPr>
                        <a:t>PEMBELAJARAN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Mahasiswa diharapkan mampu memahami evolusi teori dan konsep perencanaan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Konsep </a:t>
                      </a:r>
                      <a:r>
                        <a:rPr lang="es-ES" sz="1300" b="0">
                          <a:effectLst/>
                        </a:rPr>
                        <a:t>perencanaan </a:t>
                      </a:r>
                      <a:r>
                        <a:rPr lang="en-US" sz="1300" b="0">
                          <a:effectLst/>
                        </a:rPr>
                        <a:t>comprehensive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Konsep perencanaan mixed scanning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Disjointed incrementalism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Evolusi </a:t>
                      </a:r>
                      <a:r>
                        <a:rPr lang="en-US" sz="1300" b="0">
                          <a:effectLst/>
                        </a:rPr>
                        <a:t>Teori </a:t>
                      </a:r>
                      <a:r>
                        <a:rPr lang="en-US" sz="1300" b="0" smtClean="0">
                          <a:effectLst/>
                        </a:rPr>
                        <a:t>Perencanaan</a:t>
                      </a:r>
                      <a:endParaRPr lang="en-US" sz="1300" b="0">
                        <a:effectLst/>
                      </a:endParaRPr>
                    </a:p>
                  </a:txBody>
                  <a:tcPr marL="21333" marR="21333" marT="0" marB="0"/>
                </a:tc>
              </a:tr>
              <a:tr h="20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Mahasiswa diharapkan mampu memahami konsep </a:t>
                      </a:r>
                      <a:r>
                        <a:rPr lang="en-US" sz="1300" b="0" i="1">
                          <a:effectLst/>
                        </a:rPr>
                        <a:t>master planning</a:t>
                      </a:r>
                      <a:endParaRPr lang="en-US" sz="1300" b="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Posisi master planning dalam PWK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Kajian teoritis master planning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Kelebihan dan kekurangan master planning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Perkembangan terbaru master planning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20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Mahasiswa mampu memahami konsep </a:t>
                      </a:r>
                      <a:r>
                        <a:rPr lang="en-US" sz="1300" b="0" i="1">
                          <a:effectLst/>
                        </a:rPr>
                        <a:t>strategic planning</a:t>
                      </a:r>
                      <a:endParaRPr lang="en-US" sz="1300" b="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Posisi strategic planning dalam PWK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Kajian teoritis strategic planning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Kelebihan dan kekurangan strategic planning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Perkembangan terbaru strategic planning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260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Mahasiswa mampu memahami konsep </a:t>
                      </a:r>
                      <a:r>
                        <a:rPr lang="en-US" sz="1300" b="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comprehensive planning</a:t>
                      </a: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Posisi comprehensive planning dalam PWK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Kajian teoritis comprehensive planning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Kelebihan dan kekurangan comprehensive planning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Perkembangan terbaru comprehensive planning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156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Mahasiswa diharapkan mampu mengetahui dan memahami topik pengantar proses perencanaan dan tahapan dalam proses perencanaan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Pengantar proses perencanaan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Tahapan dalam proses perencanaan : model-model dalam proses perencanaan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300">
                          <a:effectLst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effectLst/>
                        </a:rPr>
                        <a:t>Mahasiswa diharapkan mampu memahami identifikasi masalah dan tujuan perencanaan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Identfikasi masalah dan </a:t>
                      </a:r>
                      <a:r>
                        <a:rPr lang="en-US" sz="1300" b="0">
                          <a:effectLst/>
                        </a:rPr>
                        <a:t>tujuan </a:t>
                      </a:r>
                      <a:r>
                        <a:rPr lang="en-US" sz="1300" b="0" smtClean="0">
                          <a:effectLst/>
                        </a:rPr>
                        <a:t>perencanaan</a:t>
                      </a:r>
                      <a:endParaRPr lang="en-US" sz="1300" b="0">
                        <a:effectLst/>
                      </a:endParaRPr>
                    </a:p>
                  </a:txBody>
                  <a:tcPr marL="21333" marR="21333" marT="0" marB="0"/>
                </a:tc>
              </a:tr>
              <a:tr h="466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0">
                          <a:effectLst/>
                        </a:rPr>
                        <a:t>Mahasiswa diharapkan mampu memahami jenis data, informasi, teknik, metode, dan juga peranan data  dalam perencanaan wilayah dan kota</a:t>
                      </a:r>
                      <a:endParaRPr lang="en-US" sz="13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Jenis data dan </a:t>
                      </a:r>
                      <a:r>
                        <a:rPr lang="es-ES" sz="1300" b="0">
                          <a:effectLst/>
                        </a:rPr>
                        <a:t>informasi</a:t>
                      </a:r>
                      <a:r>
                        <a:rPr lang="en-US" sz="1300" b="0">
                          <a:effectLst/>
                        </a:rPr>
                        <a:t> perencanaan wilayah dan kota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Teknik dan metode pengumpulan data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b="0">
                          <a:effectLst/>
                        </a:rPr>
                        <a:t>Peran data dalam </a:t>
                      </a:r>
                      <a:r>
                        <a:rPr lang="en-US" sz="1300" b="0">
                          <a:effectLst/>
                        </a:rPr>
                        <a:t>proses </a:t>
                      </a:r>
                      <a:r>
                        <a:rPr lang="en-US" sz="1300" b="0" smtClean="0">
                          <a:effectLst/>
                        </a:rPr>
                        <a:t>perencanaan</a:t>
                      </a:r>
                      <a:endParaRPr lang="en-US" sz="1300" b="0">
                        <a:effectLst/>
                      </a:endParaRPr>
                    </a:p>
                  </a:txBody>
                  <a:tcPr marL="21333" marR="213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smtClean="0"/>
              <a:t>SATUAN ACARA PERKULIAHAN (SAP)</a:t>
            </a:r>
            <a:endParaRPr lang="en-US" b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58374"/>
              </p:ext>
            </p:extLst>
          </p:nvPr>
        </p:nvGraphicFramePr>
        <p:xfrm>
          <a:off x="5255" y="1600200"/>
          <a:ext cx="9144000" cy="3627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381000"/>
                <a:gridCol w="4267200"/>
                <a:gridCol w="4495800"/>
              </a:tblGrid>
              <a:tr h="10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1">
                          <a:effectLst/>
                        </a:rPr>
                        <a:t>SESI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effectLst/>
                        </a:rPr>
                        <a:t>KEMAMPUAN</a:t>
                      </a:r>
                      <a:r>
                        <a:rPr lang="en-US" sz="1400" b="1" baseline="0" smtClean="0">
                          <a:effectLst/>
                        </a:rPr>
                        <a:t> </a:t>
                      </a:r>
                      <a:r>
                        <a:rPr lang="id-ID" sz="1400" b="1" smtClean="0">
                          <a:effectLst/>
                        </a:rPr>
                        <a:t>AKHIR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effectLst/>
                        </a:rPr>
                        <a:t>MATERI</a:t>
                      </a:r>
                      <a:r>
                        <a:rPr lang="en-US" sz="1400" b="1" baseline="0" smtClean="0">
                          <a:effectLst/>
                        </a:rPr>
                        <a:t> </a:t>
                      </a:r>
                      <a:r>
                        <a:rPr lang="id-ID" sz="1400" b="1" smtClean="0">
                          <a:effectLst/>
                        </a:rPr>
                        <a:t>PEMBELAJARAN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10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9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</a:rPr>
                        <a:t>Mahasiswa diharapkan memahami metode dan teknik survei dalam perencanaan wilayah dan kota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Teknik dan metoda survei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156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10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</a:rPr>
                        <a:t>Mahasiswa diharapkan memahami dan mampu menjabarkan teknik dan jenis analisis data dalam perencanaan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Teknik dan jenis analisis perencanaan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350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</a:rPr>
                        <a:t>Mahasiswa diharapkan memahami pendekatan dalam perumusan masalah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Jenis pendekatan dalam perumusan masalah : induktif, deduktif, generalisasi, dan pengujian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10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12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</a:rPr>
                        <a:t>Mahasiswa diharapkan mampu memahami dan menjabarkan tahapan proses perencanaan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Tipologi tahapan dalam proses perencanaan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563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Mahasiswa diharapkan mampu mengkaitkan pendekatan perencanaan terhadap produk perencanaan di Indonesia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b="0">
                          <a:effectLst/>
                        </a:rPr>
                        <a:t>Pendekatan penanganan kawasan</a:t>
                      </a:r>
                      <a:endParaRPr lang="en-US" sz="1400" b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b="0">
                          <a:effectLst/>
                        </a:rPr>
                        <a:t>Kaitan pendekatan perencanaan dengan produk perencanaan di Indonesia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</a:tr>
              <a:tr h="417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Mahasiswa diharapkan mampu melakukan proses perencanan dalam produk perencanaan di Indonesia termasuk perumusan alternatif solusi dalam melakukan perencanaan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333" marR="2133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0">
                          <a:effectLst/>
                        </a:rPr>
                        <a:t>Proses perencanaan dalam produk tata ruang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b="0">
                          <a:effectLst/>
                        </a:rPr>
                        <a:t>Perumusan alternatif solusi, solusi terpilih, program dan tindakan</a:t>
                      </a:r>
                      <a:endParaRPr lang="en-US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33" marR="213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3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METODE PEMBELAJARAN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Penyampaian Materi</a:t>
            </a:r>
          </a:p>
          <a:p>
            <a:r>
              <a:rPr lang="en-US" smtClean="0"/>
              <a:t>Diskusi</a:t>
            </a:r>
          </a:p>
          <a:p>
            <a:r>
              <a:rPr lang="en-US" smtClean="0"/>
              <a:t>Tanya Jawab</a:t>
            </a:r>
          </a:p>
          <a:p>
            <a:r>
              <a:rPr lang="en-US" i="1" smtClean="0"/>
              <a:t>Feedback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23881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smtClean="0"/>
              <a:t>	</a:t>
            </a:r>
            <a:r>
              <a:rPr lang="en-US" sz="3600" b="1" smtClean="0"/>
              <a:t>TUGAS INDIVIDU DAN TUGAS KELOMPOK 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Tugas Individu akan diberikan setiap akhir sesi perkuliahan</a:t>
            </a:r>
          </a:p>
          <a:p>
            <a:r>
              <a:rPr lang="en-US" smtClean="0"/>
              <a:t>Tugas kelompok akan diberikan pada pertemuan ke-8. Kemudian dipresentasikan pada pertemuan ke-14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4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966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KONTRAK KULIAH  MATAKULIAH  PENGANTAR PROSES PERENCANAAN</vt:lpstr>
      <vt:lpstr>OUTLINE</vt:lpstr>
      <vt:lpstr>LATAR BELAKANG</vt:lpstr>
      <vt:lpstr>TUJUAN</vt:lpstr>
      <vt:lpstr>SASARAN</vt:lpstr>
      <vt:lpstr>SATUAN ACARA PERKULIAHAN (SAP)</vt:lpstr>
      <vt:lpstr>SATUAN ACARA PERKULIAHAN (SAP)</vt:lpstr>
      <vt:lpstr>METODE PEMBELAJARAN</vt:lpstr>
      <vt:lpstr> TUGAS INDIVIDU DAN TUGAS KELOMPOK </vt:lpstr>
      <vt:lpstr>EVALUASI PEMBELAJARAN</vt:lpstr>
      <vt:lpstr>REFERENSI</vt:lpstr>
      <vt:lpstr>PERATURAN PERUNDANGAN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23</cp:revision>
  <dcterms:created xsi:type="dcterms:W3CDTF">2018-09-04T21:30:41Z</dcterms:created>
  <dcterms:modified xsi:type="dcterms:W3CDTF">2019-01-20T12:52:54Z</dcterms:modified>
</cp:coreProperties>
</file>