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63" r:id="rId3"/>
    <p:sldId id="322" r:id="rId4"/>
    <p:sldId id="328" r:id="rId5"/>
    <p:sldId id="335" r:id="rId6"/>
    <p:sldId id="336" r:id="rId7"/>
    <p:sldId id="330" r:id="rId8"/>
    <p:sldId id="329" r:id="rId9"/>
    <p:sldId id="332" r:id="rId10"/>
    <p:sldId id="323" r:id="rId11"/>
    <p:sldId id="342" r:id="rId12"/>
    <p:sldId id="337" r:id="rId13"/>
    <p:sldId id="343" r:id="rId14"/>
    <p:sldId id="347" r:id="rId15"/>
    <p:sldId id="344" r:id="rId16"/>
    <p:sldId id="345" r:id="rId17"/>
    <p:sldId id="346" r:id="rId18"/>
    <p:sldId id="348" r:id="rId19"/>
    <p:sldId id="349" r:id="rId20"/>
    <p:sldId id="325" r:id="rId21"/>
    <p:sldId id="326" r:id="rId22"/>
    <p:sldId id="327" r:id="rId23"/>
    <p:sldId id="331" r:id="rId24"/>
    <p:sldId id="333" r:id="rId25"/>
    <p:sldId id="334"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85" autoAdjust="0"/>
  </p:normalViewPr>
  <p:slideViewPr>
    <p:cSldViewPr>
      <p:cViewPr>
        <p:scale>
          <a:sx n="60" d="100"/>
          <a:sy n="60" d="100"/>
        </p:scale>
        <p:origin x="-156"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D71C4-4F16-4249-8FB0-24118FE03AD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4D2B8DF-B37E-4549-9F3D-66CA801A1DCE}">
      <dgm:prSet phldrT="[Text]" custT="1"/>
      <dgm:spPr/>
      <dgm:t>
        <a:bodyPr/>
        <a:lstStyle/>
        <a:p>
          <a:r>
            <a:rPr lang="en-US" sz="4000" smtClean="0"/>
            <a:t>Daftar Permasalahan</a:t>
          </a:r>
          <a:endParaRPr lang="en-US" sz="4000"/>
        </a:p>
      </dgm:t>
    </dgm:pt>
    <dgm:pt modelId="{EAA2AA44-D21C-4EC9-A531-F1F8976BD558}" type="parTrans" cxnId="{E629D15B-B9E5-43DF-B3AA-BB5D539EE166}">
      <dgm:prSet/>
      <dgm:spPr/>
      <dgm:t>
        <a:bodyPr/>
        <a:lstStyle/>
        <a:p>
          <a:endParaRPr lang="en-US"/>
        </a:p>
      </dgm:t>
    </dgm:pt>
    <dgm:pt modelId="{8F61BF96-8114-4C6F-96A6-F526FB73478A}" type="sibTrans" cxnId="{E629D15B-B9E5-43DF-B3AA-BB5D539EE166}">
      <dgm:prSet/>
      <dgm:spPr/>
      <dgm:t>
        <a:bodyPr/>
        <a:lstStyle/>
        <a:p>
          <a:endParaRPr lang="en-US"/>
        </a:p>
      </dgm:t>
    </dgm:pt>
    <dgm:pt modelId="{7DD9BE58-A712-4A0F-963D-C14FB14A1B61}">
      <dgm:prSet phldrT="[Text]" custT="1"/>
      <dgm:spPr/>
      <dgm:t>
        <a:bodyPr/>
        <a:lstStyle/>
        <a:p>
          <a:r>
            <a:rPr lang="en-US" sz="4000" smtClean="0"/>
            <a:t>Penilaian Permasalahan</a:t>
          </a:r>
          <a:endParaRPr lang="en-US" sz="4000"/>
        </a:p>
      </dgm:t>
    </dgm:pt>
    <dgm:pt modelId="{9C646EDF-D819-4E06-9728-7292D05540E1}" type="parTrans" cxnId="{03DBC692-EAF9-4F59-B9BA-B84F231D89B4}">
      <dgm:prSet/>
      <dgm:spPr/>
      <dgm:t>
        <a:bodyPr/>
        <a:lstStyle/>
        <a:p>
          <a:endParaRPr lang="en-US"/>
        </a:p>
      </dgm:t>
    </dgm:pt>
    <dgm:pt modelId="{E11B3846-BFB3-45F6-87EF-6EA500523522}" type="sibTrans" cxnId="{03DBC692-EAF9-4F59-B9BA-B84F231D89B4}">
      <dgm:prSet/>
      <dgm:spPr/>
      <dgm:t>
        <a:bodyPr/>
        <a:lstStyle/>
        <a:p>
          <a:endParaRPr lang="en-US"/>
        </a:p>
      </dgm:t>
    </dgm:pt>
    <dgm:pt modelId="{F9E642AD-F1FF-4319-95D5-29C9F4577285}">
      <dgm:prSet phldrT="[Text]" custT="1"/>
      <dgm:spPr/>
      <dgm:t>
        <a:bodyPr/>
        <a:lstStyle/>
        <a:p>
          <a:r>
            <a:rPr lang="en-US" sz="4000" smtClean="0"/>
            <a:t>Prioritas Permasalahan</a:t>
          </a:r>
          <a:endParaRPr lang="en-US" sz="4000"/>
        </a:p>
      </dgm:t>
    </dgm:pt>
    <dgm:pt modelId="{F973C5E0-62C2-40B3-B61E-1F6D8347F07B}" type="parTrans" cxnId="{4FA2FAF5-A048-4DD3-A8BC-AC371B7E1504}">
      <dgm:prSet/>
      <dgm:spPr/>
      <dgm:t>
        <a:bodyPr/>
        <a:lstStyle/>
        <a:p>
          <a:endParaRPr lang="en-US"/>
        </a:p>
      </dgm:t>
    </dgm:pt>
    <dgm:pt modelId="{4E8AA5DC-E564-4BF8-9F48-99329840D68B}" type="sibTrans" cxnId="{4FA2FAF5-A048-4DD3-A8BC-AC371B7E1504}">
      <dgm:prSet/>
      <dgm:spPr/>
      <dgm:t>
        <a:bodyPr/>
        <a:lstStyle/>
        <a:p>
          <a:endParaRPr lang="en-US"/>
        </a:p>
      </dgm:t>
    </dgm:pt>
    <dgm:pt modelId="{7FA7FACB-4A59-4826-A281-8262DE1E37D5}" type="pres">
      <dgm:prSet presAssocID="{6AFD71C4-4F16-4249-8FB0-24118FE03AD0}" presName="linear" presStyleCnt="0">
        <dgm:presLayoutVars>
          <dgm:animLvl val="lvl"/>
          <dgm:resizeHandles val="exact"/>
        </dgm:presLayoutVars>
      </dgm:prSet>
      <dgm:spPr/>
    </dgm:pt>
    <dgm:pt modelId="{94C82730-933D-4572-B521-043D246BD0BB}" type="pres">
      <dgm:prSet presAssocID="{D4D2B8DF-B37E-4549-9F3D-66CA801A1DCE}" presName="parentText" presStyleLbl="node1" presStyleIdx="0" presStyleCnt="2">
        <dgm:presLayoutVars>
          <dgm:chMax val="0"/>
          <dgm:bulletEnabled val="1"/>
        </dgm:presLayoutVars>
      </dgm:prSet>
      <dgm:spPr/>
      <dgm:t>
        <a:bodyPr/>
        <a:lstStyle/>
        <a:p>
          <a:endParaRPr lang="en-US"/>
        </a:p>
      </dgm:t>
    </dgm:pt>
    <dgm:pt modelId="{C74EB565-FFC2-4654-B90E-201E2B5C9835}" type="pres">
      <dgm:prSet presAssocID="{D4D2B8DF-B37E-4549-9F3D-66CA801A1DCE}" presName="childText" presStyleLbl="revTx" presStyleIdx="0" presStyleCnt="1">
        <dgm:presLayoutVars>
          <dgm:bulletEnabled val="1"/>
        </dgm:presLayoutVars>
      </dgm:prSet>
      <dgm:spPr/>
    </dgm:pt>
    <dgm:pt modelId="{7D3ADAC5-36D6-4C74-80C4-9A51FDF1C0FE}" type="pres">
      <dgm:prSet presAssocID="{F9E642AD-F1FF-4319-95D5-29C9F4577285}" presName="parentText" presStyleLbl="node1" presStyleIdx="1" presStyleCnt="2">
        <dgm:presLayoutVars>
          <dgm:chMax val="0"/>
          <dgm:bulletEnabled val="1"/>
        </dgm:presLayoutVars>
      </dgm:prSet>
      <dgm:spPr/>
      <dgm:t>
        <a:bodyPr/>
        <a:lstStyle/>
        <a:p>
          <a:endParaRPr lang="en-US"/>
        </a:p>
      </dgm:t>
    </dgm:pt>
  </dgm:ptLst>
  <dgm:cxnLst>
    <dgm:cxn modelId="{DB1FF364-F43E-40C3-9764-588366D9E909}" type="presOf" srcId="{F9E642AD-F1FF-4319-95D5-29C9F4577285}" destId="{7D3ADAC5-36D6-4C74-80C4-9A51FDF1C0FE}" srcOrd="0" destOrd="0" presId="urn:microsoft.com/office/officeart/2005/8/layout/vList2"/>
    <dgm:cxn modelId="{E629D15B-B9E5-43DF-B3AA-BB5D539EE166}" srcId="{6AFD71C4-4F16-4249-8FB0-24118FE03AD0}" destId="{D4D2B8DF-B37E-4549-9F3D-66CA801A1DCE}" srcOrd="0" destOrd="0" parTransId="{EAA2AA44-D21C-4EC9-A531-F1F8976BD558}" sibTransId="{8F61BF96-8114-4C6F-96A6-F526FB73478A}"/>
    <dgm:cxn modelId="{FF7A2F57-0F6E-408D-BBAC-E175EB27FFBA}" type="presOf" srcId="{7DD9BE58-A712-4A0F-963D-C14FB14A1B61}" destId="{C74EB565-FFC2-4654-B90E-201E2B5C9835}" srcOrd="0" destOrd="0" presId="urn:microsoft.com/office/officeart/2005/8/layout/vList2"/>
    <dgm:cxn modelId="{CFCC8A62-0112-4325-B28B-19FCC6F90D67}" type="presOf" srcId="{6AFD71C4-4F16-4249-8FB0-24118FE03AD0}" destId="{7FA7FACB-4A59-4826-A281-8262DE1E37D5}" srcOrd="0" destOrd="0" presId="urn:microsoft.com/office/officeart/2005/8/layout/vList2"/>
    <dgm:cxn modelId="{03DBC692-EAF9-4F59-B9BA-B84F231D89B4}" srcId="{D4D2B8DF-B37E-4549-9F3D-66CA801A1DCE}" destId="{7DD9BE58-A712-4A0F-963D-C14FB14A1B61}" srcOrd="0" destOrd="0" parTransId="{9C646EDF-D819-4E06-9728-7292D05540E1}" sibTransId="{E11B3846-BFB3-45F6-87EF-6EA500523522}"/>
    <dgm:cxn modelId="{6F4130B2-60CF-4EA5-98D5-7CC932C29192}" type="presOf" srcId="{D4D2B8DF-B37E-4549-9F3D-66CA801A1DCE}" destId="{94C82730-933D-4572-B521-043D246BD0BB}" srcOrd="0" destOrd="0" presId="urn:microsoft.com/office/officeart/2005/8/layout/vList2"/>
    <dgm:cxn modelId="{4FA2FAF5-A048-4DD3-A8BC-AC371B7E1504}" srcId="{6AFD71C4-4F16-4249-8FB0-24118FE03AD0}" destId="{F9E642AD-F1FF-4319-95D5-29C9F4577285}" srcOrd="1" destOrd="0" parTransId="{F973C5E0-62C2-40B3-B61E-1F6D8347F07B}" sibTransId="{4E8AA5DC-E564-4BF8-9F48-99329840D68B}"/>
    <dgm:cxn modelId="{52F246CF-4974-4C1F-AF50-B9B10A388F43}" type="presParOf" srcId="{7FA7FACB-4A59-4826-A281-8262DE1E37D5}" destId="{94C82730-933D-4572-B521-043D246BD0BB}" srcOrd="0" destOrd="0" presId="urn:microsoft.com/office/officeart/2005/8/layout/vList2"/>
    <dgm:cxn modelId="{AE8F10BC-CF2F-4989-861F-8361E5761B41}" type="presParOf" srcId="{7FA7FACB-4A59-4826-A281-8262DE1E37D5}" destId="{C74EB565-FFC2-4654-B90E-201E2B5C9835}" srcOrd="1" destOrd="0" presId="urn:microsoft.com/office/officeart/2005/8/layout/vList2"/>
    <dgm:cxn modelId="{C63EA0D6-9861-47BD-A986-C9C832D7D00C}" type="presParOf" srcId="{7FA7FACB-4A59-4826-A281-8262DE1E37D5}" destId="{7D3ADAC5-36D6-4C74-80C4-9A51FDF1C0F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82730-933D-4572-B521-043D246BD0BB}">
      <dsp:nvSpPr>
        <dsp:cNvPr id="0" name=""/>
        <dsp:cNvSpPr/>
      </dsp:nvSpPr>
      <dsp:spPr>
        <a:xfrm>
          <a:off x="0" y="507981"/>
          <a:ext cx="8229600" cy="1216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smtClean="0"/>
            <a:t>Daftar Permasalahan</a:t>
          </a:r>
          <a:endParaRPr lang="en-US" sz="4000" kern="1200"/>
        </a:p>
      </dsp:txBody>
      <dsp:txXfrm>
        <a:off x="59399" y="567380"/>
        <a:ext cx="8110802" cy="1098002"/>
      </dsp:txXfrm>
    </dsp:sp>
    <dsp:sp modelId="{C74EB565-FFC2-4654-B90E-201E2B5C9835}">
      <dsp:nvSpPr>
        <dsp:cNvPr id="0" name=""/>
        <dsp:cNvSpPr/>
      </dsp:nvSpPr>
      <dsp:spPr>
        <a:xfrm>
          <a:off x="0" y="1724781"/>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smtClean="0"/>
            <a:t>Penilaian Permasalahan</a:t>
          </a:r>
          <a:endParaRPr lang="en-US" sz="4000" kern="1200"/>
        </a:p>
      </dsp:txBody>
      <dsp:txXfrm>
        <a:off x="0" y="1724781"/>
        <a:ext cx="8229600" cy="1076400"/>
      </dsp:txXfrm>
    </dsp:sp>
    <dsp:sp modelId="{7D3ADAC5-36D6-4C74-80C4-9A51FDF1C0FE}">
      <dsp:nvSpPr>
        <dsp:cNvPr id="0" name=""/>
        <dsp:cNvSpPr/>
      </dsp:nvSpPr>
      <dsp:spPr>
        <a:xfrm>
          <a:off x="0" y="2801181"/>
          <a:ext cx="8229600" cy="12168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smtClean="0"/>
            <a:t>Prioritas Permasalahan</a:t>
          </a:r>
          <a:endParaRPr lang="en-US" sz="4000" kern="1200"/>
        </a:p>
      </dsp:txBody>
      <dsp:txXfrm>
        <a:off x="59399" y="2860580"/>
        <a:ext cx="8110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8357D-B75A-487D-9E20-EE77BB6700BF}" type="datetimeFigureOut">
              <a:rPr lang="en-US" smtClean="0"/>
              <a:t>5/4/2019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4C149-8033-4640-94FC-6EC7736FA83A}" type="slidenum">
              <a:rPr lang="en-US" smtClean="0"/>
              <a:t>‹#›</a:t>
            </a:fld>
            <a:endParaRPr lang="en-US"/>
          </a:p>
        </p:txBody>
      </p:sp>
    </p:spTree>
    <p:extLst>
      <p:ext uri="{BB962C8B-B14F-4D97-AF65-F5344CB8AC3E}">
        <p14:creationId xmlns:p14="http://schemas.microsoft.com/office/powerpoint/2010/main" val="405408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00059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1989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36507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430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8B08D-11C1-405B-B966-F5633425A9A5}"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0387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8B08D-11C1-405B-B966-F5633425A9A5}"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173926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8B08D-11C1-405B-B966-F5633425A9A5}" type="datetimeFigureOut">
              <a:rPr lang="en-US" smtClean="0"/>
              <a:t>5/4/2019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389484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8B08D-11C1-405B-B966-F5633425A9A5}" type="datetimeFigureOut">
              <a:rPr lang="en-US" smtClean="0"/>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80769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8B08D-11C1-405B-B966-F5633425A9A5}" type="datetimeFigureOut">
              <a:rPr lang="en-US" smtClean="0"/>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333800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8B08D-11C1-405B-B966-F5633425A9A5}"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40340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8B08D-11C1-405B-B966-F5633425A9A5}"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10764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8B08D-11C1-405B-B966-F5633425A9A5}" type="datetimeFigureOut">
              <a:rPr lang="en-US" smtClean="0"/>
              <a:t>5/4/2019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8FB98-5F65-4AD5-8D65-9A948F79372E}" type="slidenum">
              <a:rPr lang="en-US" smtClean="0"/>
              <a:t>‹#›</a:t>
            </a:fld>
            <a:endParaRPr lang="en-US"/>
          </a:p>
        </p:txBody>
      </p:sp>
    </p:spTree>
    <p:extLst>
      <p:ext uri="{BB962C8B-B14F-4D97-AF65-F5344CB8AC3E}">
        <p14:creationId xmlns:p14="http://schemas.microsoft.com/office/powerpoint/2010/main" val="1141377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051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3409759"/>
            <a:ext cx="6019800" cy="1470025"/>
          </a:xfrm>
        </p:spPr>
        <p:txBody>
          <a:bodyPr>
            <a:noAutofit/>
          </a:bodyPr>
          <a:lstStyle/>
          <a:p>
            <a:pPr algn="l"/>
            <a:r>
              <a:rPr lang="en-US" sz="2800" b="1" smtClean="0"/>
              <a:t>IDENTIFIKASI MASALAH DAN TUJUAN PERENCANAAN</a:t>
            </a:r>
            <a:endParaRPr lang="en-US" sz="2800" b="1"/>
          </a:p>
        </p:txBody>
      </p:sp>
    </p:spTree>
    <p:extLst>
      <p:ext uri="{BB962C8B-B14F-4D97-AF65-F5344CB8AC3E}">
        <p14:creationId xmlns:p14="http://schemas.microsoft.com/office/powerpoint/2010/main" val="310313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a:t>IDENTIFIKASI MASALAH DAN TUJUAN PERENCANAAN</a:t>
            </a:r>
            <a:endParaRPr lang="en-US"/>
          </a:p>
        </p:txBody>
      </p:sp>
      <p:sp>
        <p:nvSpPr>
          <p:cNvPr id="3" name="Content Placeholder 2"/>
          <p:cNvSpPr>
            <a:spLocks noGrp="1"/>
          </p:cNvSpPr>
          <p:nvPr>
            <p:ph idx="1"/>
          </p:nvPr>
        </p:nvSpPr>
        <p:spPr/>
        <p:txBody>
          <a:bodyPr/>
          <a:lstStyle/>
          <a:p>
            <a:r>
              <a:rPr lang="en-US" b="1" smtClean="0">
                <a:solidFill>
                  <a:schemeClr val="tx2">
                    <a:lumMod val="75000"/>
                  </a:schemeClr>
                </a:solidFill>
              </a:rPr>
              <a:t>Pengertian </a:t>
            </a:r>
          </a:p>
          <a:p>
            <a:pPr marL="0" indent="0">
              <a:buNone/>
            </a:pPr>
            <a:r>
              <a:rPr lang="en-US"/>
              <a:t>Masalah terjadi karena adanya kesenjangan (gap) antara apa yang seharusnya dan apa </a:t>
            </a:r>
            <a:r>
              <a:rPr lang="en-US" smtClean="0"/>
              <a:t>kenyataan</a:t>
            </a:r>
          </a:p>
          <a:p>
            <a:r>
              <a:rPr lang="en-US" b="1" smtClean="0">
                <a:solidFill>
                  <a:schemeClr val="tx2">
                    <a:lumMod val="75000"/>
                  </a:schemeClr>
                </a:solidFill>
              </a:rPr>
              <a:t>Tujuan Perencanaan </a:t>
            </a:r>
            <a:endParaRPr lang="en-US" b="1">
              <a:solidFill>
                <a:schemeClr val="tx2">
                  <a:lumMod val="75000"/>
                </a:schemeClr>
              </a:solidFill>
            </a:endParaRPr>
          </a:p>
          <a:p>
            <a:pPr marL="0" indent="0">
              <a:buNone/>
            </a:pPr>
            <a:r>
              <a:rPr lang="en-US"/>
              <a:t>Tujuan perencanaan dalam konteks suatu masalah atau isu adalah memperkecil atau mengurangi gap/kesenjangan yang terjadi </a:t>
            </a:r>
          </a:p>
          <a:p>
            <a:pPr marL="0" indent="0">
              <a:buNone/>
            </a:pPr>
            <a:endParaRPr lang="en-US" b="1">
              <a:solidFill>
                <a:schemeClr val="tx2">
                  <a:lumMod val="75000"/>
                </a:schemeClr>
              </a:solidFill>
            </a:endParaRPr>
          </a:p>
          <a:p>
            <a:endParaRPr lang="en-US"/>
          </a:p>
        </p:txBody>
      </p:sp>
    </p:spTree>
    <p:extLst>
      <p:ext uri="{BB962C8B-B14F-4D97-AF65-F5344CB8AC3E}">
        <p14:creationId xmlns:p14="http://schemas.microsoft.com/office/powerpoint/2010/main" val="168728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b="1" smtClean="0"/>
              <a:t>RUANG LINGKUP </a:t>
            </a:r>
            <a:br>
              <a:rPr lang="en-US" sz="3600" b="1" smtClean="0"/>
            </a:br>
            <a:r>
              <a:rPr lang="en-US" sz="3600" b="1" smtClean="0"/>
              <a:t>IDENTIFIKASI PERMASALAAH </a:t>
            </a:r>
            <a:endParaRPr lang="en-US" sz="3600" b="1"/>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31181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85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sz="4000" b="1" smtClean="0"/>
              <a:t>RUANG LINGKUP IDENTIFIKASI PERMASALAHAN</a:t>
            </a:r>
            <a:endParaRPr lang="en-US" sz="4000" b="1"/>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r>
              <a:rPr lang="en-US" smtClean="0"/>
              <a:t>Tidak hanya ‘masalah’, tetapi juga ‘kendala, dan kelemahan’ dalam mencapai tujuan dan sasaran</a:t>
            </a:r>
          </a:p>
          <a:p>
            <a:r>
              <a:rPr lang="en-US" smtClean="0"/>
              <a:t>Identifikasi permasalahan tidak hanya untuk kondisi saat ini, tetapi masa depan</a:t>
            </a:r>
          </a:p>
          <a:p>
            <a:r>
              <a:rPr lang="en-US" smtClean="0"/>
              <a:t>Permasalahan membutuhkan solusi yang berbeda. Sebagai contoh permasalahan kemacetan lalu lintas pada Kawasan A dan kawasan B memiliki solusi yang berbeda. Kawasan A dengan pelebaran jalan, kawasan B dengan rekayasa lalu lintas</a:t>
            </a:r>
          </a:p>
          <a:p>
            <a:r>
              <a:rPr lang="en-US" smtClean="0"/>
              <a:t>Masalah terdiri atas multi aspek, seperti sosial, ekonomi, lingkungan, dll</a:t>
            </a:r>
          </a:p>
          <a:p>
            <a:endParaRPr lang="en-US"/>
          </a:p>
        </p:txBody>
      </p:sp>
      <p:sp>
        <p:nvSpPr>
          <p:cNvPr id="4" name="TextBox 3"/>
          <p:cNvSpPr txBox="1"/>
          <p:nvPr/>
        </p:nvSpPr>
        <p:spPr>
          <a:xfrm>
            <a:off x="0" y="1524000"/>
            <a:ext cx="3766544" cy="369332"/>
          </a:xfrm>
          <a:prstGeom prst="rect">
            <a:avLst/>
          </a:prstGeom>
          <a:solidFill>
            <a:schemeClr val="tx2">
              <a:lumMod val="60000"/>
              <a:lumOff val="40000"/>
            </a:schemeClr>
          </a:solidFill>
        </p:spPr>
        <p:txBody>
          <a:bodyPr wrap="none" rtlCol="0">
            <a:spAutoFit/>
          </a:bodyPr>
          <a:lstStyle/>
          <a:p>
            <a:r>
              <a:rPr lang="en-US" b="1" smtClean="0"/>
              <a:t>TAHAPAN I: DAFTAR PERMASALAHAN</a:t>
            </a:r>
            <a:endParaRPr lang="en-US" b="1"/>
          </a:p>
        </p:txBody>
      </p:sp>
    </p:spTree>
    <p:extLst>
      <p:ext uri="{BB962C8B-B14F-4D97-AF65-F5344CB8AC3E}">
        <p14:creationId xmlns:p14="http://schemas.microsoft.com/office/powerpoint/2010/main" val="244233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a:t>RUANG LINGKUP IDENTIFIKASI PERMASALAHAN</a:t>
            </a:r>
            <a:endParaRPr lang="en-US" sz="3600"/>
          </a:p>
        </p:txBody>
      </p:sp>
      <p:sp>
        <p:nvSpPr>
          <p:cNvPr id="3" name="Content Placeholder 2"/>
          <p:cNvSpPr>
            <a:spLocks noGrp="1"/>
          </p:cNvSpPr>
          <p:nvPr>
            <p:ph idx="1"/>
          </p:nvPr>
        </p:nvSpPr>
        <p:spPr>
          <a:xfrm>
            <a:off x="381000" y="1817132"/>
            <a:ext cx="8229600" cy="4525963"/>
          </a:xfrm>
        </p:spPr>
        <p:txBody>
          <a:bodyPr/>
          <a:lstStyle/>
          <a:p>
            <a:r>
              <a:rPr lang="en-US" smtClean="0"/>
              <a:t>Pada tahapan ini memberi skala dan skor terhadap daftar permasalahan. Sehingga dapat diketahui sebab dan akibat dari permasalahan tersebut, tujuan dan sasaran, dan solusi</a:t>
            </a:r>
          </a:p>
          <a:p>
            <a:r>
              <a:rPr lang="en-US" smtClean="0"/>
              <a:t>Penilaian ini juga menjadi dasar untuk menentukan prioritas permasalahan</a:t>
            </a:r>
            <a:endParaRPr lang="en-US"/>
          </a:p>
        </p:txBody>
      </p:sp>
      <p:sp>
        <p:nvSpPr>
          <p:cNvPr id="4" name="TextBox 3"/>
          <p:cNvSpPr txBox="1"/>
          <p:nvPr/>
        </p:nvSpPr>
        <p:spPr>
          <a:xfrm>
            <a:off x="0" y="1447800"/>
            <a:ext cx="4115486" cy="369332"/>
          </a:xfrm>
          <a:prstGeom prst="rect">
            <a:avLst/>
          </a:prstGeom>
          <a:solidFill>
            <a:schemeClr val="tx2">
              <a:lumMod val="60000"/>
              <a:lumOff val="40000"/>
            </a:schemeClr>
          </a:solidFill>
        </p:spPr>
        <p:txBody>
          <a:bodyPr wrap="none" rtlCol="0">
            <a:spAutoFit/>
          </a:bodyPr>
          <a:lstStyle/>
          <a:p>
            <a:r>
              <a:rPr lang="en-US" b="1" smtClean="0"/>
              <a:t>TAHAPAN II: PENILAIAN PERMASALAHAN</a:t>
            </a:r>
            <a:endParaRPr lang="en-US" b="1"/>
          </a:p>
        </p:txBody>
      </p:sp>
    </p:spTree>
    <p:extLst>
      <p:ext uri="{BB962C8B-B14F-4D97-AF65-F5344CB8AC3E}">
        <p14:creationId xmlns:p14="http://schemas.microsoft.com/office/powerpoint/2010/main" val="288076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346" y="457200"/>
            <a:ext cx="8229600" cy="1143000"/>
          </a:xfrm>
        </p:spPr>
        <p:txBody>
          <a:bodyPr>
            <a:noAutofit/>
          </a:bodyPr>
          <a:lstStyle/>
          <a:p>
            <a:r>
              <a:rPr lang="en-US" sz="3200" b="1"/>
              <a:t>RUANG LINGKUP IDENTIFIKASI PERMASALAHAN</a:t>
            </a:r>
            <a:endParaRPr lang="en-US" sz="3200"/>
          </a:p>
        </p:txBody>
      </p:sp>
      <p:sp>
        <p:nvSpPr>
          <p:cNvPr id="3" name="Content Placeholder 2"/>
          <p:cNvSpPr>
            <a:spLocks noGrp="1"/>
          </p:cNvSpPr>
          <p:nvPr>
            <p:ph idx="1"/>
          </p:nvPr>
        </p:nvSpPr>
        <p:spPr>
          <a:xfrm>
            <a:off x="457200" y="1951037"/>
            <a:ext cx="8229600" cy="4525963"/>
          </a:xfrm>
        </p:spPr>
        <p:txBody>
          <a:bodyPr/>
          <a:lstStyle/>
          <a:p>
            <a:endParaRPr lang="en-US"/>
          </a:p>
        </p:txBody>
      </p:sp>
      <p:sp>
        <p:nvSpPr>
          <p:cNvPr id="8" name="TextBox 7"/>
          <p:cNvSpPr txBox="1"/>
          <p:nvPr/>
        </p:nvSpPr>
        <p:spPr>
          <a:xfrm>
            <a:off x="10236" y="1524000"/>
            <a:ext cx="4115486" cy="369332"/>
          </a:xfrm>
          <a:prstGeom prst="rect">
            <a:avLst/>
          </a:prstGeom>
          <a:solidFill>
            <a:schemeClr val="tx2">
              <a:lumMod val="60000"/>
              <a:lumOff val="40000"/>
            </a:schemeClr>
          </a:solidFill>
        </p:spPr>
        <p:txBody>
          <a:bodyPr wrap="none" rtlCol="0">
            <a:spAutoFit/>
          </a:bodyPr>
          <a:lstStyle/>
          <a:p>
            <a:r>
              <a:rPr lang="en-US" b="1"/>
              <a:t>TAHAPAN II: PENILAIAN PERMASALAHAN</a:t>
            </a:r>
            <a:endParaRPr lang="en-US" b="1"/>
          </a:p>
        </p:txBody>
      </p:sp>
      <p:pic>
        <p:nvPicPr>
          <p:cNvPr id="2050" name="Picture 2" descr="Steps in problem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638"/>
            <a:ext cx="89916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12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346" y="457200"/>
            <a:ext cx="8229600" cy="1143000"/>
          </a:xfrm>
        </p:spPr>
        <p:txBody>
          <a:bodyPr>
            <a:noAutofit/>
          </a:bodyPr>
          <a:lstStyle/>
          <a:p>
            <a:r>
              <a:rPr lang="en-US" sz="3200" b="1"/>
              <a:t>RUANG LINGKUP IDENTIFIKASI PERMASALAHAN</a:t>
            </a:r>
            <a:endParaRPr lang="en-US" sz="3200"/>
          </a:p>
        </p:txBody>
      </p:sp>
      <p:sp>
        <p:nvSpPr>
          <p:cNvPr id="3" name="Content Placeholder 2"/>
          <p:cNvSpPr>
            <a:spLocks noGrp="1"/>
          </p:cNvSpPr>
          <p:nvPr>
            <p:ph idx="1"/>
          </p:nvPr>
        </p:nvSpPr>
        <p:spPr>
          <a:xfrm>
            <a:off x="457200" y="1951037"/>
            <a:ext cx="8229600" cy="4525963"/>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8249"/>
            <a:ext cx="4506310" cy="3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146" y="2654464"/>
            <a:ext cx="4522854" cy="297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stCxn id="3" idx="0"/>
            <a:endCxn id="3" idx="2"/>
          </p:cNvCxnSpPr>
          <p:nvPr/>
        </p:nvCxnSpPr>
        <p:spPr>
          <a:xfrm>
            <a:off x="4572000" y="1951037"/>
            <a:ext cx="0" cy="4525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36" y="1524000"/>
            <a:ext cx="4115486" cy="369332"/>
          </a:xfrm>
          <a:prstGeom prst="rect">
            <a:avLst/>
          </a:prstGeom>
          <a:solidFill>
            <a:schemeClr val="tx2">
              <a:lumMod val="60000"/>
              <a:lumOff val="40000"/>
            </a:schemeClr>
          </a:solidFill>
        </p:spPr>
        <p:txBody>
          <a:bodyPr wrap="none" rtlCol="0">
            <a:spAutoFit/>
          </a:bodyPr>
          <a:lstStyle/>
          <a:p>
            <a:r>
              <a:rPr lang="en-US" b="1"/>
              <a:t>TAHAPAN II: PENILAIAN PERMASALAHAN</a:t>
            </a:r>
            <a:endParaRPr lang="en-US" b="1"/>
          </a:p>
        </p:txBody>
      </p:sp>
    </p:spTree>
    <p:extLst>
      <p:ext uri="{BB962C8B-B14F-4D97-AF65-F5344CB8AC3E}">
        <p14:creationId xmlns:p14="http://schemas.microsoft.com/office/powerpoint/2010/main" val="155608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b="1"/>
              <a:t>RUANG LINGKUP IDENTIFIKASI PERMASALAHAN</a:t>
            </a:r>
            <a:endParaRPr lang="en-US" b="1"/>
          </a:p>
        </p:txBody>
      </p:sp>
      <p:sp>
        <p:nvSpPr>
          <p:cNvPr id="3" name="Content Placeholder 2"/>
          <p:cNvSpPr>
            <a:spLocks noGrp="1"/>
          </p:cNvSpPr>
          <p:nvPr>
            <p:ph idx="1"/>
          </p:nvPr>
        </p:nvSpPr>
        <p:spPr>
          <a:xfrm>
            <a:off x="427630" y="1896744"/>
            <a:ext cx="8229600" cy="4525963"/>
          </a:xfrm>
        </p:spPr>
        <p:txBody>
          <a:bodyPr/>
          <a:lstStyle/>
          <a:p>
            <a:r>
              <a:rPr lang="en-US" smtClean="0"/>
              <a:t>Pohon Identifikasi permasalahan dengan mengklasifikasikan menjadi permasalahan inti, permasalahan sebab, dan permasalahan akibat</a:t>
            </a:r>
          </a:p>
          <a:p>
            <a:r>
              <a:rPr lang="en-US" smtClean="0"/>
              <a:t>Identifikasi permasalahan dapat menggunakan pohon masalah</a:t>
            </a:r>
            <a:endParaRPr lang="en-US"/>
          </a:p>
        </p:txBody>
      </p:sp>
      <p:pic>
        <p:nvPicPr>
          <p:cNvPr id="1026" name="Picture 2"/>
          <p:cNvPicPr>
            <a:picLocks noChangeAspect="1" noChangeArrowheads="1"/>
          </p:cNvPicPr>
          <p:nvPr/>
        </p:nvPicPr>
        <p:blipFill rotWithShape="1">
          <a:blip r:embed="rId2">
            <a:clrChange>
              <a:clrFrom>
                <a:srgbClr val="FAFBF9"/>
              </a:clrFrom>
              <a:clrTo>
                <a:srgbClr val="FAFBF9">
                  <a:alpha val="0"/>
                </a:srgbClr>
              </a:clrTo>
            </a:clrChange>
            <a:extLst>
              <a:ext uri="{28A0092B-C50C-407E-A947-70E740481C1C}">
                <a14:useLocalDpi xmlns:a14="http://schemas.microsoft.com/office/drawing/2010/main" val="0"/>
              </a:ext>
            </a:extLst>
          </a:blip>
          <a:srcRect l="15081" t="43750" r="77452" b="42448"/>
          <a:stretch/>
        </p:blipFill>
        <p:spPr bwMode="auto">
          <a:xfrm>
            <a:off x="6400800" y="3200400"/>
            <a:ext cx="2877988"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570" y="1635878"/>
            <a:ext cx="4115486" cy="369332"/>
          </a:xfrm>
          <a:prstGeom prst="rect">
            <a:avLst/>
          </a:prstGeom>
          <a:solidFill>
            <a:schemeClr val="tx2">
              <a:lumMod val="60000"/>
              <a:lumOff val="40000"/>
            </a:schemeClr>
          </a:solidFill>
        </p:spPr>
        <p:txBody>
          <a:bodyPr wrap="none" rtlCol="0">
            <a:spAutoFit/>
          </a:bodyPr>
          <a:lstStyle/>
          <a:p>
            <a:r>
              <a:rPr lang="en-US" b="1"/>
              <a:t>TAHAPAN II: PENILAIAN PERMASALAHAN</a:t>
            </a:r>
            <a:endParaRPr lang="en-US" b="1"/>
          </a:p>
        </p:txBody>
      </p:sp>
    </p:spTree>
    <p:extLst>
      <p:ext uri="{BB962C8B-B14F-4D97-AF65-F5344CB8AC3E}">
        <p14:creationId xmlns:p14="http://schemas.microsoft.com/office/powerpoint/2010/main" val="335974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ight Arrow 55"/>
          <p:cNvSpPr/>
          <p:nvPr/>
        </p:nvSpPr>
        <p:spPr>
          <a:xfrm rot="5400000">
            <a:off x="8176610" y="8803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5196559" y="11851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5400000">
            <a:off x="6866327" y="8803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5400000">
            <a:off x="8127711" y="2228469"/>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5400000">
            <a:off x="6815808" y="2260312"/>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5400000">
            <a:off x="5155912" y="21757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5400000">
            <a:off x="3403312" y="11089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5400000">
            <a:off x="2233010" y="11089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5400000">
            <a:off x="541507" y="881509"/>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5400000">
            <a:off x="541507" y="23281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5400000">
            <a:off x="3272509" y="23281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5400000">
            <a:off x="2284456" y="22519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6200000">
            <a:off x="5090509" y="5168797"/>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5090510" y="3377369"/>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6200000">
            <a:off x="3403311" y="355571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2271111" y="3590210"/>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541507" y="351345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a:off x="3403312" y="4773312"/>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2271110" y="4807886"/>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541507" y="4939639"/>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6381750"/>
            <a:ext cx="1591590" cy="369332"/>
          </a:xfrm>
          <a:prstGeom prst="rect">
            <a:avLst/>
          </a:prstGeom>
          <a:solidFill>
            <a:schemeClr val="bg1"/>
          </a:solidFill>
        </p:spPr>
        <p:txBody>
          <a:bodyPr wrap="none" rtlCol="0">
            <a:spAutoFit/>
          </a:bodyPr>
          <a:lstStyle/>
          <a:p>
            <a:pPr algn="ctr"/>
            <a:r>
              <a:rPr lang="en-US" b="1" smtClean="0"/>
              <a:t>Permasalahan </a:t>
            </a:r>
            <a:endParaRPr lang="en-US" b="1"/>
          </a:p>
        </p:txBody>
      </p:sp>
      <p:sp>
        <p:nvSpPr>
          <p:cNvPr id="5" name="TextBox 4"/>
          <p:cNvSpPr txBox="1"/>
          <p:nvPr/>
        </p:nvSpPr>
        <p:spPr>
          <a:xfrm>
            <a:off x="6709682" y="6465332"/>
            <a:ext cx="830035" cy="369332"/>
          </a:xfrm>
          <a:prstGeom prst="rect">
            <a:avLst/>
          </a:prstGeom>
          <a:solidFill>
            <a:schemeClr val="bg1"/>
          </a:solidFill>
        </p:spPr>
        <p:txBody>
          <a:bodyPr wrap="none" rtlCol="0">
            <a:spAutoFit/>
          </a:bodyPr>
          <a:lstStyle/>
          <a:p>
            <a:pPr algn="ctr"/>
            <a:r>
              <a:rPr lang="en-US" b="1" smtClean="0"/>
              <a:t>Tujuan</a:t>
            </a:r>
            <a:endParaRPr lang="en-US" b="1"/>
          </a:p>
        </p:txBody>
      </p:sp>
      <p:sp>
        <p:nvSpPr>
          <p:cNvPr id="6" name="TextBox 5"/>
          <p:cNvSpPr txBox="1"/>
          <p:nvPr/>
        </p:nvSpPr>
        <p:spPr>
          <a:xfrm>
            <a:off x="0" y="2895600"/>
            <a:ext cx="4038600" cy="584775"/>
          </a:xfrm>
          <a:prstGeom prst="rect">
            <a:avLst/>
          </a:prstGeom>
          <a:solidFill>
            <a:schemeClr val="accent3">
              <a:lumMod val="50000"/>
            </a:schemeClr>
          </a:solidFill>
        </p:spPr>
        <p:txBody>
          <a:bodyPr wrap="square" rtlCol="0">
            <a:spAutoFit/>
          </a:bodyPr>
          <a:lstStyle/>
          <a:p>
            <a:pPr algn="ctr"/>
            <a:r>
              <a:rPr lang="en-US" sz="1600" b="1" smtClean="0"/>
              <a:t>Tida tertatanya Ruang Pedagang Kaki Lima </a:t>
            </a:r>
          </a:p>
          <a:p>
            <a:pPr algn="ctr"/>
            <a:r>
              <a:rPr lang="en-US" sz="1600" b="1" smtClean="0"/>
              <a:t>di Pasar Tanah Abang</a:t>
            </a:r>
            <a:endParaRPr lang="en-US" sz="1600" b="1"/>
          </a:p>
        </p:txBody>
      </p:sp>
      <p:sp>
        <p:nvSpPr>
          <p:cNvPr id="7" name="TextBox 6"/>
          <p:cNvSpPr txBox="1"/>
          <p:nvPr/>
        </p:nvSpPr>
        <p:spPr>
          <a:xfrm>
            <a:off x="5105400" y="2819400"/>
            <a:ext cx="4038600" cy="584775"/>
          </a:xfrm>
          <a:prstGeom prst="rect">
            <a:avLst/>
          </a:prstGeom>
          <a:solidFill>
            <a:schemeClr val="accent3">
              <a:lumMod val="50000"/>
            </a:schemeClr>
          </a:solidFill>
        </p:spPr>
        <p:txBody>
          <a:bodyPr wrap="square" rtlCol="0">
            <a:spAutoFit/>
          </a:bodyPr>
          <a:lstStyle/>
          <a:p>
            <a:pPr algn="ctr"/>
            <a:r>
              <a:rPr lang="en-US" sz="1600" b="1" smtClean="0"/>
              <a:t>Penataan Ruang PKL di Pasar Tanah Abang</a:t>
            </a:r>
          </a:p>
          <a:p>
            <a:pPr algn="ctr"/>
            <a:endParaRPr lang="en-US" sz="1600" b="1"/>
          </a:p>
        </p:txBody>
      </p:sp>
      <p:sp>
        <p:nvSpPr>
          <p:cNvPr id="8" name="TextBox 7"/>
          <p:cNvSpPr txBox="1"/>
          <p:nvPr/>
        </p:nvSpPr>
        <p:spPr>
          <a:xfrm>
            <a:off x="0" y="3705761"/>
            <a:ext cx="2019300" cy="1323439"/>
          </a:xfrm>
          <a:prstGeom prst="rect">
            <a:avLst/>
          </a:prstGeom>
          <a:solidFill>
            <a:srgbClr val="00B050"/>
          </a:solidFill>
        </p:spPr>
        <p:txBody>
          <a:bodyPr wrap="square" rtlCol="0">
            <a:spAutoFit/>
          </a:bodyPr>
          <a:lstStyle/>
          <a:p>
            <a:pPr algn="ctr"/>
            <a:r>
              <a:rPr lang="en-US" sz="1600" b="1" smtClean="0"/>
              <a:t>Pedagang memanfaatkan badan jalan dan jalur pejalan kaki untuk berjualan</a:t>
            </a:r>
            <a:endParaRPr lang="en-US" sz="1600" b="1"/>
          </a:p>
        </p:txBody>
      </p:sp>
      <p:sp>
        <p:nvSpPr>
          <p:cNvPr id="9" name="TextBox 8"/>
          <p:cNvSpPr txBox="1"/>
          <p:nvPr/>
        </p:nvSpPr>
        <p:spPr>
          <a:xfrm>
            <a:off x="2057400" y="3969603"/>
            <a:ext cx="1104900" cy="830997"/>
          </a:xfrm>
          <a:prstGeom prst="rect">
            <a:avLst/>
          </a:prstGeom>
          <a:solidFill>
            <a:srgbClr val="00B050"/>
          </a:solidFill>
        </p:spPr>
        <p:txBody>
          <a:bodyPr wrap="square" rtlCol="0">
            <a:spAutoFit/>
          </a:bodyPr>
          <a:lstStyle/>
          <a:p>
            <a:pPr algn="ctr"/>
            <a:r>
              <a:rPr lang="en-US" sz="1600" b="1" smtClean="0"/>
              <a:t>Masalah Sebab </a:t>
            </a:r>
          </a:p>
          <a:p>
            <a:pPr algn="ctr"/>
            <a:r>
              <a:rPr lang="en-US" sz="1600" b="1" smtClean="0"/>
              <a:t>III</a:t>
            </a:r>
            <a:endParaRPr lang="en-US" sz="1600" b="1"/>
          </a:p>
        </p:txBody>
      </p:sp>
      <p:sp>
        <p:nvSpPr>
          <p:cNvPr id="10" name="TextBox 9"/>
          <p:cNvSpPr txBox="1"/>
          <p:nvPr/>
        </p:nvSpPr>
        <p:spPr>
          <a:xfrm>
            <a:off x="3238500" y="3969603"/>
            <a:ext cx="1104900" cy="830997"/>
          </a:xfrm>
          <a:prstGeom prst="rect">
            <a:avLst/>
          </a:prstGeom>
          <a:solidFill>
            <a:srgbClr val="00B050"/>
          </a:solidFill>
        </p:spPr>
        <p:txBody>
          <a:bodyPr wrap="square" rtlCol="0">
            <a:spAutoFit/>
          </a:bodyPr>
          <a:lstStyle/>
          <a:p>
            <a:pPr algn="ctr"/>
            <a:r>
              <a:rPr lang="en-US" sz="1600" b="1" smtClean="0"/>
              <a:t>Masalah Sebab </a:t>
            </a:r>
          </a:p>
          <a:p>
            <a:pPr algn="ctr"/>
            <a:r>
              <a:rPr lang="en-US" sz="1600" b="1" smtClean="0"/>
              <a:t>IV</a:t>
            </a:r>
            <a:endParaRPr lang="en-US" sz="1600" b="1"/>
          </a:p>
        </p:txBody>
      </p:sp>
      <p:sp>
        <p:nvSpPr>
          <p:cNvPr id="11" name="TextBox 10"/>
          <p:cNvSpPr txBox="1"/>
          <p:nvPr/>
        </p:nvSpPr>
        <p:spPr>
          <a:xfrm>
            <a:off x="19050" y="5236188"/>
            <a:ext cx="2019300" cy="830997"/>
          </a:xfrm>
          <a:prstGeom prst="rect">
            <a:avLst/>
          </a:prstGeom>
          <a:solidFill>
            <a:srgbClr val="00B050"/>
          </a:solidFill>
        </p:spPr>
        <p:txBody>
          <a:bodyPr wrap="square" rtlCol="0">
            <a:spAutoFit/>
          </a:bodyPr>
          <a:lstStyle/>
          <a:p>
            <a:pPr algn="ctr"/>
            <a:r>
              <a:rPr lang="en-US" sz="1600" b="1" smtClean="0"/>
              <a:t>Tingginya harga jual kios di Pasar Tanah Abang</a:t>
            </a:r>
            <a:endParaRPr lang="en-US" sz="1600" b="1"/>
          </a:p>
        </p:txBody>
      </p:sp>
      <p:sp>
        <p:nvSpPr>
          <p:cNvPr id="13" name="TextBox 12"/>
          <p:cNvSpPr txBox="1"/>
          <p:nvPr/>
        </p:nvSpPr>
        <p:spPr>
          <a:xfrm>
            <a:off x="2133600" y="5188803"/>
            <a:ext cx="1028700" cy="830997"/>
          </a:xfrm>
          <a:prstGeom prst="rect">
            <a:avLst/>
          </a:prstGeom>
          <a:solidFill>
            <a:srgbClr val="00B050"/>
          </a:solidFill>
        </p:spPr>
        <p:txBody>
          <a:bodyPr wrap="square" rtlCol="0">
            <a:spAutoFit/>
          </a:bodyPr>
          <a:lstStyle/>
          <a:p>
            <a:pPr algn="ctr"/>
            <a:r>
              <a:rPr lang="en-US" sz="1600" b="1" smtClean="0"/>
              <a:t>Masalah Sebab</a:t>
            </a:r>
          </a:p>
          <a:p>
            <a:pPr algn="ctr"/>
            <a:r>
              <a:rPr lang="en-US" sz="1600" b="1" smtClean="0"/>
              <a:t>II</a:t>
            </a:r>
            <a:endParaRPr lang="en-US" sz="1600" b="1"/>
          </a:p>
        </p:txBody>
      </p:sp>
      <p:sp>
        <p:nvSpPr>
          <p:cNvPr id="14" name="TextBox 13"/>
          <p:cNvSpPr txBox="1"/>
          <p:nvPr/>
        </p:nvSpPr>
        <p:spPr>
          <a:xfrm>
            <a:off x="3314700" y="5188803"/>
            <a:ext cx="1028700" cy="830997"/>
          </a:xfrm>
          <a:prstGeom prst="rect">
            <a:avLst/>
          </a:prstGeom>
          <a:solidFill>
            <a:srgbClr val="00B050"/>
          </a:solidFill>
        </p:spPr>
        <p:txBody>
          <a:bodyPr wrap="square" rtlCol="0">
            <a:spAutoFit/>
          </a:bodyPr>
          <a:lstStyle/>
          <a:p>
            <a:pPr algn="ctr"/>
            <a:r>
              <a:rPr lang="en-US" sz="1600" b="1" smtClean="0"/>
              <a:t>Masalah Sebab</a:t>
            </a:r>
          </a:p>
          <a:p>
            <a:pPr algn="ctr"/>
            <a:r>
              <a:rPr lang="en-US" sz="1600" b="1" smtClean="0"/>
              <a:t>I</a:t>
            </a:r>
            <a:endParaRPr lang="en-US" sz="1600" b="1"/>
          </a:p>
        </p:txBody>
      </p:sp>
      <p:sp>
        <p:nvSpPr>
          <p:cNvPr id="20" name="TextBox 19"/>
          <p:cNvSpPr txBox="1"/>
          <p:nvPr/>
        </p:nvSpPr>
        <p:spPr>
          <a:xfrm>
            <a:off x="4419600" y="3820230"/>
            <a:ext cx="2019300" cy="1323439"/>
          </a:xfrm>
          <a:prstGeom prst="rect">
            <a:avLst/>
          </a:prstGeom>
          <a:solidFill>
            <a:srgbClr val="00B050"/>
          </a:solidFill>
        </p:spPr>
        <p:txBody>
          <a:bodyPr wrap="square" rtlCol="0">
            <a:spAutoFit/>
          </a:bodyPr>
          <a:lstStyle/>
          <a:p>
            <a:pPr algn="ctr"/>
            <a:r>
              <a:rPr lang="en-US" sz="1600" b="1" smtClean="0"/>
              <a:t>Bahu jalan dapat dilalui kendaraan bermotor dan berfungsinya jalur pejalan kaki</a:t>
            </a:r>
            <a:endParaRPr lang="en-US" sz="1600" b="1"/>
          </a:p>
        </p:txBody>
      </p:sp>
      <p:sp>
        <p:nvSpPr>
          <p:cNvPr id="21" name="TextBox 20"/>
          <p:cNvSpPr txBox="1"/>
          <p:nvPr/>
        </p:nvSpPr>
        <p:spPr>
          <a:xfrm>
            <a:off x="4419600" y="5569803"/>
            <a:ext cx="2019300" cy="830997"/>
          </a:xfrm>
          <a:prstGeom prst="rect">
            <a:avLst/>
          </a:prstGeom>
          <a:solidFill>
            <a:srgbClr val="00B050"/>
          </a:solidFill>
        </p:spPr>
        <p:txBody>
          <a:bodyPr wrap="square" rtlCol="0">
            <a:spAutoFit/>
          </a:bodyPr>
          <a:lstStyle/>
          <a:p>
            <a:pPr algn="ctr"/>
            <a:r>
              <a:rPr lang="en-US" sz="1600" b="1" i="1" smtClean="0"/>
              <a:t>Sharing cost </a:t>
            </a:r>
            <a:r>
              <a:rPr lang="en-US" sz="1600" b="1" smtClean="0"/>
              <a:t>antara pedagang dan pihak pengembang</a:t>
            </a:r>
            <a:endParaRPr lang="en-US" sz="1600" b="1" i="1"/>
          </a:p>
        </p:txBody>
      </p:sp>
      <p:sp>
        <p:nvSpPr>
          <p:cNvPr id="24" name="Right Arrow 23"/>
          <p:cNvSpPr/>
          <p:nvPr/>
        </p:nvSpPr>
        <p:spPr>
          <a:xfrm rot="16200000">
            <a:off x="8203912" y="3394583"/>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6200000">
            <a:off x="6815809" y="3429082"/>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8127712" y="4918991"/>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6200000">
            <a:off x="6862160" y="4927312"/>
            <a:ext cx="677479" cy="593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477000" y="3808475"/>
            <a:ext cx="1447800" cy="1077218"/>
          </a:xfrm>
          <a:prstGeom prst="rect">
            <a:avLst/>
          </a:prstGeom>
          <a:solidFill>
            <a:srgbClr val="00B050"/>
          </a:solidFill>
        </p:spPr>
        <p:txBody>
          <a:bodyPr wrap="square" rtlCol="0">
            <a:spAutoFit/>
          </a:bodyPr>
          <a:lstStyle/>
          <a:p>
            <a:pPr algn="ctr"/>
            <a:r>
              <a:rPr lang="en-US" sz="1600" b="1" smtClean="0"/>
              <a:t>Tujuan dari Masalah Sebab </a:t>
            </a:r>
          </a:p>
          <a:p>
            <a:pPr algn="ctr"/>
            <a:r>
              <a:rPr lang="en-US" sz="1600" b="1" smtClean="0"/>
              <a:t>III</a:t>
            </a:r>
            <a:endParaRPr lang="en-US" sz="1600" b="1"/>
          </a:p>
        </p:txBody>
      </p:sp>
      <p:sp>
        <p:nvSpPr>
          <p:cNvPr id="29" name="TextBox 28"/>
          <p:cNvSpPr txBox="1"/>
          <p:nvPr/>
        </p:nvSpPr>
        <p:spPr>
          <a:xfrm>
            <a:off x="7962900" y="3808475"/>
            <a:ext cx="1181100" cy="1077218"/>
          </a:xfrm>
          <a:prstGeom prst="rect">
            <a:avLst/>
          </a:prstGeom>
          <a:solidFill>
            <a:srgbClr val="00B050"/>
          </a:solidFill>
        </p:spPr>
        <p:txBody>
          <a:bodyPr wrap="square" rtlCol="0">
            <a:spAutoFit/>
          </a:bodyPr>
          <a:lstStyle/>
          <a:p>
            <a:pPr algn="ctr"/>
            <a:r>
              <a:rPr lang="en-US" sz="1600" b="1"/>
              <a:t>Tujuan dari </a:t>
            </a:r>
            <a:r>
              <a:rPr lang="en-US" sz="1600" b="1" smtClean="0"/>
              <a:t>Masalah Sebab </a:t>
            </a:r>
          </a:p>
          <a:p>
            <a:pPr algn="ctr"/>
            <a:r>
              <a:rPr lang="en-US" sz="1600" b="1" smtClean="0"/>
              <a:t>IV</a:t>
            </a:r>
            <a:endParaRPr lang="en-US" sz="1600" b="1"/>
          </a:p>
        </p:txBody>
      </p:sp>
      <p:sp>
        <p:nvSpPr>
          <p:cNvPr id="30" name="TextBox 29"/>
          <p:cNvSpPr txBox="1"/>
          <p:nvPr/>
        </p:nvSpPr>
        <p:spPr>
          <a:xfrm>
            <a:off x="6477000" y="5323582"/>
            <a:ext cx="1333500" cy="1077218"/>
          </a:xfrm>
          <a:prstGeom prst="rect">
            <a:avLst/>
          </a:prstGeom>
          <a:solidFill>
            <a:srgbClr val="00B050"/>
          </a:solidFill>
        </p:spPr>
        <p:txBody>
          <a:bodyPr wrap="square" rtlCol="0">
            <a:spAutoFit/>
          </a:bodyPr>
          <a:lstStyle/>
          <a:p>
            <a:pPr algn="ctr"/>
            <a:r>
              <a:rPr lang="en-US" sz="1600" b="1" smtClean="0"/>
              <a:t>Tujuan dari Masalah Sebab</a:t>
            </a:r>
          </a:p>
          <a:p>
            <a:pPr algn="ctr"/>
            <a:r>
              <a:rPr lang="en-US" sz="1600" b="1" smtClean="0"/>
              <a:t>II</a:t>
            </a:r>
            <a:endParaRPr lang="en-US" sz="1600" b="1"/>
          </a:p>
        </p:txBody>
      </p:sp>
      <p:sp>
        <p:nvSpPr>
          <p:cNvPr id="31" name="TextBox 30"/>
          <p:cNvSpPr txBox="1"/>
          <p:nvPr/>
        </p:nvSpPr>
        <p:spPr>
          <a:xfrm>
            <a:off x="7848600" y="5324155"/>
            <a:ext cx="1295400" cy="1077218"/>
          </a:xfrm>
          <a:prstGeom prst="rect">
            <a:avLst/>
          </a:prstGeom>
          <a:solidFill>
            <a:srgbClr val="00B050"/>
          </a:solidFill>
        </p:spPr>
        <p:txBody>
          <a:bodyPr wrap="square" rtlCol="0">
            <a:spAutoFit/>
          </a:bodyPr>
          <a:lstStyle/>
          <a:p>
            <a:pPr algn="ctr"/>
            <a:r>
              <a:rPr lang="en-US" sz="1600" b="1" smtClean="0"/>
              <a:t>Tujuan dari Masalah Sebab</a:t>
            </a:r>
          </a:p>
          <a:p>
            <a:pPr algn="ctr"/>
            <a:r>
              <a:rPr lang="en-US" sz="1600" b="1" smtClean="0"/>
              <a:t>I</a:t>
            </a:r>
            <a:endParaRPr lang="en-US" sz="1600" b="1"/>
          </a:p>
        </p:txBody>
      </p:sp>
      <p:sp>
        <p:nvSpPr>
          <p:cNvPr id="35" name="TextBox 34"/>
          <p:cNvSpPr txBox="1"/>
          <p:nvPr/>
        </p:nvSpPr>
        <p:spPr>
          <a:xfrm>
            <a:off x="-38100" y="1371600"/>
            <a:ext cx="2019300" cy="1323439"/>
          </a:xfrm>
          <a:prstGeom prst="rect">
            <a:avLst/>
          </a:prstGeom>
          <a:solidFill>
            <a:schemeClr val="accent3">
              <a:lumMod val="60000"/>
              <a:lumOff val="40000"/>
            </a:schemeClr>
          </a:solidFill>
        </p:spPr>
        <p:txBody>
          <a:bodyPr wrap="square" rtlCol="0">
            <a:spAutoFit/>
          </a:bodyPr>
          <a:lstStyle/>
          <a:p>
            <a:pPr algn="ctr"/>
            <a:r>
              <a:rPr lang="en-US" sz="1600" b="1" smtClean="0"/>
              <a:t>Pengendara kendaraan bermotor dan pejalan kaki menggunakan badan jalan</a:t>
            </a:r>
            <a:endParaRPr lang="en-US" sz="1600" b="1"/>
          </a:p>
        </p:txBody>
      </p:sp>
      <p:sp>
        <p:nvSpPr>
          <p:cNvPr id="36" name="TextBox 35"/>
          <p:cNvSpPr txBox="1"/>
          <p:nvPr/>
        </p:nvSpPr>
        <p:spPr>
          <a:xfrm>
            <a:off x="2019300" y="1685128"/>
            <a:ext cx="1104900" cy="830997"/>
          </a:xfrm>
          <a:prstGeom prst="rect">
            <a:avLst/>
          </a:prstGeom>
          <a:solidFill>
            <a:schemeClr val="accent3">
              <a:lumMod val="60000"/>
              <a:lumOff val="40000"/>
            </a:schemeClr>
          </a:solidFill>
        </p:spPr>
        <p:txBody>
          <a:bodyPr wrap="square" rtlCol="0">
            <a:spAutoFit/>
          </a:bodyPr>
          <a:lstStyle>
            <a:defPPr>
              <a:defRPr lang="en-US"/>
            </a:defPPr>
            <a:lvl1pPr algn="ctr">
              <a:defRPr sz="1600" b="1"/>
            </a:lvl1pPr>
          </a:lstStyle>
          <a:p>
            <a:r>
              <a:rPr lang="en-US"/>
              <a:t>Masalah Akibat </a:t>
            </a:r>
          </a:p>
          <a:p>
            <a:r>
              <a:rPr lang="en-US" smtClean="0"/>
              <a:t>I</a:t>
            </a:r>
            <a:endParaRPr lang="en-US"/>
          </a:p>
        </p:txBody>
      </p:sp>
      <p:sp>
        <p:nvSpPr>
          <p:cNvPr id="37" name="TextBox 36"/>
          <p:cNvSpPr txBox="1"/>
          <p:nvPr/>
        </p:nvSpPr>
        <p:spPr>
          <a:xfrm>
            <a:off x="3200400" y="1685128"/>
            <a:ext cx="1104900" cy="830997"/>
          </a:xfrm>
          <a:prstGeom prst="rect">
            <a:avLst/>
          </a:prstGeom>
          <a:solidFill>
            <a:schemeClr val="accent3">
              <a:lumMod val="60000"/>
              <a:lumOff val="40000"/>
            </a:schemeClr>
          </a:solidFill>
        </p:spPr>
        <p:txBody>
          <a:bodyPr wrap="square" rtlCol="0">
            <a:spAutoFit/>
          </a:bodyPr>
          <a:lstStyle>
            <a:defPPr>
              <a:defRPr lang="en-US"/>
            </a:defPPr>
            <a:lvl1pPr algn="ctr">
              <a:defRPr sz="1600" b="1"/>
            </a:lvl1pPr>
          </a:lstStyle>
          <a:p>
            <a:r>
              <a:rPr lang="en-US"/>
              <a:t>Masalah Akibat</a:t>
            </a:r>
          </a:p>
          <a:p>
            <a:r>
              <a:rPr lang="en-US" smtClean="0"/>
              <a:t>II</a:t>
            </a:r>
            <a:endParaRPr lang="en-US"/>
          </a:p>
        </p:txBody>
      </p:sp>
      <p:sp>
        <p:nvSpPr>
          <p:cNvPr id="39" name="TextBox 38"/>
          <p:cNvSpPr txBox="1"/>
          <p:nvPr/>
        </p:nvSpPr>
        <p:spPr>
          <a:xfrm>
            <a:off x="6438900" y="1447800"/>
            <a:ext cx="1447800" cy="1077218"/>
          </a:xfrm>
          <a:prstGeom prst="rect">
            <a:avLst/>
          </a:prstGeom>
          <a:solidFill>
            <a:schemeClr val="accent3">
              <a:lumMod val="60000"/>
              <a:lumOff val="40000"/>
            </a:schemeClr>
          </a:solidFill>
        </p:spPr>
        <p:txBody>
          <a:bodyPr wrap="square" rtlCol="0">
            <a:spAutoFit/>
          </a:bodyPr>
          <a:lstStyle>
            <a:defPPr>
              <a:defRPr lang="en-US"/>
            </a:defPPr>
            <a:lvl1pPr algn="ctr">
              <a:defRPr sz="1600" b="1"/>
            </a:lvl1pPr>
          </a:lstStyle>
          <a:p>
            <a:r>
              <a:rPr lang="en-US"/>
              <a:t>Tujuan dari Masalah Akibat </a:t>
            </a:r>
          </a:p>
          <a:p>
            <a:r>
              <a:rPr lang="en-US" smtClean="0"/>
              <a:t>I</a:t>
            </a:r>
            <a:endParaRPr lang="en-US"/>
          </a:p>
        </p:txBody>
      </p:sp>
      <p:sp>
        <p:nvSpPr>
          <p:cNvPr id="40" name="TextBox 39"/>
          <p:cNvSpPr txBox="1"/>
          <p:nvPr/>
        </p:nvSpPr>
        <p:spPr>
          <a:xfrm>
            <a:off x="7924800" y="1447800"/>
            <a:ext cx="1181100" cy="1077218"/>
          </a:xfrm>
          <a:prstGeom prst="rect">
            <a:avLst/>
          </a:prstGeom>
          <a:solidFill>
            <a:schemeClr val="accent3">
              <a:lumMod val="60000"/>
              <a:lumOff val="40000"/>
            </a:schemeClr>
          </a:solidFill>
        </p:spPr>
        <p:txBody>
          <a:bodyPr wrap="square" rtlCol="0">
            <a:spAutoFit/>
          </a:bodyPr>
          <a:lstStyle/>
          <a:p>
            <a:pPr algn="ctr"/>
            <a:r>
              <a:rPr lang="en-US" sz="1600" b="1"/>
              <a:t>Tujuan dari </a:t>
            </a:r>
            <a:r>
              <a:rPr lang="en-US" sz="1600" b="1" smtClean="0"/>
              <a:t>Masalah Akibat</a:t>
            </a:r>
          </a:p>
          <a:p>
            <a:pPr algn="ctr"/>
            <a:r>
              <a:rPr lang="en-US" sz="1600" b="1" smtClean="0"/>
              <a:t>II</a:t>
            </a:r>
            <a:endParaRPr lang="en-US" sz="1600" b="1"/>
          </a:p>
        </p:txBody>
      </p:sp>
      <p:sp>
        <p:nvSpPr>
          <p:cNvPr id="41" name="TextBox 40"/>
          <p:cNvSpPr txBox="1"/>
          <p:nvPr/>
        </p:nvSpPr>
        <p:spPr>
          <a:xfrm>
            <a:off x="2057400" y="533400"/>
            <a:ext cx="1104900" cy="830997"/>
          </a:xfrm>
          <a:prstGeom prst="rect">
            <a:avLst/>
          </a:prstGeom>
          <a:solidFill>
            <a:schemeClr val="accent3">
              <a:lumMod val="60000"/>
              <a:lumOff val="40000"/>
            </a:schemeClr>
          </a:solidFill>
        </p:spPr>
        <p:txBody>
          <a:bodyPr wrap="square" rtlCol="0">
            <a:spAutoFit/>
          </a:bodyPr>
          <a:lstStyle>
            <a:defPPr>
              <a:defRPr lang="en-US"/>
            </a:defPPr>
            <a:lvl1pPr algn="ctr">
              <a:defRPr sz="1600" b="1"/>
            </a:lvl1pPr>
          </a:lstStyle>
          <a:p>
            <a:r>
              <a:rPr lang="en-US"/>
              <a:t>Masalah Akibat </a:t>
            </a:r>
          </a:p>
          <a:p>
            <a:r>
              <a:rPr lang="en-US" smtClean="0"/>
              <a:t>III</a:t>
            </a:r>
            <a:endParaRPr lang="en-US"/>
          </a:p>
        </p:txBody>
      </p:sp>
      <p:sp>
        <p:nvSpPr>
          <p:cNvPr id="42" name="TextBox 41"/>
          <p:cNvSpPr txBox="1"/>
          <p:nvPr/>
        </p:nvSpPr>
        <p:spPr>
          <a:xfrm>
            <a:off x="3276600" y="533400"/>
            <a:ext cx="1104900" cy="830997"/>
          </a:xfrm>
          <a:prstGeom prst="rect">
            <a:avLst/>
          </a:prstGeom>
          <a:solidFill>
            <a:schemeClr val="accent3">
              <a:lumMod val="60000"/>
              <a:lumOff val="40000"/>
            </a:schemeClr>
          </a:solidFill>
        </p:spPr>
        <p:txBody>
          <a:bodyPr wrap="square" rtlCol="0">
            <a:spAutoFit/>
          </a:bodyPr>
          <a:lstStyle>
            <a:defPPr>
              <a:defRPr lang="en-US"/>
            </a:defPPr>
            <a:lvl1pPr algn="ctr">
              <a:defRPr sz="1600" b="1"/>
            </a:lvl1pPr>
          </a:lstStyle>
          <a:p>
            <a:r>
              <a:rPr lang="en-US"/>
              <a:t>Masalah Akibat </a:t>
            </a:r>
          </a:p>
          <a:p>
            <a:r>
              <a:rPr lang="en-US" smtClean="0"/>
              <a:t>IV</a:t>
            </a:r>
            <a:endParaRPr lang="en-US"/>
          </a:p>
        </p:txBody>
      </p:sp>
      <p:sp>
        <p:nvSpPr>
          <p:cNvPr id="43" name="TextBox 42"/>
          <p:cNvSpPr txBox="1"/>
          <p:nvPr/>
        </p:nvSpPr>
        <p:spPr>
          <a:xfrm>
            <a:off x="0" y="558225"/>
            <a:ext cx="2019300" cy="584775"/>
          </a:xfrm>
          <a:prstGeom prst="rect">
            <a:avLst/>
          </a:prstGeom>
          <a:solidFill>
            <a:schemeClr val="accent3">
              <a:lumMod val="60000"/>
              <a:lumOff val="40000"/>
            </a:schemeClr>
          </a:solidFill>
        </p:spPr>
        <p:txBody>
          <a:bodyPr wrap="square" rtlCol="0">
            <a:spAutoFit/>
          </a:bodyPr>
          <a:lstStyle/>
          <a:p>
            <a:pPr algn="ctr"/>
            <a:r>
              <a:rPr lang="en-US" sz="1600" b="1" smtClean="0"/>
              <a:t>Timbulnya kemacetan</a:t>
            </a:r>
            <a:endParaRPr lang="en-US" sz="1600" b="1"/>
          </a:p>
        </p:txBody>
      </p:sp>
      <p:sp>
        <p:nvSpPr>
          <p:cNvPr id="47" name="TextBox 46"/>
          <p:cNvSpPr txBox="1"/>
          <p:nvPr/>
        </p:nvSpPr>
        <p:spPr>
          <a:xfrm>
            <a:off x="4381585" y="1617820"/>
            <a:ext cx="2019300" cy="830997"/>
          </a:xfrm>
          <a:prstGeom prst="rect">
            <a:avLst/>
          </a:prstGeom>
          <a:solidFill>
            <a:schemeClr val="accent3">
              <a:lumMod val="60000"/>
              <a:lumOff val="40000"/>
            </a:schemeClr>
          </a:solidFill>
        </p:spPr>
        <p:txBody>
          <a:bodyPr wrap="square" rtlCol="0">
            <a:spAutoFit/>
          </a:bodyPr>
          <a:lstStyle/>
          <a:p>
            <a:pPr algn="ctr"/>
            <a:r>
              <a:rPr lang="en-US" sz="1600" b="1" smtClean="0"/>
              <a:t>Berfungsinya jalur pejalan kaki dan badan jalan</a:t>
            </a:r>
            <a:endParaRPr lang="en-US" sz="1600" b="1"/>
          </a:p>
        </p:txBody>
      </p:sp>
      <p:sp>
        <p:nvSpPr>
          <p:cNvPr id="51" name="TextBox 50"/>
          <p:cNvSpPr txBox="1"/>
          <p:nvPr/>
        </p:nvSpPr>
        <p:spPr>
          <a:xfrm>
            <a:off x="4801830" y="766347"/>
            <a:ext cx="1466935" cy="584775"/>
          </a:xfrm>
          <a:prstGeom prst="rect">
            <a:avLst/>
          </a:prstGeom>
          <a:solidFill>
            <a:schemeClr val="accent3">
              <a:lumMod val="60000"/>
              <a:lumOff val="40000"/>
            </a:schemeClr>
          </a:solidFill>
        </p:spPr>
        <p:txBody>
          <a:bodyPr wrap="square" rtlCol="0">
            <a:spAutoFit/>
          </a:bodyPr>
          <a:lstStyle/>
          <a:p>
            <a:pPr algn="ctr"/>
            <a:r>
              <a:rPr lang="en-US" sz="1600" b="1" smtClean="0"/>
              <a:t>Kemacetan berkurang 40%</a:t>
            </a:r>
            <a:endParaRPr lang="en-US" sz="1600" b="1"/>
          </a:p>
        </p:txBody>
      </p:sp>
      <p:sp>
        <p:nvSpPr>
          <p:cNvPr id="53" name="TextBox 52"/>
          <p:cNvSpPr txBox="1"/>
          <p:nvPr/>
        </p:nvSpPr>
        <p:spPr>
          <a:xfrm>
            <a:off x="6400800" y="100839"/>
            <a:ext cx="1447800" cy="1077218"/>
          </a:xfrm>
          <a:prstGeom prst="rect">
            <a:avLst/>
          </a:prstGeom>
          <a:solidFill>
            <a:schemeClr val="accent3">
              <a:lumMod val="60000"/>
              <a:lumOff val="40000"/>
            </a:schemeClr>
          </a:solidFill>
        </p:spPr>
        <p:txBody>
          <a:bodyPr wrap="square" rtlCol="0">
            <a:spAutoFit/>
          </a:bodyPr>
          <a:lstStyle>
            <a:defPPr>
              <a:defRPr lang="en-US"/>
            </a:defPPr>
            <a:lvl1pPr algn="ctr">
              <a:defRPr sz="1600" b="1"/>
            </a:lvl1pPr>
          </a:lstStyle>
          <a:p>
            <a:r>
              <a:rPr lang="en-US"/>
              <a:t>Tujuan dari Masalah Akibat </a:t>
            </a:r>
          </a:p>
          <a:p>
            <a:r>
              <a:rPr lang="en-US"/>
              <a:t>III</a:t>
            </a:r>
          </a:p>
        </p:txBody>
      </p:sp>
      <p:sp>
        <p:nvSpPr>
          <p:cNvPr id="54" name="TextBox 53"/>
          <p:cNvSpPr txBox="1"/>
          <p:nvPr/>
        </p:nvSpPr>
        <p:spPr>
          <a:xfrm>
            <a:off x="7962900" y="76200"/>
            <a:ext cx="1181100" cy="1077218"/>
          </a:xfrm>
          <a:prstGeom prst="rect">
            <a:avLst/>
          </a:prstGeom>
          <a:solidFill>
            <a:schemeClr val="accent3">
              <a:lumMod val="60000"/>
              <a:lumOff val="40000"/>
            </a:schemeClr>
          </a:solidFill>
        </p:spPr>
        <p:txBody>
          <a:bodyPr wrap="square" rtlCol="0">
            <a:spAutoFit/>
          </a:bodyPr>
          <a:lstStyle/>
          <a:p>
            <a:pPr algn="ctr"/>
            <a:r>
              <a:rPr lang="en-US" sz="1600" b="1"/>
              <a:t>Tujuan dari </a:t>
            </a:r>
            <a:r>
              <a:rPr lang="en-US" sz="1600" b="1" smtClean="0"/>
              <a:t>Masalah Akibat</a:t>
            </a:r>
          </a:p>
          <a:p>
            <a:pPr algn="ctr"/>
            <a:r>
              <a:rPr lang="en-US" sz="1600" b="1" smtClean="0"/>
              <a:t>IV</a:t>
            </a:r>
            <a:endParaRPr lang="en-US" sz="1600" b="1"/>
          </a:p>
        </p:txBody>
      </p:sp>
      <p:sp>
        <p:nvSpPr>
          <p:cNvPr id="57" name="TextBox 56"/>
          <p:cNvSpPr txBox="1"/>
          <p:nvPr/>
        </p:nvSpPr>
        <p:spPr>
          <a:xfrm>
            <a:off x="-24494" y="76200"/>
            <a:ext cx="4115486" cy="369332"/>
          </a:xfrm>
          <a:prstGeom prst="rect">
            <a:avLst/>
          </a:prstGeom>
          <a:solidFill>
            <a:schemeClr val="tx2">
              <a:lumMod val="60000"/>
              <a:lumOff val="40000"/>
            </a:schemeClr>
          </a:solidFill>
        </p:spPr>
        <p:txBody>
          <a:bodyPr wrap="none" rtlCol="0">
            <a:spAutoFit/>
          </a:bodyPr>
          <a:lstStyle/>
          <a:p>
            <a:r>
              <a:rPr lang="en-US" b="1"/>
              <a:t>TAHAPAN II: PENILAIAN PERMASALAHAN</a:t>
            </a:r>
            <a:endParaRPr lang="en-US" b="1"/>
          </a:p>
        </p:txBody>
      </p:sp>
    </p:spTree>
    <p:extLst>
      <p:ext uri="{BB962C8B-B14F-4D97-AF65-F5344CB8AC3E}">
        <p14:creationId xmlns:p14="http://schemas.microsoft.com/office/powerpoint/2010/main" val="3330449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a:t>RUANG LINGKUP IDENTIFIKASI PERMASALAHAN</a:t>
            </a:r>
            <a:endParaRPr lang="en-US" sz="3600"/>
          </a:p>
        </p:txBody>
      </p:sp>
      <p:sp>
        <p:nvSpPr>
          <p:cNvPr id="3" name="Content Placeholder 2"/>
          <p:cNvSpPr>
            <a:spLocks noGrp="1"/>
          </p:cNvSpPr>
          <p:nvPr>
            <p:ph idx="1"/>
          </p:nvPr>
        </p:nvSpPr>
        <p:spPr>
          <a:xfrm>
            <a:off x="381000" y="2286000"/>
            <a:ext cx="8229600" cy="4057095"/>
          </a:xfrm>
        </p:spPr>
        <p:txBody>
          <a:bodyPr/>
          <a:lstStyle/>
          <a:p>
            <a:r>
              <a:rPr lang="en-US" smtClean="0"/>
              <a:t>Permasalahan yang diprioritaskan aalah kendala/hambatan/ketidakesuaian kondisi yang berdampak besar bagi suatu wilayah dan menyebabkan tidak tercapainya tujuan dan sasaran</a:t>
            </a:r>
            <a:endParaRPr lang="en-US"/>
          </a:p>
        </p:txBody>
      </p:sp>
      <p:sp>
        <p:nvSpPr>
          <p:cNvPr id="4" name="TextBox 3"/>
          <p:cNvSpPr txBox="1"/>
          <p:nvPr/>
        </p:nvSpPr>
        <p:spPr>
          <a:xfrm>
            <a:off x="15766" y="1632466"/>
            <a:ext cx="4142224" cy="369332"/>
          </a:xfrm>
          <a:prstGeom prst="rect">
            <a:avLst/>
          </a:prstGeom>
          <a:solidFill>
            <a:schemeClr val="tx2">
              <a:lumMod val="60000"/>
              <a:lumOff val="40000"/>
            </a:schemeClr>
          </a:solidFill>
        </p:spPr>
        <p:txBody>
          <a:bodyPr wrap="none" rtlCol="0">
            <a:spAutoFit/>
          </a:bodyPr>
          <a:lstStyle/>
          <a:p>
            <a:r>
              <a:rPr lang="en-US" b="1" smtClean="0"/>
              <a:t>TAHAPAN III: PRIORITAS PERMASALAHAN</a:t>
            </a:r>
            <a:endParaRPr lang="en-US" b="1"/>
          </a:p>
        </p:txBody>
      </p:sp>
    </p:spTree>
    <p:extLst>
      <p:ext uri="{BB962C8B-B14F-4D97-AF65-F5344CB8AC3E}">
        <p14:creationId xmlns:p14="http://schemas.microsoft.com/office/powerpoint/2010/main" val="342888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a:t>RUANG LINGKUP IDENTIFIKASI PERMASALAHAN</a:t>
            </a:r>
            <a:endParaRPr lang="en-US" sz="3600"/>
          </a:p>
        </p:txBody>
      </p:sp>
      <p:sp>
        <p:nvSpPr>
          <p:cNvPr id="3" name="Content Placeholder 2"/>
          <p:cNvSpPr>
            <a:spLocks noGrp="1"/>
          </p:cNvSpPr>
          <p:nvPr>
            <p:ph idx="1"/>
          </p:nvPr>
        </p:nvSpPr>
        <p:spPr>
          <a:xfrm>
            <a:off x="381000" y="2286000"/>
            <a:ext cx="8229600" cy="4057095"/>
          </a:xfrm>
        </p:spPr>
        <p:txBody>
          <a:bodyPr/>
          <a:lstStyle/>
          <a:p>
            <a:pPr marL="0" indent="0">
              <a:buNone/>
            </a:pPr>
            <a:r>
              <a:rPr lang="en-US" smtClean="0"/>
              <a:t>Faktor yang dapat dipertimbangkan dalam menentukan prioritas permasalahan:</a:t>
            </a:r>
          </a:p>
          <a:p>
            <a:pPr marL="514350" indent="-514350">
              <a:buFont typeface="+mj-lt"/>
              <a:buAutoNum type="arabicPeriod"/>
            </a:pPr>
            <a:r>
              <a:rPr lang="en-US" smtClean="0"/>
              <a:t>Skala dampak dari permasalahan tersebut</a:t>
            </a:r>
          </a:p>
          <a:p>
            <a:pPr marL="514350" indent="-514350">
              <a:buFont typeface="+mj-lt"/>
              <a:buAutoNum type="arabicPeriod"/>
            </a:pPr>
            <a:r>
              <a:rPr lang="en-US" smtClean="0"/>
              <a:t>Pengaruh permasalahan terhadap pembangunan</a:t>
            </a:r>
          </a:p>
          <a:p>
            <a:pPr marL="514350" indent="-514350">
              <a:buFont typeface="+mj-lt"/>
              <a:buAutoNum type="arabicPeriod"/>
            </a:pPr>
            <a:r>
              <a:rPr lang="en-US" smtClean="0"/>
              <a:t>Kebijakan pemerintah</a:t>
            </a:r>
            <a:endParaRPr lang="en-US"/>
          </a:p>
        </p:txBody>
      </p:sp>
      <p:sp>
        <p:nvSpPr>
          <p:cNvPr id="4" name="TextBox 3"/>
          <p:cNvSpPr txBox="1"/>
          <p:nvPr/>
        </p:nvSpPr>
        <p:spPr>
          <a:xfrm>
            <a:off x="15766" y="1632466"/>
            <a:ext cx="4142224" cy="369332"/>
          </a:xfrm>
          <a:prstGeom prst="rect">
            <a:avLst/>
          </a:prstGeom>
          <a:solidFill>
            <a:schemeClr val="tx2">
              <a:lumMod val="60000"/>
              <a:lumOff val="40000"/>
            </a:schemeClr>
          </a:solidFill>
        </p:spPr>
        <p:txBody>
          <a:bodyPr wrap="none" rtlCol="0">
            <a:spAutoFit/>
          </a:bodyPr>
          <a:lstStyle/>
          <a:p>
            <a:r>
              <a:rPr lang="en-US" b="1" smtClean="0"/>
              <a:t>TAHAPAN III: PRIORITAS PERMASALAHAN</a:t>
            </a:r>
            <a:endParaRPr lang="en-US" b="1"/>
          </a:p>
        </p:txBody>
      </p:sp>
    </p:spTree>
    <p:extLst>
      <p:ext uri="{BB962C8B-B14F-4D97-AF65-F5344CB8AC3E}">
        <p14:creationId xmlns:p14="http://schemas.microsoft.com/office/powerpoint/2010/main" val="46180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ULIAH\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33800" y="3124200"/>
            <a:ext cx="5410200" cy="3733800"/>
          </a:xfrm>
        </p:spPr>
        <p:txBody>
          <a:bodyPr>
            <a:normAutofit/>
          </a:bodyPr>
          <a:lstStyle/>
          <a:p>
            <a:pPr marL="571500" indent="-457200">
              <a:buClr>
                <a:srgbClr val="002060"/>
              </a:buClr>
              <a:buAutoNum type="arabicPeriod"/>
            </a:pPr>
            <a:r>
              <a:rPr lang="en-US" sz="2400" smtClean="0">
                <a:solidFill>
                  <a:schemeClr val="tx2">
                    <a:lumMod val="50000"/>
                  </a:schemeClr>
                </a:solidFill>
              </a:rPr>
              <a:t>Identifikasi Masalah </a:t>
            </a:r>
          </a:p>
          <a:p>
            <a:pPr marL="571500" indent="-457200">
              <a:buClr>
                <a:srgbClr val="002060"/>
              </a:buClr>
              <a:buAutoNum type="arabicPeriod"/>
            </a:pPr>
            <a:r>
              <a:rPr lang="en-US" sz="2400" smtClean="0">
                <a:solidFill>
                  <a:schemeClr val="tx2">
                    <a:lumMod val="50000"/>
                  </a:schemeClr>
                </a:solidFill>
              </a:rPr>
              <a:t>Tujuan Perencanaan</a:t>
            </a:r>
          </a:p>
          <a:p>
            <a:pPr marL="571500" indent="-457200">
              <a:buClr>
                <a:srgbClr val="002060"/>
              </a:buClr>
              <a:buFont typeface="+mj-lt"/>
              <a:buAutoNum type="arabicPeriod"/>
            </a:pPr>
            <a:endParaRPr lang="en-US" sz="2400" smtClean="0">
              <a:solidFill>
                <a:schemeClr val="tx2">
                  <a:lumMod val="50000"/>
                </a:schemeClr>
              </a:solidFill>
            </a:endParaRPr>
          </a:p>
          <a:p>
            <a:pPr marL="571500" indent="-457200">
              <a:buClr>
                <a:srgbClr val="002060"/>
              </a:buClr>
              <a:buFont typeface="+mj-lt"/>
              <a:buAutoNum type="arabicPeriod"/>
            </a:pPr>
            <a:endParaRPr lang="en-US" sz="2400">
              <a:solidFill>
                <a:schemeClr val="tx2">
                  <a:lumMod val="50000"/>
                </a:schemeClr>
              </a:solidFill>
            </a:endParaRPr>
          </a:p>
        </p:txBody>
      </p:sp>
      <p:sp>
        <p:nvSpPr>
          <p:cNvPr id="2" name="Title 1"/>
          <p:cNvSpPr>
            <a:spLocks noGrp="1"/>
          </p:cNvSpPr>
          <p:nvPr>
            <p:ph type="title"/>
          </p:nvPr>
        </p:nvSpPr>
        <p:spPr>
          <a:xfrm>
            <a:off x="3352800" y="2133600"/>
            <a:ext cx="3733800" cy="1143000"/>
          </a:xfrm>
        </p:spPr>
        <p:txBody>
          <a:bodyPr/>
          <a:lstStyle/>
          <a:p>
            <a:pPr algn="l"/>
            <a:r>
              <a:rPr lang="en-US" b="1" smtClean="0">
                <a:solidFill>
                  <a:schemeClr val="tx2">
                    <a:lumMod val="50000"/>
                  </a:schemeClr>
                </a:solidFill>
              </a:rPr>
              <a:t>OUTLINE</a:t>
            </a:r>
            <a:endParaRPr lang="en-US" b="1">
              <a:solidFill>
                <a:schemeClr val="tx2">
                  <a:lumMod val="50000"/>
                </a:schemeClr>
              </a:solidFill>
            </a:endParaRPr>
          </a:p>
        </p:txBody>
      </p:sp>
    </p:spTree>
    <p:extLst>
      <p:ext uri="{BB962C8B-B14F-4D97-AF65-F5344CB8AC3E}">
        <p14:creationId xmlns:p14="http://schemas.microsoft.com/office/powerpoint/2010/main" val="309993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Autofit/>
          </a:bodyPr>
          <a:lstStyle/>
          <a:p>
            <a:r>
              <a:rPr lang="en-US" sz="3600" b="1"/>
              <a:t>IDENTIFIKASI MASALAH DAN TUJUAN PERENCANAAN</a:t>
            </a:r>
            <a:endParaRPr lang="en-US" sz="3600"/>
          </a:p>
        </p:txBody>
      </p:sp>
      <p:sp>
        <p:nvSpPr>
          <p:cNvPr id="3" name="Content Placeholder 2"/>
          <p:cNvSpPr>
            <a:spLocks noGrp="1"/>
          </p:cNvSpPr>
          <p:nvPr>
            <p:ph idx="1"/>
          </p:nvPr>
        </p:nvSpPr>
        <p:spPr/>
        <p:txBody>
          <a:bodyPr>
            <a:normAutofit fontScale="85000" lnSpcReduction="20000"/>
          </a:bodyPr>
          <a:lstStyle/>
          <a:p>
            <a:r>
              <a:rPr lang="en-US" b="1" smtClean="0">
                <a:solidFill>
                  <a:schemeClr val="tx2">
                    <a:lumMod val="75000"/>
                  </a:schemeClr>
                </a:solidFill>
              </a:rPr>
              <a:t>Sumber-Sumber Masalah </a:t>
            </a:r>
          </a:p>
          <a:p>
            <a:pPr marL="0" indent="0">
              <a:buNone/>
            </a:pPr>
            <a:r>
              <a:rPr lang="en-US" smtClean="0"/>
              <a:t>Sumber-sumber masalah dapat diperoleh dari berbagai sumber berikut:</a:t>
            </a:r>
          </a:p>
          <a:p>
            <a:r>
              <a:rPr lang="en-US" smtClean="0"/>
              <a:t>Studi kasus</a:t>
            </a:r>
          </a:p>
          <a:p>
            <a:r>
              <a:rPr lang="en-US" smtClean="0"/>
              <a:t>Seminar, diskusi, FGD</a:t>
            </a:r>
          </a:p>
          <a:p>
            <a:r>
              <a:rPr lang="en-US" smtClean="0"/>
              <a:t>Brainstorming</a:t>
            </a:r>
          </a:p>
          <a:p>
            <a:r>
              <a:rPr lang="en-US" smtClean="0"/>
              <a:t>Problem mapping</a:t>
            </a:r>
          </a:p>
          <a:p>
            <a:r>
              <a:rPr lang="en-US" smtClean="0"/>
              <a:t>Intuitif </a:t>
            </a:r>
          </a:p>
          <a:p>
            <a:r>
              <a:rPr lang="en-US" b="1" smtClean="0">
                <a:solidFill>
                  <a:schemeClr val="tx2">
                    <a:lumMod val="75000"/>
                  </a:schemeClr>
                </a:solidFill>
              </a:rPr>
              <a:t>Arah pencarian solusi suatu masalah dapat berupa</a:t>
            </a:r>
            <a:endParaRPr lang="en-US" b="1">
              <a:solidFill>
                <a:schemeClr val="tx2">
                  <a:lumMod val="75000"/>
                </a:schemeClr>
              </a:solidFill>
            </a:endParaRPr>
          </a:p>
          <a:p>
            <a:r>
              <a:rPr lang="en-US" smtClean="0"/>
              <a:t>Diskusi dengan pemangku kebijakan dan masyarakat</a:t>
            </a:r>
          </a:p>
          <a:p>
            <a:r>
              <a:rPr lang="en-US" smtClean="0"/>
              <a:t>Rekomendasi melalui analisis dan pengembangan teori </a:t>
            </a:r>
            <a:endParaRPr lang="en-US"/>
          </a:p>
          <a:p>
            <a:pPr marL="0" indent="0">
              <a:buNone/>
            </a:pPr>
            <a:endParaRPr lang="en-US" b="1">
              <a:solidFill>
                <a:schemeClr val="tx2">
                  <a:lumMod val="75000"/>
                </a:schemeClr>
              </a:solidFill>
            </a:endParaRPr>
          </a:p>
          <a:p>
            <a:endParaRPr lang="en-US"/>
          </a:p>
        </p:txBody>
      </p:sp>
    </p:spTree>
    <p:extLst>
      <p:ext uri="{BB962C8B-B14F-4D97-AF65-F5344CB8AC3E}">
        <p14:creationId xmlns:p14="http://schemas.microsoft.com/office/powerpoint/2010/main" val="359792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200" b="1"/>
              <a:t>IDENTIFIKASI MASALAH DAN TUJUAN PERENCANAAN</a:t>
            </a:r>
            <a:endParaRPr lang="en-US" sz="3200"/>
          </a:p>
        </p:txBody>
      </p:sp>
      <p:sp>
        <p:nvSpPr>
          <p:cNvPr id="3" name="Content Placeholder 2"/>
          <p:cNvSpPr>
            <a:spLocks noGrp="1"/>
          </p:cNvSpPr>
          <p:nvPr>
            <p:ph idx="1"/>
          </p:nvPr>
        </p:nvSpPr>
        <p:spPr/>
        <p:txBody>
          <a:bodyPr>
            <a:normAutofit fontScale="92500" lnSpcReduction="20000"/>
          </a:bodyPr>
          <a:lstStyle/>
          <a:p>
            <a:r>
              <a:rPr lang="en-US" b="1" smtClean="0">
                <a:solidFill>
                  <a:schemeClr val="tx2">
                    <a:lumMod val="75000"/>
                  </a:schemeClr>
                </a:solidFill>
              </a:rPr>
              <a:t>Arahan pengambilan masalah</a:t>
            </a:r>
          </a:p>
          <a:p>
            <a:pPr marL="0" indent="0">
              <a:buNone/>
            </a:pPr>
            <a:r>
              <a:rPr lang="en-US"/>
              <a:t>Pengambilan suatu masalah dalam suatu kajian harus mempertimbangkan kemungkinan pelaksanaannya (“manageable”), artinya kajian tersebut dapat dilaksanakan dengan mempertimbangkan beberapa hal berikut ini: </a:t>
            </a:r>
            <a:endParaRPr lang="en-US" smtClean="0"/>
          </a:p>
          <a:p>
            <a:r>
              <a:rPr lang="en-US" smtClean="0"/>
              <a:t>Waktu yang tersedia</a:t>
            </a:r>
          </a:p>
          <a:p>
            <a:r>
              <a:rPr lang="en-US" smtClean="0"/>
              <a:t>Ketersediaan data dan informasi</a:t>
            </a:r>
          </a:p>
          <a:p>
            <a:r>
              <a:rPr lang="en-US" smtClean="0"/>
              <a:t>Pemilihan metode dan literatur</a:t>
            </a:r>
          </a:p>
          <a:p>
            <a:r>
              <a:rPr lang="en-US" smtClean="0"/>
              <a:t>Mengakomodir kebutuhan seluruh stakeholder</a:t>
            </a:r>
            <a:endParaRPr lang="en-US"/>
          </a:p>
          <a:p>
            <a:pPr marL="0" indent="0">
              <a:buNone/>
            </a:pPr>
            <a:endParaRPr lang="en-US" b="1">
              <a:solidFill>
                <a:schemeClr val="tx2">
                  <a:lumMod val="75000"/>
                </a:schemeClr>
              </a:solidFill>
            </a:endParaRPr>
          </a:p>
          <a:p>
            <a:endParaRPr lang="en-US"/>
          </a:p>
        </p:txBody>
      </p:sp>
    </p:spTree>
    <p:extLst>
      <p:ext uri="{BB962C8B-B14F-4D97-AF65-F5344CB8AC3E}">
        <p14:creationId xmlns:p14="http://schemas.microsoft.com/office/powerpoint/2010/main" val="359792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IDENTIFIKASI MASALAH</a:t>
            </a:r>
            <a:endParaRPr lang="en-US" b="1"/>
          </a:p>
        </p:txBody>
      </p:sp>
      <p:sp>
        <p:nvSpPr>
          <p:cNvPr id="3" name="Content Placeholder 2"/>
          <p:cNvSpPr>
            <a:spLocks noGrp="1"/>
          </p:cNvSpPr>
          <p:nvPr>
            <p:ph idx="1"/>
          </p:nvPr>
        </p:nvSpPr>
        <p:spPr/>
        <p:txBody>
          <a:bodyPr/>
          <a:lstStyle/>
          <a:p>
            <a:r>
              <a:rPr lang="en-US" smtClean="0"/>
              <a:t>Pelaksanaan survey: sensus, sample survey, observasi lapangan</a:t>
            </a:r>
          </a:p>
          <a:p>
            <a:r>
              <a:rPr lang="en-US" smtClean="0"/>
              <a:t>Diskusi bersama masyarakat</a:t>
            </a:r>
          </a:p>
          <a:p>
            <a:r>
              <a:rPr lang="en-US" smtClean="0"/>
              <a:t>Interview</a:t>
            </a:r>
          </a:p>
          <a:p>
            <a:r>
              <a:rPr lang="en-US" smtClean="0"/>
              <a:t>Data sekunder</a:t>
            </a:r>
          </a:p>
          <a:p>
            <a:endParaRPr lang="en-US" smtClean="0"/>
          </a:p>
          <a:p>
            <a:endParaRPr lang="en-US"/>
          </a:p>
        </p:txBody>
      </p:sp>
    </p:spTree>
    <p:extLst>
      <p:ext uri="{BB962C8B-B14F-4D97-AF65-F5344CB8AC3E}">
        <p14:creationId xmlns:p14="http://schemas.microsoft.com/office/powerpoint/2010/main" val="303897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asil gambar untuk problem identif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838200"/>
            <a:ext cx="6753226" cy="527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8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b="1" smtClean="0"/>
              <a:t>IDENTIFIKASI PERMASALAHAN DAN TUJUAN</a:t>
            </a:r>
            <a:br>
              <a:rPr lang="en-US" sz="3200" b="1" smtClean="0"/>
            </a:br>
            <a:r>
              <a:rPr lang="en-US" sz="3200" b="1" smtClean="0"/>
              <a:t>TERKAIT WILAYAH DAN PERKOTAAN</a:t>
            </a:r>
            <a:endParaRPr lang="en-US" sz="3200"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3095600"/>
              </p:ext>
            </p:extLst>
          </p:nvPr>
        </p:nvGraphicFramePr>
        <p:xfrm>
          <a:off x="457200" y="2362200"/>
          <a:ext cx="8229600" cy="3388360"/>
        </p:xfrm>
        <a:graphic>
          <a:graphicData uri="http://schemas.openxmlformats.org/drawingml/2006/table">
            <a:tbl>
              <a:tblPr firstRow="1" bandRow="1">
                <a:tableStyleId>{00A15C55-8517-42AA-B614-E9B94910E393}</a:tableStyleId>
              </a:tblPr>
              <a:tblGrid>
                <a:gridCol w="838200"/>
                <a:gridCol w="3657600"/>
                <a:gridCol w="3733800"/>
              </a:tblGrid>
              <a:tr h="370840">
                <a:tc>
                  <a:txBody>
                    <a:bodyPr/>
                    <a:lstStyle/>
                    <a:p>
                      <a:pPr algn="ctr"/>
                      <a:r>
                        <a:rPr lang="en-US" smtClean="0"/>
                        <a:t>No </a:t>
                      </a:r>
                      <a:endParaRPr lang="en-US"/>
                    </a:p>
                  </a:txBody>
                  <a:tcPr/>
                </a:tc>
                <a:tc>
                  <a:txBody>
                    <a:bodyPr/>
                    <a:lstStyle/>
                    <a:p>
                      <a:pPr algn="ctr"/>
                      <a:r>
                        <a:rPr lang="en-US" smtClean="0"/>
                        <a:t>Permasalahan</a:t>
                      </a:r>
                      <a:endParaRPr lang="en-US"/>
                    </a:p>
                  </a:txBody>
                  <a:tcPr/>
                </a:tc>
                <a:tc>
                  <a:txBody>
                    <a:bodyPr/>
                    <a:lstStyle/>
                    <a:p>
                      <a:pPr algn="ctr"/>
                      <a:r>
                        <a:rPr lang="en-US" smtClean="0"/>
                        <a:t>Tujuan Perencanaan</a:t>
                      </a:r>
                      <a:endParaRPr lang="en-US"/>
                    </a:p>
                  </a:txBody>
                  <a:tcPr/>
                </a:tc>
              </a:tr>
              <a:tr h="370840">
                <a:tc>
                  <a:txBody>
                    <a:bodyPr/>
                    <a:lstStyle/>
                    <a:p>
                      <a:r>
                        <a:rPr lang="en-US" smtClean="0"/>
                        <a:t>1</a:t>
                      </a:r>
                      <a:endParaRPr lang="en-US"/>
                    </a:p>
                  </a:txBody>
                  <a:tcPr/>
                </a:tc>
                <a:tc>
                  <a:txBody>
                    <a:bodyPr/>
                    <a:lstStyle/>
                    <a:p>
                      <a:r>
                        <a:rPr lang="en-US" smtClean="0"/>
                        <a:t>Berkembangnya permukiman kumuh</a:t>
                      </a:r>
                      <a:endParaRPr lang="en-US"/>
                    </a:p>
                  </a:txBody>
                  <a:tcPr/>
                </a:tc>
                <a:tc>
                  <a:txBody>
                    <a:bodyPr/>
                    <a:lstStyle/>
                    <a:p>
                      <a:r>
                        <a:rPr lang="en-US" smtClean="0"/>
                        <a:t>Mewjudkan hunian</a:t>
                      </a:r>
                      <a:r>
                        <a:rPr lang="en-US" baseline="0" smtClean="0"/>
                        <a:t> yang sesuai dengan pendapatan masyarakat dan juga aman dan nyaman</a:t>
                      </a:r>
                      <a:endParaRPr lang="en-US"/>
                    </a:p>
                  </a:txBody>
                  <a:tcPr/>
                </a:tc>
              </a:tr>
              <a:tr h="370840">
                <a:tc>
                  <a:txBody>
                    <a:bodyPr/>
                    <a:lstStyle/>
                    <a:p>
                      <a:r>
                        <a:rPr lang="en-US" smtClean="0"/>
                        <a:t>2</a:t>
                      </a:r>
                      <a:endParaRPr lang="en-US"/>
                    </a:p>
                  </a:txBody>
                  <a:tcPr/>
                </a:tc>
                <a:tc>
                  <a:txBody>
                    <a:bodyPr/>
                    <a:lstStyle/>
                    <a:p>
                      <a:r>
                        <a:rPr lang="en-US" smtClean="0"/>
                        <a:t>Meningkatnya kepadatan</a:t>
                      </a:r>
                      <a:r>
                        <a:rPr lang="en-US" baseline="0" smtClean="0"/>
                        <a:t> penduduk perkotaan</a:t>
                      </a:r>
                      <a:endParaRPr lang="en-US"/>
                    </a:p>
                  </a:txBody>
                  <a:tcPr/>
                </a:tc>
                <a:tc>
                  <a:txBody>
                    <a:bodyPr/>
                    <a:lstStyle/>
                    <a:p>
                      <a:r>
                        <a:rPr lang="en-US" smtClean="0"/>
                        <a:t>Meningkatkan kualitas</a:t>
                      </a:r>
                      <a:r>
                        <a:rPr lang="en-US" baseline="0" smtClean="0"/>
                        <a:t> penduduk</a:t>
                      </a:r>
                    </a:p>
                    <a:p>
                      <a:r>
                        <a:rPr lang="en-US" baseline="0" smtClean="0"/>
                        <a:t>Kepadatan penduduk sebagai bonus geografi yang mejadi aset bangsa dan negara</a:t>
                      </a:r>
                      <a:endParaRPr lang="en-US"/>
                    </a:p>
                  </a:txBody>
                  <a:tcPr/>
                </a:tc>
              </a:tr>
              <a:tr h="370840">
                <a:tc>
                  <a:txBody>
                    <a:bodyPr/>
                    <a:lstStyle/>
                    <a:p>
                      <a:r>
                        <a:rPr lang="en-US" smtClean="0"/>
                        <a:t>3</a:t>
                      </a:r>
                      <a:endParaRPr lang="en-US"/>
                    </a:p>
                  </a:txBody>
                  <a:tcPr/>
                </a:tc>
                <a:tc>
                  <a:txBody>
                    <a:bodyPr/>
                    <a:lstStyle/>
                    <a:p>
                      <a:r>
                        <a:rPr lang="en-US" smtClean="0"/>
                        <a:t>Minimnya RTH di kawasan perkotaan</a:t>
                      </a:r>
                      <a:endParaRPr lang="en-US"/>
                    </a:p>
                  </a:txBody>
                  <a:tcPr/>
                </a:tc>
                <a:tc>
                  <a:txBody>
                    <a:bodyPr/>
                    <a:lstStyle/>
                    <a:p>
                      <a:r>
                        <a:rPr lang="en-US" smtClean="0"/>
                        <a:t>Meningkatkan</a:t>
                      </a:r>
                      <a:r>
                        <a:rPr lang="en-US" baseline="0" smtClean="0"/>
                        <a:t> jumlah RTH perkotaan pada kawasan permukiman dan fasilitas  publik</a:t>
                      </a:r>
                      <a:endParaRPr lang="en-US"/>
                    </a:p>
                  </a:txBody>
                  <a:tcPr/>
                </a:tc>
              </a:tr>
            </a:tbl>
          </a:graphicData>
        </a:graphic>
      </p:graphicFrame>
    </p:spTree>
    <p:extLst>
      <p:ext uri="{BB962C8B-B14F-4D97-AF65-F5344CB8AC3E}">
        <p14:creationId xmlns:p14="http://schemas.microsoft.com/office/powerpoint/2010/main" val="1869858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6" name="Group 5"/>
          <p:cNvGrpSpPr/>
          <p:nvPr/>
        </p:nvGrpSpPr>
        <p:grpSpPr>
          <a:xfrm>
            <a:off x="152400" y="1371600"/>
            <a:ext cx="4245056" cy="5001235"/>
            <a:chOff x="19050" y="1818665"/>
            <a:chExt cx="4245056" cy="5001235"/>
          </a:xfrm>
        </p:grpSpPr>
        <p:pic>
          <p:nvPicPr>
            <p:cNvPr id="4" name="Picture 2" descr="http://www.townofmarkleville.us/Templates/images/web/24175_0_1.jpg"/>
            <p:cNvPicPr>
              <a:picLocks noChangeAspect="1" noChangeArrowheads="1"/>
            </p:cNvPicPr>
            <p:nvPr/>
          </p:nvPicPr>
          <p:blipFill>
            <a:blip r:embed="rId2"/>
            <a:srcRect/>
            <a:stretch>
              <a:fillRect/>
            </a:stretch>
          </p:blipFill>
          <p:spPr bwMode="auto">
            <a:xfrm>
              <a:off x="19050" y="1843086"/>
              <a:ext cx="4245056" cy="4976814"/>
            </a:xfrm>
            <a:prstGeom prst="rect">
              <a:avLst/>
            </a:prstGeom>
            <a:noFill/>
            <a:ln w="9525">
              <a:noFill/>
              <a:miter lim="800000"/>
              <a:headEnd/>
              <a:tailEnd/>
            </a:ln>
          </p:spPr>
        </p:pic>
        <p:sp>
          <p:nvSpPr>
            <p:cNvPr id="5" name="Rectangle 4"/>
            <p:cNvSpPr/>
            <p:nvPr/>
          </p:nvSpPr>
          <p:spPr>
            <a:xfrm rot="1406046">
              <a:off x="2244450" y="1818665"/>
              <a:ext cx="1113415" cy="90011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105400" y="2684099"/>
            <a:ext cx="3429000" cy="1754326"/>
          </a:xfrm>
          <a:prstGeom prst="rect">
            <a:avLst/>
          </a:prstGeom>
          <a:solidFill>
            <a:schemeClr val="accent2">
              <a:lumMod val="60000"/>
              <a:lumOff val="40000"/>
            </a:schemeClr>
          </a:solidFill>
        </p:spPr>
        <p:txBody>
          <a:bodyPr wrap="square" rtlCol="0">
            <a:spAutoFit/>
          </a:bodyPr>
          <a:lstStyle/>
          <a:p>
            <a:pPr marL="342900" indent="-342900">
              <a:buFont typeface="+mj-lt"/>
              <a:buAutoNum type="arabicPeriod"/>
            </a:pPr>
            <a:r>
              <a:rPr lang="en-US" smtClean="0"/>
              <a:t>Dalam siklus tahapan perencanaan identifikasi permasalah berada pada tahapan AWAL</a:t>
            </a:r>
          </a:p>
          <a:p>
            <a:pPr marL="342900" indent="-342900">
              <a:buFont typeface="+mj-lt"/>
              <a:buAutoNum type="arabicPeriod"/>
            </a:pPr>
            <a:r>
              <a:rPr lang="en-US" smtClean="0"/>
              <a:t>Termasuk pada pemilihan isu strategis</a:t>
            </a:r>
          </a:p>
        </p:txBody>
      </p:sp>
    </p:spTree>
    <p:extLst>
      <p:ext uri="{BB962C8B-B14F-4D97-AF65-F5344CB8AC3E}">
        <p14:creationId xmlns:p14="http://schemas.microsoft.com/office/powerpoint/2010/main" val="2095351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terimakasih</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3881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Autofit/>
          </a:bodyPr>
          <a:lstStyle/>
          <a:p>
            <a:pPr algn="l"/>
            <a:r>
              <a:rPr lang="en-US" sz="3200" b="1" smtClean="0"/>
              <a:t>IDENTIFIKASI MASALAH DAN TUJUAN PERENCANAAN</a:t>
            </a:r>
            <a:endParaRPr lang="en-US" sz="3200" b="1"/>
          </a:p>
        </p:txBody>
      </p:sp>
      <p:sp>
        <p:nvSpPr>
          <p:cNvPr id="3" name="Content Placeholder 2"/>
          <p:cNvSpPr>
            <a:spLocks noGrp="1"/>
          </p:cNvSpPr>
          <p:nvPr>
            <p:ph idx="1"/>
          </p:nvPr>
        </p:nvSpPr>
        <p:spPr/>
        <p:txBody>
          <a:bodyPr/>
          <a:lstStyle/>
          <a:p>
            <a:pPr marL="0" indent="0">
              <a:buNone/>
            </a:pPr>
            <a:r>
              <a:rPr lang="en-US" smtClean="0"/>
              <a:t>Dalam </a:t>
            </a:r>
            <a:r>
              <a:rPr lang="en-US"/>
              <a:t>perencanaan mengidentifikasi masalah atau isu merupakan hal yang sangat penting, karena solusi akan efektif apabila permasalahan berhasil diidentifikasi secara tepat. Untuk itu ada beberapa terminologi yang harus dipahami untuk mencapai tujuan tersebut</a:t>
            </a:r>
          </a:p>
        </p:txBody>
      </p:sp>
    </p:spTree>
    <p:extLst>
      <p:ext uri="{BB962C8B-B14F-4D97-AF65-F5344CB8AC3E}">
        <p14:creationId xmlns:p14="http://schemas.microsoft.com/office/powerpoint/2010/main" val="425895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IDENTIFIKASI PERMASALAHAN</a:t>
            </a:r>
            <a:endParaRPr lang="en-US" b="1"/>
          </a:p>
        </p:txBody>
      </p:sp>
      <p:sp>
        <p:nvSpPr>
          <p:cNvPr id="3" name="Content Placeholder 2"/>
          <p:cNvSpPr>
            <a:spLocks noGrp="1"/>
          </p:cNvSpPr>
          <p:nvPr>
            <p:ph idx="1"/>
          </p:nvPr>
        </p:nvSpPr>
        <p:spPr/>
        <p:txBody>
          <a:bodyPr/>
          <a:lstStyle/>
          <a:p>
            <a:r>
              <a:rPr lang="en-US" smtClean="0"/>
              <a:t>A Proble occurs when there is a difference between what “should be” and what “is” between the ideal and the actual situation</a:t>
            </a:r>
          </a:p>
          <a:p>
            <a:r>
              <a:rPr lang="en-US" smtClean="0"/>
              <a:t>Expresses the difference between the hoped for and the actual situation</a:t>
            </a:r>
          </a:p>
          <a:p>
            <a:r>
              <a:rPr lang="en-US" smtClean="0"/>
              <a:t>Is directly or indirect;y related to a desired outcome or behavior</a:t>
            </a:r>
          </a:p>
          <a:p>
            <a:endParaRPr lang="en-US"/>
          </a:p>
        </p:txBody>
      </p:sp>
    </p:spTree>
    <p:extLst>
      <p:ext uri="{BB962C8B-B14F-4D97-AF65-F5344CB8AC3E}">
        <p14:creationId xmlns:p14="http://schemas.microsoft.com/office/powerpoint/2010/main" val="53830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023938" algn="l"/>
              </a:tabLst>
            </a:pPr>
            <a:r>
              <a:rPr lang="en-US" b="1"/>
              <a:t>IDENTIFIKASI PERMASALAHAN</a:t>
            </a:r>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smtClean="0">
                <a:solidFill>
                  <a:schemeClr val="accent6">
                    <a:lumMod val="75000"/>
                  </a:schemeClr>
                </a:solidFill>
              </a:rPr>
              <a:t>Identifikasi permasalahan </a:t>
            </a:r>
            <a:r>
              <a:rPr lang="en-US" smtClean="0"/>
              <a:t>sebagai suatu platform untuk menyelidiki dan menginventarisasi segala kondisi yang tidak sesuai dengan harapan/keinginan/kebtuhan. Kemudian diambil langkah-langkah untuk mengatasi kondisi tersebut sebagai solusi</a:t>
            </a:r>
          </a:p>
          <a:p>
            <a:pPr marL="0" indent="0">
              <a:buNone/>
            </a:pPr>
            <a:r>
              <a:rPr lang="en-US" b="1">
                <a:solidFill>
                  <a:schemeClr val="accent6">
                    <a:lumMod val="75000"/>
                  </a:schemeClr>
                </a:solidFill>
              </a:rPr>
              <a:t>Adanya permasalahan </a:t>
            </a:r>
            <a:r>
              <a:rPr lang="en-US" smtClean="0"/>
              <a:t>dikhawatirkan dapat menhambat pencapaian tujuan dan sasaran perencanaan</a:t>
            </a:r>
          </a:p>
          <a:p>
            <a:pPr marL="0" indent="0">
              <a:buNone/>
            </a:pPr>
            <a:r>
              <a:rPr lang="en-US" b="1">
                <a:solidFill>
                  <a:schemeClr val="accent6">
                    <a:lumMod val="75000"/>
                  </a:schemeClr>
                </a:solidFill>
              </a:rPr>
              <a:t>Solusi ini dapat diwujudkan </a:t>
            </a:r>
            <a:r>
              <a:rPr lang="en-US" smtClean="0"/>
              <a:t>melalui output dan outcome</a:t>
            </a:r>
            <a:endParaRPr lang="en-US" b="1">
              <a:solidFill>
                <a:schemeClr val="accent6">
                  <a:lumMod val="75000"/>
                </a:schemeClr>
              </a:solidFill>
            </a:endParaRPr>
          </a:p>
        </p:txBody>
      </p:sp>
    </p:spTree>
    <p:extLst>
      <p:ext uri="{BB962C8B-B14F-4D97-AF65-F5344CB8AC3E}">
        <p14:creationId xmlns:p14="http://schemas.microsoft.com/office/powerpoint/2010/main" val="315923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id-ID" smtClean="0"/>
              <a:t>Identifikasi </a:t>
            </a:r>
            <a:r>
              <a:rPr lang="id-ID"/>
              <a:t>masalah harus mempertimbangkan </a:t>
            </a:r>
            <a:r>
              <a:rPr lang="id-ID">
                <a:solidFill>
                  <a:srgbClr val="00B050"/>
                </a:solidFill>
              </a:rPr>
              <a:t>tidak hanya ‘masalah’ atau ’tantangan’, tetapi juga kendala pada peluang yang mencegah tercapainya tujuan </a:t>
            </a:r>
            <a:r>
              <a:rPr lang="id-ID">
                <a:solidFill>
                  <a:srgbClr val="00B050"/>
                </a:solidFill>
              </a:rPr>
              <a:t>dan </a:t>
            </a:r>
            <a:r>
              <a:rPr lang="id-ID" smtClean="0">
                <a:solidFill>
                  <a:srgbClr val="00B050"/>
                </a:solidFill>
              </a:rPr>
              <a:t>sasaran</a:t>
            </a:r>
            <a:endParaRPr lang="en-US" smtClean="0">
              <a:solidFill>
                <a:srgbClr val="00B050"/>
              </a:solidFill>
            </a:endParaRPr>
          </a:p>
          <a:p>
            <a:pPr marL="0" indent="0">
              <a:buNone/>
            </a:pPr>
            <a:r>
              <a:rPr lang="id-ID" smtClean="0"/>
              <a:t>Identifikasi </a:t>
            </a:r>
            <a:r>
              <a:rPr lang="id-ID"/>
              <a:t>harus didasarkan pada pengamatan empiris, seperti data dan informasi yang diperoleh dari </a:t>
            </a:r>
            <a:r>
              <a:rPr lang="id-ID">
                <a:solidFill>
                  <a:srgbClr val="00B050"/>
                </a:solidFill>
              </a:rPr>
              <a:t>survei</a:t>
            </a:r>
            <a:r>
              <a:rPr lang="id-ID">
                <a:solidFill>
                  <a:srgbClr val="00B050"/>
                </a:solidFill>
              </a:rPr>
              <a:t>, </a:t>
            </a:r>
            <a:r>
              <a:rPr lang="id-ID" smtClean="0">
                <a:solidFill>
                  <a:srgbClr val="00B050"/>
                </a:solidFill>
              </a:rPr>
              <a:t>wawancara</a:t>
            </a:r>
            <a:r>
              <a:rPr lang="en-US" smtClean="0">
                <a:solidFill>
                  <a:srgbClr val="00B050"/>
                </a:solidFill>
              </a:rPr>
              <a:t>,</a:t>
            </a:r>
            <a:r>
              <a:rPr lang="id-ID" smtClean="0">
                <a:solidFill>
                  <a:srgbClr val="00B050"/>
                </a:solidFill>
              </a:rPr>
              <a:t> </a:t>
            </a:r>
            <a:r>
              <a:rPr lang="id-ID">
                <a:solidFill>
                  <a:srgbClr val="00B050"/>
                </a:solidFill>
              </a:rPr>
              <a:t>dan </a:t>
            </a:r>
            <a:r>
              <a:rPr lang="en-US" smtClean="0">
                <a:solidFill>
                  <a:srgbClr val="00B050"/>
                </a:solidFill>
              </a:rPr>
              <a:t>diskusi</a:t>
            </a:r>
            <a:r>
              <a:rPr lang="id-ID" smtClean="0">
                <a:solidFill>
                  <a:srgbClr val="00B050"/>
                </a:solidFill>
              </a:rPr>
              <a:t> </a:t>
            </a:r>
            <a:r>
              <a:rPr lang="id-ID">
                <a:solidFill>
                  <a:srgbClr val="00B050"/>
                </a:solidFill>
              </a:rPr>
              <a:t>dari </a:t>
            </a:r>
            <a:r>
              <a:rPr lang="id-ID">
                <a:solidFill>
                  <a:srgbClr val="00B050"/>
                </a:solidFill>
              </a:rPr>
              <a:t>berbagai </a:t>
            </a:r>
            <a:r>
              <a:rPr lang="id-ID" smtClean="0">
                <a:solidFill>
                  <a:srgbClr val="00B050"/>
                </a:solidFill>
              </a:rPr>
              <a:t>sumber</a:t>
            </a:r>
            <a:endParaRPr lang="en-US">
              <a:solidFill>
                <a:srgbClr val="00B050"/>
              </a:solidFill>
            </a:endParaRPr>
          </a:p>
        </p:txBody>
      </p:sp>
    </p:spTree>
    <p:extLst>
      <p:ext uri="{BB962C8B-B14F-4D97-AF65-F5344CB8AC3E}">
        <p14:creationId xmlns:p14="http://schemas.microsoft.com/office/powerpoint/2010/main" val="290375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IDENTIFIKASI PERMASALAHAN</a:t>
            </a:r>
            <a:endParaRPr lang="en-US"/>
          </a:p>
        </p:txBody>
      </p:sp>
      <p:sp>
        <p:nvSpPr>
          <p:cNvPr id="3" name="Content Placeholder 2"/>
          <p:cNvSpPr>
            <a:spLocks noGrp="1"/>
          </p:cNvSpPr>
          <p:nvPr>
            <p:ph idx="1"/>
          </p:nvPr>
        </p:nvSpPr>
        <p:spPr/>
        <p:txBody>
          <a:bodyPr/>
          <a:lstStyle/>
          <a:p>
            <a:pPr marL="0" indent="0">
              <a:buNone/>
            </a:pPr>
            <a:r>
              <a:rPr lang="en-US" b="1" smtClean="0"/>
              <a:t>Identifikasi Permasalahan sebelum mencari solusi</a:t>
            </a:r>
          </a:p>
          <a:p>
            <a:pPr marL="0" indent="0">
              <a:buNone/>
            </a:pPr>
            <a:r>
              <a:rPr lang="en-US" smtClean="0"/>
              <a:t>Melihat suatu permasalahan secara detail dan hingga akar-akarnya bukan hanya melihat gejalanya, sebelum menentukan solusi</a:t>
            </a:r>
          </a:p>
          <a:p>
            <a:pPr marL="0" indent="0">
              <a:buNone/>
            </a:pPr>
            <a:endParaRPr lang="en-US" sz="2800"/>
          </a:p>
        </p:txBody>
      </p:sp>
    </p:spTree>
    <p:extLst>
      <p:ext uri="{BB962C8B-B14F-4D97-AF65-F5344CB8AC3E}">
        <p14:creationId xmlns:p14="http://schemas.microsoft.com/office/powerpoint/2010/main" val="225869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819354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16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IDENTIFIKASI PERMASALAHAN</a:t>
            </a:r>
            <a:endParaRPr lang="en-US"/>
          </a:p>
        </p:txBody>
      </p:sp>
      <p:sp>
        <p:nvSpPr>
          <p:cNvPr id="3" name="Content Placeholder 2"/>
          <p:cNvSpPr>
            <a:spLocks noGrp="1"/>
          </p:cNvSpPr>
          <p:nvPr>
            <p:ph idx="1"/>
          </p:nvPr>
        </p:nvSpPr>
        <p:spPr/>
        <p:txBody>
          <a:bodyPr>
            <a:normAutofit lnSpcReduction="10000"/>
          </a:bodyPr>
          <a:lstStyle/>
          <a:p>
            <a:pPr marL="0" indent="0">
              <a:buNone/>
            </a:pPr>
            <a:r>
              <a:rPr lang="en-US" b="1" smtClean="0">
                <a:solidFill>
                  <a:schemeClr val="accent3">
                    <a:lumMod val="75000"/>
                  </a:schemeClr>
                </a:solidFill>
              </a:rPr>
              <a:t>Why?, What?, Where?, How?</a:t>
            </a:r>
          </a:p>
          <a:p>
            <a:pPr marL="514350" indent="-514350">
              <a:buFont typeface="+mj-lt"/>
              <a:buAutoNum type="arabicPeriod"/>
            </a:pPr>
            <a:r>
              <a:rPr lang="en-US" smtClean="0"/>
              <a:t> Mengapa tingkat kemiskinan di Indonesia semakin tinggi?</a:t>
            </a:r>
          </a:p>
          <a:p>
            <a:pPr marL="514350" indent="-514350">
              <a:buFont typeface="+mj-lt"/>
              <a:buAutoNum type="arabicPeriod"/>
            </a:pPr>
            <a:r>
              <a:rPr lang="en-US" smtClean="0"/>
              <a:t>Apakah yang dimaksud dengan pembangunan berkelanjutan</a:t>
            </a:r>
          </a:p>
          <a:p>
            <a:pPr marL="514350" indent="-514350">
              <a:buFont typeface="+mj-lt"/>
              <a:buAutoNum type="arabicPeriod"/>
            </a:pPr>
            <a:r>
              <a:rPr lang="en-US" smtClean="0"/>
              <a:t>Dimana rencana pemindahan ibukota Indonesia?</a:t>
            </a:r>
          </a:p>
          <a:p>
            <a:pPr marL="514350" indent="-514350">
              <a:buFont typeface="+mj-lt"/>
              <a:buAutoNum type="arabicPeriod"/>
            </a:pPr>
            <a:r>
              <a:rPr lang="en-US" smtClean="0"/>
              <a:t>Bagaimanakah cara meningkatkan kualitas penduduk Indonesia?</a:t>
            </a:r>
            <a:endParaRPr lang="en-US"/>
          </a:p>
        </p:txBody>
      </p:sp>
    </p:spTree>
    <p:extLst>
      <p:ext uri="{BB962C8B-B14F-4D97-AF65-F5344CB8AC3E}">
        <p14:creationId xmlns:p14="http://schemas.microsoft.com/office/powerpoint/2010/main" val="2036813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TotalTime>
  <Words>870</Words>
  <Application>Microsoft Office PowerPoint</Application>
  <PresentationFormat>On-screen Show (4:3)</PresentationFormat>
  <Paragraphs>147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IDENTIFIKASI MASALAH DAN TUJUAN PERENCANAAN</vt:lpstr>
      <vt:lpstr>OUTLINE</vt:lpstr>
      <vt:lpstr>IDENTIFIKASI MASALAH DAN TUJUAN PERENCANAAN</vt:lpstr>
      <vt:lpstr>IDENTIFIKASI PERMASALAHAN</vt:lpstr>
      <vt:lpstr>IDENTIFIKASI PERMASALAHAN</vt:lpstr>
      <vt:lpstr>PowerPoint Presentation</vt:lpstr>
      <vt:lpstr>IDENTIFIKASI PERMASALAHAN</vt:lpstr>
      <vt:lpstr>PowerPoint Presentation</vt:lpstr>
      <vt:lpstr>IDENTIFIKASI PERMASALAHAN</vt:lpstr>
      <vt:lpstr>IDENTIFIKASI MASALAH DAN TUJUAN PERENCANAAN</vt:lpstr>
      <vt:lpstr>RUANG LINGKUP  IDENTIFIKASI PERMASALAAH </vt:lpstr>
      <vt:lpstr>RUANG LINGKUP IDENTIFIKASI PERMASALAHAN</vt:lpstr>
      <vt:lpstr>RUANG LINGKUP IDENTIFIKASI PERMASALAHAN</vt:lpstr>
      <vt:lpstr>RUANG LINGKUP IDENTIFIKASI PERMASALAHAN</vt:lpstr>
      <vt:lpstr>RUANG LINGKUP IDENTIFIKASI PERMASALAHAN</vt:lpstr>
      <vt:lpstr>RUANG LINGKUP IDENTIFIKASI PERMASALAHAN</vt:lpstr>
      <vt:lpstr>PowerPoint Presentation</vt:lpstr>
      <vt:lpstr>RUANG LINGKUP IDENTIFIKASI PERMASALAHAN</vt:lpstr>
      <vt:lpstr>RUANG LINGKUP IDENTIFIKASI PERMASALAHAN</vt:lpstr>
      <vt:lpstr>IDENTIFIKASI MASALAH DAN TUJUAN PERENCANAAN</vt:lpstr>
      <vt:lpstr>IDENTIFIKASI MASALAH DAN TUJUAN PERENCANAAN</vt:lpstr>
      <vt:lpstr>IDENTIFIKASI MASALAH</vt:lpstr>
      <vt:lpstr>PowerPoint Presentation</vt:lpstr>
      <vt:lpstr>IDENTIFIKASI PERMASALAHAN DAN TUJUAN TERKAIT WILAYAH DAN PERKOTAAN</vt:lpstr>
      <vt:lpstr>PowerPoint Presentation</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KIRANA</dc:creator>
  <cp:lastModifiedBy>KIRANA</cp:lastModifiedBy>
  <cp:revision>116</cp:revision>
  <dcterms:created xsi:type="dcterms:W3CDTF">2018-09-04T21:30:41Z</dcterms:created>
  <dcterms:modified xsi:type="dcterms:W3CDTF">2019-05-04T11:57:02Z</dcterms:modified>
</cp:coreProperties>
</file>