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3" r:id="rId3"/>
    <p:sldId id="336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38" r:id="rId18"/>
    <p:sldId id="355" r:id="rId19"/>
    <p:sldId id="352" r:id="rId20"/>
    <p:sldId id="353" r:id="rId21"/>
    <p:sldId id="35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85" autoAdjust="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0%20PENATAAN%20KAWASAN%20BARU\TA%202019\2019\PKTR%20Gunung%20Agung\Data\Data%20Jumlah%20KK%20Tahun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TR\2019\PKTR%20Gunung%20Agung\Arif\07_Matriks%20Delineasi%20ZRB%20dengan%20Amlapura%20dan%20permukim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Jumlah</a:t>
            </a:r>
            <a:r>
              <a:rPr lang="en-US" baseline="0"/>
              <a:t> Penduduk dan KK Per Desa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85921280387899"/>
          <c:y val="0.17509980039920159"/>
          <c:w val="0.87057131557185508"/>
          <c:h val="0.58236008298363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(2)'!$H$19</c:f>
              <c:strCache>
                <c:ptCount val="1"/>
                <c:pt idx="0">
                  <c:v>Jumlah Penduduk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'Sheet1 (2)'!$G$20:$G$27</c:f>
              <c:strCache>
                <c:ptCount val="8"/>
                <c:pt idx="0">
                  <c:v>Abang</c:v>
                </c:pt>
                <c:pt idx="1">
                  <c:v>Bebandem</c:v>
                </c:pt>
                <c:pt idx="2">
                  <c:v>Karangasem</c:v>
                </c:pt>
                <c:pt idx="3">
                  <c:v>Kubu</c:v>
                </c:pt>
                <c:pt idx="4">
                  <c:v>Manggis</c:v>
                </c:pt>
                <c:pt idx="5">
                  <c:v>Rendang</c:v>
                </c:pt>
                <c:pt idx="6">
                  <c:v>Selat</c:v>
                </c:pt>
                <c:pt idx="7">
                  <c:v>Sidemen</c:v>
                </c:pt>
              </c:strCache>
            </c:strRef>
          </c:cat>
          <c:val>
            <c:numRef>
              <c:f>'Sheet1 (2)'!$H$20:$H$27</c:f>
              <c:numCache>
                <c:formatCode>_(* #,##0_);_(* \(#,##0\);_(* "-"??_);_(@_)</c:formatCode>
                <c:ptCount val="8"/>
                <c:pt idx="0">
                  <c:v>84464</c:v>
                </c:pt>
                <c:pt idx="1">
                  <c:v>57127</c:v>
                </c:pt>
                <c:pt idx="2">
                  <c:v>101807</c:v>
                </c:pt>
                <c:pt idx="3">
                  <c:v>84208</c:v>
                </c:pt>
                <c:pt idx="4">
                  <c:v>56934</c:v>
                </c:pt>
                <c:pt idx="5">
                  <c:v>42080</c:v>
                </c:pt>
                <c:pt idx="6">
                  <c:v>45885</c:v>
                </c:pt>
                <c:pt idx="7">
                  <c:v>38514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D3-4F19-BF89-7A6B9E5400BF}"/>
            </c:ext>
          </c:extLst>
        </c:ser>
        <c:ser>
          <c:idx val="1"/>
          <c:order val="1"/>
          <c:tx>
            <c:strRef>
              <c:f>'Sheet1 (2)'!$I$19</c:f>
              <c:strCache>
                <c:ptCount val="1"/>
                <c:pt idx="0">
                  <c:v>Jumlah KK Per Desa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'Sheet1 (2)'!$G$20:$G$27</c:f>
              <c:strCache>
                <c:ptCount val="8"/>
                <c:pt idx="0">
                  <c:v>Abang</c:v>
                </c:pt>
                <c:pt idx="1">
                  <c:v>Bebandem</c:v>
                </c:pt>
                <c:pt idx="2">
                  <c:v>Karangasem</c:v>
                </c:pt>
                <c:pt idx="3">
                  <c:v>Kubu</c:v>
                </c:pt>
                <c:pt idx="4">
                  <c:v>Manggis</c:v>
                </c:pt>
                <c:pt idx="5">
                  <c:v>Rendang</c:v>
                </c:pt>
                <c:pt idx="6">
                  <c:v>Selat</c:v>
                </c:pt>
                <c:pt idx="7">
                  <c:v>Sidemen</c:v>
                </c:pt>
              </c:strCache>
            </c:strRef>
          </c:cat>
          <c:val>
            <c:numRef>
              <c:f>'Sheet1 (2)'!$I$20:$I$27</c:f>
              <c:numCache>
                <c:formatCode>_(* #,##0_);_(* \(#,##0\);_(* "-"??_);_(@_)</c:formatCode>
                <c:ptCount val="8"/>
                <c:pt idx="0">
                  <c:v>23948</c:v>
                </c:pt>
                <c:pt idx="1">
                  <c:v>16440</c:v>
                </c:pt>
                <c:pt idx="2">
                  <c:v>29768</c:v>
                </c:pt>
                <c:pt idx="3">
                  <c:v>22301</c:v>
                </c:pt>
                <c:pt idx="4">
                  <c:v>15093</c:v>
                </c:pt>
                <c:pt idx="5">
                  <c:v>11730</c:v>
                </c:pt>
                <c:pt idx="6">
                  <c:v>13390</c:v>
                </c:pt>
                <c:pt idx="7">
                  <c:v>10787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D3-4F19-BF89-7A6B9E540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037056"/>
        <c:axId val="39703616"/>
        <c:axId val="0"/>
      </c:bar3DChart>
      <c:catAx>
        <c:axId val="770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3616"/>
        <c:crosses val="autoZero"/>
        <c:auto val="1"/>
        <c:lblAlgn val="ctr"/>
        <c:lblOffset val="100"/>
        <c:noMultiLvlLbl val="0"/>
      </c:catAx>
      <c:valAx>
        <c:axId val="39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37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Zona Awas Gunungapi</a:t>
            </a:r>
            <a:r>
              <a:rPr lang="en-US" baseline="0"/>
              <a:t> Agung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56-4D7C-83DD-E8B93FD09C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56-4D7C-83DD-E8B93FD09C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56-4D7C-83DD-E8B93FD09C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56-4D7C-83DD-E8B93FD09C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56-4D7C-83DD-E8B93FD09C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56-4D7C-83DD-E8B93FD09C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D56-4D7C-83DD-E8B93FD09C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D56-4D7C-83DD-E8B93FD09C80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56-4D7C-83DD-E8B93FD09C8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56-4D7C-83DD-E8B93FD09C8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56-4D7C-83DD-E8B93FD09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'Zona Awas'!$B$3:$B$10</c:f>
              <c:strCache>
                <c:ptCount val="8"/>
                <c:pt idx="0">
                  <c:v>Abang</c:v>
                </c:pt>
                <c:pt idx="1">
                  <c:v>Bebandem</c:v>
                </c:pt>
                <c:pt idx="2">
                  <c:v>Karangasem</c:v>
                </c:pt>
                <c:pt idx="3">
                  <c:v>Kubu</c:v>
                </c:pt>
                <c:pt idx="4">
                  <c:v>Manggis</c:v>
                </c:pt>
                <c:pt idx="5">
                  <c:v>Rendang</c:v>
                </c:pt>
                <c:pt idx="6">
                  <c:v>Selat</c:v>
                </c:pt>
                <c:pt idx="7">
                  <c:v>Sidemen</c:v>
                </c:pt>
              </c:strCache>
            </c:strRef>
          </c:cat>
          <c:val>
            <c:numRef>
              <c:f>'Zona Awas'!$C$3:$C$10</c:f>
              <c:numCache>
                <c:formatCode>General</c:formatCode>
                <c:ptCount val="8"/>
                <c:pt idx="0">
                  <c:v>12591.3</c:v>
                </c:pt>
                <c:pt idx="1">
                  <c:v>5247.13</c:v>
                </c:pt>
                <c:pt idx="2">
                  <c:v>0</c:v>
                </c:pt>
                <c:pt idx="3">
                  <c:v>10917.79</c:v>
                </c:pt>
                <c:pt idx="4">
                  <c:v>0</c:v>
                </c:pt>
                <c:pt idx="5">
                  <c:v>4536.7299999999996</c:v>
                </c:pt>
                <c:pt idx="6">
                  <c:v>3978.9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D56-4D7C-83DD-E8B93FD09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F0236-B2BD-46A1-94CD-085BB2DBEF2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E3B847-072A-48D6-A213-D675A590B8A4}">
      <dgm:prSet phldrT="[Text]" custT="1"/>
      <dgm:spPr/>
      <dgm:t>
        <a:bodyPr/>
        <a:lstStyle/>
        <a:p>
          <a:r>
            <a:rPr lang="en-US" sz="2400" smtClean="0"/>
            <a:t>Mengolah dan mempersiapkan data</a:t>
          </a:r>
          <a:endParaRPr lang="en-US" sz="2400"/>
        </a:p>
      </dgm:t>
    </dgm:pt>
    <dgm:pt modelId="{20ADC0D0-B0F3-4D9A-9C96-2B748B26EF7C}" type="parTrans" cxnId="{CAF6EACD-C7A1-435F-B0F9-DAD067ED5CB7}">
      <dgm:prSet/>
      <dgm:spPr/>
      <dgm:t>
        <a:bodyPr/>
        <a:lstStyle/>
        <a:p>
          <a:endParaRPr lang="en-US" sz="2400"/>
        </a:p>
      </dgm:t>
    </dgm:pt>
    <dgm:pt modelId="{7C97771B-4054-4010-8281-8747977FB365}" type="sibTrans" cxnId="{CAF6EACD-C7A1-435F-B0F9-DAD067ED5CB7}">
      <dgm:prSet/>
      <dgm:spPr/>
      <dgm:t>
        <a:bodyPr/>
        <a:lstStyle/>
        <a:p>
          <a:endParaRPr lang="en-US" sz="2400"/>
        </a:p>
      </dgm:t>
    </dgm:pt>
    <dgm:pt modelId="{480B8D44-E520-4003-95F7-5B6E8B49EAE1}">
      <dgm:prSet phldrT="[Text]" custT="1"/>
      <dgm:spPr/>
      <dgm:t>
        <a:bodyPr/>
        <a:lstStyle/>
        <a:p>
          <a:r>
            <a:rPr lang="en-US" sz="2400" smtClean="0"/>
            <a:t>Membaca keseluruhan data</a:t>
          </a:r>
          <a:endParaRPr lang="en-US" sz="2400"/>
        </a:p>
      </dgm:t>
    </dgm:pt>
    <dgm:pt modelId="{2FA86E41-9EC3-4A85-B759-1D672BE8B3F6}" type="parTrans" cxnId="{11FEF930-AE46-40CF-94BE-472B18705E83}">
      <dgm:prSet/>
      <dgm:spPr/>
      <dgm:t>
        <a:bodyPr/>
        <a:lstStyle/>
        <a:p>
          <a:endParaRPr lang="en-US" sz="2400"/>
        </a:p>
      </dgm:t>
    </dgm:pt>
    <dgm:pt modelId="{71D8E374-10CD-4098-99DF-2E310B1FB5FD}" type="sibTrans" cxnId="{11FEF930-AE46-40CF-94BE-472B18705E83}">
      <dgm:prSet/>
      <dgm:spPr/>
      <dgm:t>
        <a:bodyPr/>
        <a:lstStyle/>
        <a:p>
          <a:endParaRPr lang="en-US" sz="2400"/>
        </a:p>
      </dgm:t>
    </dgm:pt>
    <dgm:pt modelId="{592F2866-8240-4931-A0D6-B973CF478BB3}">
      <dgm:prSet phldrT="[Text]" custT="1"/>
      <dgm:spPr/>
      <dgm:t>
        <a:bodyPr/>
        <a:lstStyle/>
        <a:p>
          <a:r>
            <a:rPr lang="en-US" sz="2400" smtClean="0"/>
            <a:t>Mengolah data</a:t>
          </a:r>
          <a:endParaRPr lang="en-US" sz="2400"/>
        </a:p>
      </dgm:t>
    </dgm:pt>
    <dgm:pt modelId="{C29B1D8D-3CCA-4829-B2A4-6D8207298F8A}" type="parTrans" cxnId="{569787BA-6F1D-48C2-A0D3-A688BB6420E8}">
      <dgm:prSet/>
      <dgm:spPr/>
      <dgm:t>
        <a:bodyPr/>
        <a:lstStyle/>
        <a:p>
          <a:endParaRPr lang="en-US" sz="2400"/>
        </a:p>
      </dgm:t>
    </dgm:pt>
    <dgm:pt modelId="{25CFB22B-5898-41D0-AA69-8B43AC397681}" type="sibTrans" cxnId="{569787BA-6F1D-48C2-A0D3-A688BB6420E8}">
      <dgm:prSet/>
      <dgm:spPr/>
      <dgm:t>
        <a:bodyPr/>
        <a:lstStyle/>
        <a:p>
          <a:endParaRPr lang="en-US" sz="2400"/>
        </a:p>
      </dgm:t>
    </dgm:pt>
    <dgm:pt modelId="{37CC3816-E7AC-4BF1-B1FA-8424AD5646A9}">
      <dgm:prSet phldrT="[Text]"/>
      <dgm:spPr/>
      <dgm:t>
        <a:bodyPr/>
        <a:lstStyle/>
        <a:p>
          <a:r>
            <a:rPr lang="en-US" smtClean="0"/>
            <a:t>Deskripsi data</a:t>
          </a:r>
          <a:endParaRPr lang="en-US"/>
        </a:p>
      </dgm:t>
    </dgm:pt>
    <dgm:pt modelId="{1DCFE811-5C97-48B8-A704-052EB525863D}" type="parTrans" cxnId="{1BF3682D-8EB6-444A-826B-176408576E35}">
      <dgm:prSet/>
      <dgm:spPr/>
      <dgm:t>
        <a:bodyPr/>
        <a:lstStyle/>
        <a:p>
          <a:endParaRPr lang="en-US"/>
        </a:p>
      </dgm:t>
    </dgm:pt>
    <dgm:pt modelId="{2B705321-8760-4603-B880-9D41F7D28AAE}" type="sibTrans" cxnId="{1BF3682D-8EB6-444A-826B-176408576E35}">
      <dgm:prSet/>
      <dgm:spPr/>
      <dgm:t>
        <a:bodyPr/>
        <a:lstStyle/>
        <a:p>
          <a:endParaRPr lang="en-US"/>
        </a:p>
      </dgm:t>
    </dgm:pt>
    <dgm:pt modelId="{C75E1F6B-53A1-4F6C-A48F-D9C9B3760A7E}">
      <dgm:prSet phldrT="[Text]"/>
      <dgm:spPr/>
      <dgm:t>
        <a:bodyPr/>
        <a:lstStyle/>
        <a:p>
          <a:r>
            <a:rPr lang="en-US" smtClean="0"/>
            <a:t>Penulisan laporan</a:t>
          </a:r>
          <a:endParaRPr lang="en-US"/>
        </a:p>
      </dgm:t>
    </dgm:pt>
    <dgm:pt modelId="{666AB92F-03AE-436B-BF93-AD2208E1D022}" type="parTrans" cxnId="{3719DE64-AB99-4F4D-9CF7-044211D16AD4}">
      <dgm:prSet/>
      <dgm:spPr/>
      <dgm:t>
        <a:bodyPr/>
        <a:lstStyle/>
        <a:p>
          <a:endParaRPr lang="en-US"/>
        </a:p>
      </dgm:t>
    </dgm:pt>
    <dgm:pt modelId="{F71C2291-F1B9-49CE-9315-6399B9B22784}" type="sibTrans" cxnId="{3719DE64-AB99-4F4D-9CF7-044211D16AD4}">
      <dgm:prSet/>
      <dgm:spPr/>
      <dgm:t>
        <a:bodyPr/>
        <a:lstStyle/>
        <a:p>
          <a:endParaRPr lang="en-US"/>
        </a:p>
      </dgm:t>
    </dgm:pt>
    <dgm:pt modelId="{09CF9143-BE93-4852-B72D-6FECA248D0F1}" type="pres">
      <dgm:prSet presAssocID="{D5DF0236-B2BD-46A1-94CD-085BB2DBEF28}" presName="rootnode" presStyleCnt="0">
        <dgm:presLayoutVars>
          <dgm:chMax/>
          <dgm:chPref/>
          <dgm:dir/>
          <dgm:animLvl val="lvl"/>
        </dgm:presLayoutVars>
      </dgm:prSet>
      <dgm:spPr/>
    </dgm:pt>
    <dgm:pt modelId="{B8F8CF19-4EB2-40B5-913A-1D1E91EA816B}" type="pres">
      <dgm:prSet presAssocID="{59E3B847-072A-48D6-A213-D675A590B8A4}" presName="composite" presStyleCnt="0"/>
      <dgm:spPr/>
    </dgm:pt>
    <dgm:pt modelId="{37869F0F-A4AA-4146-8B42-63B39E8D3584}" type="pres">
      <dgm:prSet presAssocID="{59E3B847-072A-48D6-A213-D675A590B8A4}" presName="LShape" presStyleLbl="alignNode1" presStyleIdx="0" presStyleCnt="9"/>
      <dgm:spPr/>
    </dgm:pt>
    <dgm:pt modelId="{10D1A3B9-1637-44C4-9478-1DC0A2C31535}" type="pres">
      <dgm:prSet presAssocID="{59E3B847-072A-48D6-A213-D675A590B8A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1828776-698F-4B36-A9C6-838F6CB9FD88}" type="pres">
      <dgm:prSet presAssocID="{59E3B847-072A-48D6-A213-D675A590B8A4}" presName="Triangle" presStyleLbl="alignNode1" presStyleIdx="1" presStyleCnt="9"/>
      <dgm:spPr/>
    </dgm:pt>
    <dgm:pt modelId="{4AF07465-3A94-4EC1-A776-2CA27E4C784D}" type="pres">
      <dgm:prSet presAssocID="{7C97771B-4054-4010-8281-8747977FB365}" presName="sibTrans" presStyleCnt="0"/>
      <dgm:spPr/>
    </dgm:pt>
    <dgm:pt modelId="{8D86D718-50B3-45D9-A620-AC099578AE3C}" type="pres">
      <dgm:prSet presAssocID="{7C97771B-4054-4010-8281-8747977FB365}" presName="space" presStyleCnt="0"/>
      <dgm:spPr/>
    </dgm:pt>
    <dgm:pt modelId="{D15A9AA0-886E-4E5F-9B73-EF4597471B1F}" type="pres">
      <dgm:prSet presAssocID="{480B8D44-E520-4003-95F7-5B6E8B49EAE1}" presName="composite" presStyleCnt="0"/>
      <dgm:spPr/>
    </dgm:pt>
    <dgm:pt modelId="{FFDDF5A4-1F19-4F63-96E5-96FE023C1AB9}" type="pres">
      <dgm:prSet presAssocID="{480B8D44-E520-4003-95F7-5B6E8B49EAE1}" presName="LShape" presStyleLbl="alignNode1" presStyleIdx="2" presStyleCnt="9"/>
      <dgm:spPr/>
    </dgm:pt>
    <dgm:pt modelId="{90EE6BC7-4DAF-40FF-BC60-21DA7718C279}" type="pres">
      <dgm:prSet presAssocID="{480B8D44-E520-4003-95F7-5B6E8B49EAE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913332D-3D9E-49F4-A079-270A9581AE9A}" type="pres">
      <dgm:prSet presAssocID="{480B8D44-E520-4003-95F7-5B6E8B49EAE1}" presName="Triangle" presStyleLbl="alignNode1" presStyleIdx="3" presStyleCnt="9"/>
      <dgm:spPr/>
    </dgm:pt>
    <dgm:pt modelId="{1BE19D52-8EAF-42D9-B4C2-745B13BB53E5}" type="pres">
      <dgm:prSet presAssocID="{71D8E374-10CD-4098-99DF-2E310B1FB5FD}" presName="sibTrans" presStyleCnt="0"/>
      <dgm:spPr/>
    </dgm:pt>
    <dgm:pt modelId="{D5B59A59-D97A-4FA4-B745-6B9697A1BFF4}" type="pres">
      <dgm:prSet presAssocID="{71D8E374-10CD-4098-99DF-2E310B1FB5FD}" presName="space" presStyleCnt="0"/>
      <dgm:spPr/>
    </dgm:pt>
    <dgm:pt modelId="{B72F2E6A-9990-4D4E-9EA3-442BDE1CD7DE}" type="pres">
      <dgm:prSet presAssocID="{592F2866-8240-4931-A0D6-B973CF478BB3}" presName="composite" presStyleCnt="0"/>
      <dgm:spPr/>
    </dgm:pt>
    <dgm:pt modelId="{6C5253BE-AD91-4999-AD84-9467ED334C48}" type="pres">
      <dgm:prSet presAssocID="{592F2866-8240-4931-A0D6-B973CF478BB3}" presName="LShape" presStyleLbl="alignNode1" presStyleIdx="4" presStyleCnt="9"/>
      <dgm:spPr/>
    </dgm:pt>
    <dgm:pt modelId="{B58B8D0F-A64D-4812-AD64-6EFA9DDC8E8C}" type="pres">
      <dgm:prSet presAssocID="{592F2866-8240-4931-A0D6-B973CF478BB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C4778-DFD1-4DB0-9A3B-D9C84B441CD5}" type="pres">
      <dgm:prSet presAssocID="{592F2866-8240-4931-A0D6-B973CF478BB3}" presName="Triangle" presStyleLbl="alignNode1" presStyleIdx="5" presStyleCnt="9"/>
      <dgm:spPr/>
    </dgm:pt>
    <dgm:pt modelId="{906D1FE8-FD4C-4D7F-9A42-0AF8E249113B}" type="pres">
      <dgm:prSet presAssocID="{25CFB22B-5898-41D0-AA69-8B43AC397681}" presName="sibTrans" presStyleCnt="0"/>
      <dgm:spPr/>
    </dgm:pt>
    <dgm:pt modelId="{565EC3A4-87F1-4992-B406-E9623D54A050}" type="pres">
      <dgm:prSet presAssocID="{25CFB22B-5898-41D0-AA69-8B43AC397681}" presName="space" presStyleCnt="0"/>
      <dgm:spPr/>
    </dgm:pt>
    <dgm:pt modelId="{34792233-8956-4EB0-A58B-90573695C088}" type="pres">
      <dgm:prSet presAssocID="{37CC3816-E7AC-4BF1-B1FA-8424AD5646A9}" presName="composite" presStyleCnt="0"/>
      <dgm:spPr/>
    </dgm:pt>
    <dgm:pt modelId="{1CF3E5AA-5499-4C88-BBE5-312CFD389650}" type="pres">
      <dgm:prSet presAssocID="{37CC3816-E7AC-4BF1-B1FA-8424AD5646A9}" presName="LShape" presStyleLbl="alignNode1" presStyleIdx="6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A50C6E-64D5-47A1-87D1-13B23CF3155B}" type="pres">
      <dgm:prSet presAssocID="{37CC3816-E7AC-4BF1-B1FA-8424AD5646A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79773-D86B-43C8-8D82-1C5EC14ECB6B}" type="pres">
      <dgm:prSet presAssocID="{37CC3816-E7AC-4BF1-B1FA-8424AD5646A9}" presName="Triangle" presStyleLbl="alignNode1" presStyleIdx="7" presStyleCnt="9"/>
      <dgm:spPr/>
    </dgm:pt>
    <dgm:pt modelId="{A87E5B3E-8D18-48C8-909D-BB7586999CD7}" type="pres">
      <dgm:prSet presAssocID="{2B705321-8760-4603-B880-9D41F7D28AAE}" presName="sibTrans" presStyleCnt="0"/>
      <dgm:spPr/>
    </dgm:pt>
    <dgm:pt modelId="{79FED5B7-B2C9-47BE-8BA3-5934FBD52444}" type="pres">
      <dgm:prSet presAssocID="{2B705321-8760-4603-B880-9D41F7D28AAE}" presName="space" presStyleCnt="0"/>
      <dgm:spPr/>
    </dgm:pt>
    <dgm:pt modelId="{8636DE33-9AB1-4D13-AB6D-F0B2201EF6ED}" type="pres">
      <dgm:prSet presAssocID="{C75E1F6B-53A1-4F6C-A48F-D9C9B3760A7E}" presName="composite" presStyleCnt="0"/>
      <dgm:spPr/>
    </dgm:pt>
    <dgm:pt modelId="{10E30F12-32CC-4680-8808-BBFCD081B103}" type="pres">
      <dgm:prSet presAssocID="{C75E1F6B-53A1-4F6C-A48F-D9C9B3760A7E}" presName="LShape" presStyleLbl="alignNode1" presStyleIdx="8" presStyleCnt="9"/>
      <dgm:spPr/>
    </dgm:pt>
    <dgm:pt modelId="{117DBFA5-EE3C-4C98-B1AE-4017161BD8A5}" type="pres">
      <dgm:prSet presAssocID="{C75E1F6B-53A1-4F6C-A48F-D9C9B3760A7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69787BA-6F1D-48C2-A0D3-A688BB6420E8}" srcId="{D5DF0236-B2BD-46A1-94CD-085BB2DBEF28}" destId="{592F2866-8240-4931-A0D6-B973CF478BB3}" srcOrd="2" destOrd="0" parTransId="{C29B1D8D-3CCA-4829-B2A4-6D8207298F8A}" sibTransId="{25CFB22B-5898-41D0-AA69-8B43AC397681}"/>
    <dgm:cxn modelId="{CAF6EACD-C7A1-435F-B0F9-DAD067ED5CB7}" srcId="{D5DF0236-B2BD-46A1-94CD-085BB2DBEF28}" destId="{59E3B847-072A-48D6-A213-D675A590B8A4}" srcOrd="0" destOrd="0" parTransId="{20ADC0D0-B0F3-4D9A-9C96-2B748B26EF7C}" sibTransId="{7C97771B-4054-4010-8281-8747977FB365}"/>
    <dgm:cxn modelId="{11FEF930-AE46-40CF-94BE-472B18705E83}" srcId="{D5DF0236-B2BD-46A1-94CD-085BB2DBEF28}" destId="{480B8D44-E520-4003-95F7-5B6E8B49EAE1}" srcOrd="1" destOrd="0" parTransId="{2FA86E41-9EC3-4A85-B759-1D672BE8B3F6}" sibTransId="{71D8E374-10CD-4098-99DF-2E310B1FB5FD}"/>
    <dgm:cxn modelId="{FECAC1A1-BD61-4A90-86AD-2CC6CDDD5FF4}" type="presOf" srcId="{592F2866-8240-4931-A0D6-B973CF478BB3}" destId="{B58B8D0F-A64D-4812-AD64-6EFA9DDC8E8C}" srcOrd="0" destOrd="0" presId="urn:microsoft.com/office/officeart/2009/3/layout/StepUpProcess"/>
    <dgm:cxn modelId="{0F0D8166-C8F0-4016-9694-4639A4ACF22C}" type="presOf" srcId="{59E3B847-072A-48D6-A213-D675A590B8A4}" destId="{10D1A3B9-1637-44C4-9478-1DC0A2C31535}" srcOrd="0" destOrd="0" presId="urn:microsoft.com/office/officeart/2009/3/layout/StepUpProcess"/>
    <dgm:cxn modelId="{F69CC9DD-40C0-41E7-8229-9ED4EDC634C6}" type="presOf" srcId="{37CC3816-E7AC-4BF1-B1FA-8424AD5646A9}" destId="{88A50C6E-64D5-47A1-87D1-13B23CF3155B}" srcOrd="0" destOrd="0" presId="urn:microsoft.com/office/officeart/2009/3/layout/StepUpProcess"/>
    <dgm:cxn modelId="{D69209D3-0DA1-4E4E-89A1-1A8DEE3E775B}" type="presOf" srcId="{C75E1F6B-53A1-4F6C-A48F-D9C9B3760A7E}" destId="{117DBFA5-EE3C-4C98-B1AE-4017161BD8A5}" srcOrd="0" destOrd="0" presId="urn:microsoft.com/office/officeart/2009/3/layout/StepUpProcess"/>
    <dgm:cxn modelId="{B8EEEB89-65D6-4C39-8C34-217349B108CA}" type="presOf" srcId="{480B8D44-E520-4003-95F7-5B6E8B49EAE1}" destId="{90EE6BC7-4DAF-40FF-BC60-21DA7718C279}" srcOrd="0" destOrd="0" presId="urn:microsoft.com/office/officeart/2009/3/layout/StepUpProcess"/>
    <dgm:cxn modelId="{3719DE64-AB99-4F4D-9CF7-044211D16AD4}" srcId="{D5DF0236-B2BD-46A1-94CD-085BB2DBEF28}" destId="{C75E1F6B-53A1-4F6C-A48F-D9C9B3760A7E}" srcOrd="4" destOrd="0" parTransId="{666AB92F-03AE-436B-BF93-AD2208E1D022}" sibTransId="{F71C2291-F1B9-49CE-9315-6399B9B22784}"/>
    <dgm:cxn modelId="{EE0F70D7-A851-45B5-B84A-4FAA9B5D53DF}" type="presOf" srcId="{D5DF0236-B2BD-46A1-94CD-085BB2DBEF28}" destId="{09CF9143-BE93-4852-B72D-6FECA248D0F1}" srcOrd="0" destOrd="0" presId="urn:microsoft.com/office/officeart/2009/3/layout/StepUpProcess"/>
    <dgm:cxn modelId="{1BF3682D-8EB6-444A-826B-176408576E35}" srcId="{D5DF0236-B2BD-46A1-94CD-085BB2DBEF28}" destId="{37CC3816-E7AC-4BF1-B1FA-8424AD5646A9}" srcOrd="3" destOrd="0" parTransId="{1DCFE811-5C97-48B8-A704-052EB525863D}" sibTransId="{2B705321-8760-4603-B880-9D41F7D28AAE}"/>
    <dgm:cxn modelId="{A6F2187E-25EB-4379-B88D-506C782032D1}" type="presParOf" srcId="{09CF9143-BE93-4852-B72D-6FECA248D0F1}" destId="{B8F8CF19-4EB2-40B5-913A-1D1E91EA816B}" srcOrd="0" destOrd="0" presId="urn:microsoft.com/office/officeart/2009/3/layout/StepUpProcess"/>
    <dgm:cxn modelId="{8FC6CC46-B152-4372-8E75-B6020E6CD85B}" type="presParOf" srcId="{B8F8CF19-4EB2-40B5-913A-1D1E91EA816B}" destId="{37869F0F-A4AA-4146-8B42-63B39E8D3584}" srcOrd="0" destOrd="0" presId="urn:microsoft.com/office/officeart/2009/3/layout/StepUpProcess"/>
    <dgm:cxn modelId="{57754D1A-84C0-4D54-A322-6A0A75E643FC}" type="presParOf" srcId="{B8F8CF19-4EB2-40B5-913A-1D1E91EA816B}" destId="{10D1A3B9-1637-44C4-9478-1DC0A2C31535}" srcOrd="1" destOrd="0" presId="urn:microsoft.com/office/officeart/2009/3/layout/StepUpProcess"/>
    <dgm:cxn modelId="{D1EB52D3-5AC0-4AD8-87A3-8906564ADD74}" type="presParOf" srcId="{B8F8CF19-4EB2-40B5-913A-1D1E91EA816B}" destId="{E1828776-698F-4B36-A9C6-838F6CB9FD88}" srcOrd="2" destOrd="0" presId="urn:microsoft.com/office/officeart/2009/3/layout/StepUpProcess"/>
    <dgm:cxn modelId="{29D8469D-EE13-4FC1-AC10-A36DDF6EA263}" type="presParOf" srcId="{09CF9143-BE93-4852-B72D-6FECA248D0F1}" destId="{4AF07465-3A94-4EC1-A776-2CA27E4C784D}" srcOrd="1" destOrd="0" presId="urn:microsoft.com/office/officeart/2009/3/layout/StepUpProcess"/>
    <dgm:cxn modelId="{E772EB9B-D6CC-4205-94F7-98E2EDBEA714}" type="presParOf" srcId="{4AF07465-3A94-4EC1-A776-2CA27E4C784D}" destId="{8D86D718-50B3-45D9-A620-AC099578AE3C}" srcOrd="0" destOrd="0" presId="urn:microsoft.com/office/officeart/2009/3/layout/StepUpProcess"/>
    <dgm:cxn modelId="{105FE71F-62B7-4FA1-9523-7664E22A8051}" type="presParOf" srcId="{09CF9143-BE93-4852-B72D-6FECA248D0F1}" destId="{D15A9AA0-886E-4E5F-9B73-EF4597471B1F}" srcOrd="2" destOrd="0" presId="urn:microsoft.com/office/officeart/2009/3/layout/StepUpProcess"/>
    <dgm:cxn modelId="{0A0D99E8-8940-4EF7-8C34-1BE999DF0F19}" type="presParOf" srcId="{D15A9AA0-886E-4E5F-9B73-EF4597471B1F}" destId="{FFDDF5A4-1F19-4F63-96E5-96FE023C1AB9}" srcOrd="0" destOrd="0" presId="urn:microsoft.com/office/officeart/2009/3/layout/StepUpProcess"/>
    <dgm:cxn modelId="{EA167ECA-5B09-4C23-9156-2DD7B4EB5F4C}" type="presParOf" srcId="{D15A9AA0-886E-4E5F-9B73-EF4597471B1F}" destId="{90EE6BC7-4DAF-40FF-BC60-21DA7718C279}" srcOrd="1" destOrd="0" presId="urn:microsoft.com/office/officeart/2009/3/layout/StepUpProcess"/>
    <dgm:cxn modelId="{593A1927-3265-48DC-80CF-E24024B68439}" type="presParOf" srcId="{D15A9AA0-886E-4E5F-9B73-EF4597471B1F}" destId="{7913332D-3D9E-49F4-A079-270A9581AE9A}" srcOrd="2" destOrd="0" presId="urn:microsoft.com/office/officeart/2009/3/layout/StepUpProcess"/>
    <dgm:cxn modelId="{F556776E-9EE0-4FC0-A79D-CDEC37C642B5}" type="presParOf" srcId="{09CF9143-BE93-4852-B72D-6FECA248D0F1}" destId="{1BE19D52-8EAF-42D9-B4C2-745B13BB53E5}" srcOrd="3" destOrd="0" presId="urn:microsoft.com/office/officeart/2009/3/layout/StepUpProcess"/>
    <dgm:cxn modelId="{DF294FEE-1E18-465B-B13E-65C93EDF5DFD}" type="presParOf" srcId="{1BE19D52-8EAF-42D9-B4C2-745B13BB53E5}" destId="{D5B59A59-D97A-4FA4-B745-6B9697A1BFF4}" srcOrd="0" destOrd="0" presId="urn:microsoft.com/office/officeart/2009/3/layout/StepUpProcess"/>
    <dgm:cxn modelId="{A2C8A054-07BA-4C42-B793-A0E37977C5FF}" type="presParOf" srcId="{09CF9143-BE93-4852-B72D-6FECA248D0F1}" destId="{B72F2E6A-9990-4D4E-9EA3-442BDE1CD7DE}" srcOrd="4" destOrd="0" presId="urn:microsoft.com/office/officeart/2009/3/layout/StepUpProcess"/>
    <dgm:cxn modelId="{2AB597FA-F071-4437-9EE0-5AFCD07EFFA3}" type="presParOf" srcId="{B72F2E6A-9990-4D4E-9EA3-442BDE1CD7DE}" destId="{6C5253BE-AD91-4999-AD84-9467ED334C48}" srcOrd="0" destOrd="0" presId="urn:microsoft.com/office/officeart/2009/3/layout/StepUpProcess"/>
    <dgm:cxn modelId="{084653CF-4601-4BA2-8B83-910FACB4CD2B}" type="presParOf" srcId="{B72F2E6A-9990-4D4E-9EA3-442BDE1CD7DE}" destId="{B58B8D0F-A64D-4812-AD64-6EFA9DDC8E8C}" srcOrd="1" destOrd="0" presId="urn:microsoft.com/office/officeart/2009/3/layout/StepUpProcess"/>
    <dgm:cxn modelId="{814462CD-642C-4565-8C82-BA95CFFD7270}" type="presParOf" srcId="{B72F2E6A-9990-4D4E-9EA3-442BDE1CD7DE}" destId="{927C4778-DFD1-4DB0-9A3B-D9C84B441CD5}" srcOrd="2" destOrd="0" presId="urn:microsoft.com/office/officeart/2009/3/layout/StepUpProcess"/>
    <dgm:cxn modelId="{0BFE928A-6D17-4967-B33C-274782F48C0E}" type="presParOf" srcId="{09CF9143-BE93-4852-B72D-6FECA248D0F1}" destId="{906D1FE8-FD4C-4D7F-9A42-0AF8E249113B}" srcOrd="5" destOrd="0" presId="urn:microsoft.com/office/officeart/2009/3/layout/StepUpProcess"/>
    <dgm:cxn modelId="{51A04F90-F2A6-4087-96BE-6DD685026534}" type="presParOf" srcId="{906D1FE8-FD4C-4D7F-9A42-0AF8E249113B}" destId="{565EC3A4-87F1-4992-B406-E9623D54A050}" srcOrd="0" destOrd="0" presId="urn:microsoft.com/office/officeart/2009/3/layout/StepUpProcess"/>
    <dgm:cxn modelId="{9E2F2D5A-E7BC-45F8-8F61-FAE761803A75}" type="presParOf" srcId="{09CF9143-BE93-4852-B72D-6FECA248D0F1}" destId="{34792233-8956-4EB0-A58B-90573695C088}" srcOrd="6" destOrd="0" presId="urn:microsoft.com/office/officeart/2009/3/layout/StepUpProcess"/>
    <dgm:cxn modelId="{849C6F56-B12B-4B09-9E6A-04CD7B1C59E5}" type="presParOf" srcId="{34792233-8956-4EB0-A58B-90573695C088}" destId="{1CF3E5AA-5499-4C88-BBE5-312CFD389650}" srcOrd="0" destOrd="0" presId="urn:microsoft.com/office/officeart/2009/3/layout/StepUpProcess"/>
    <dgm:cxn modelId="{CECE78F4-D719-46A2-BBFF-16B884B16715}" type="presParOf" srcId="{34792233-8956-4EB0-A58B-90573695C088}" destId="{88A50C6E-64D5-47A1-87D1-13B23CF3155B}" srcOrd="1" destOrd="0" presId="urn:microsoft.com/office/officeart/2009/3/layout/StepUpProcess"/>
    <dgm:cxn modelId="{E8BAEDEC-0FEF-41EA-A945-6ADD090D05EE}" type="presParOf" srcId="{34792233-8956-4EB0-A58B-90573695C088}" destId="{7A379773-D86B-43C8-8D82-1C5EC14ECB6B}" srcOrd="2" destOrd="0" presId="urn:microsoft.com/office/officeart/2009/3/layout/StepUpProcess"/>
    <dgm:cxn modelId="{66930D6E-BEDE-4802-932B-C3F04791A1E7}" type="presParOf" srcId="{09CF9143-BE93-4852-B72D-6FECA248D0F1}" destId="{A87E5B3E-8D18-48C8-909D-BB7586999CD7}" srcOrd="7" destOrd="0" presId="urn:microsoft.com/office/officeart/2009/3/layout/StepUpProcess"/>
    <dgm:cxn modelId="{59666574-6C6F-452D-8700-16CB4C5ABF3A}" type="presParOf" srcId="{A87E5B3E-8D18-48C8-909D-BB7586999CD7}" destId="{79FED5B7-B2C9-47BE-8BA3-5934FBD52444}" srcOrd="0" destOrd="0" presId="urn:microsoft.com/office/officeart/2009/3/layout/StepUpProcess"/>
    <dgm:cxn modelId="{D99BFA77-9254-48CE-AFF2-E9BAEA0D68F7}" type="presParOf" srcId="{09CF9143-BE93-4852-B72D-6FECA248D0F1}" destId="{8636DE33-9AB1-4D13-AB6D-F0B2201EF6ED}" srcOrd="8" destOrd="0" presId="urn:microsoft.com/office/officeart/2009/3/layout/StepUpProcess"/>
    <dgm:cxn modelId="{87F6BA56-5F27-4B5D-AD34-9F40B80B1745}" type="presParOf" srcId="{8636DE33-9AB1-4D13-AB6D-F0B2201EF6ED}" destId="{10E30F12-32CC-4680-8808-BBFCD081B103}" srcOrd="0" destOrd="0" presId="urn:microsoft.com/office/officeart/2009/3/layout/StepUpProcess"/>
    <dgm:cxn modelId="{486BF0BC-6CA6-456C-901C-D95A1AC18015}" type="presParOf" srcId="{8636DE33-9AB1-4D13-AB6D-F0B2201EF6ED}" destId="{117DBFA5-EE3C-4C98-B1AE-4017161BD8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69F0F-A4AA-4146-8B42-63B39E8D3584}">
      <dsp:nvSpPr>
        <dsp:cNvPr id="0" name=""/>
        <dsp:cNvSpPr/>
      </dsp:nvSpPr>
      <dsp:spPr>
        <a:xfrm rot="5400000">
          <a:off x="295593" y="1887662"/>
          <a:ext cx="886392" cy="147493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1A3B9-1637-44C4-9478-1DC0A2C31535}">
      <dsp:nvSpPr>
        <dsp:cNvPr id="0" name=""/>
        <dsp:cNvSpPr/>
      </dsp:nvSpPr>
      <dsp:spPr>
        <a:xfrm>
          <a:off x="147632" y="2328351"/>
          <a:ext cx="1331581" cy="1167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Mengolah dan mempersiapkan data</a:t>
          </a:r>
          <a:endParaRPr lang="en-US" sz="2400" kern="1200"/>
        </a:p>
      </dsp:txBody>
      <dsp:txXfrm>
        <a:off x="147632" y="2328351"/>
        <a:ext cx="1331581" cy="1167209"/>
      </dsp:txXfrm>
    </dsp:sp>
    <dsp:sp modelId="{E1828776-698F-4B36-A9C6-838F6CB9FD88}">
      <dsp:nvSpPr>
        <dsp:cNvPr id="0" name=""/>
        <dsp:cNvSpPr/>
      </dsp:nvSpPr>
      <dsp:spPr>
        <a:xfrm>
          <a:off x="1227972" y="1779076"/>
          <a:ext cx="251241" cy="251241"/>
        </a:xfrm>
        <a:prstGeom prst="triangle">
          <a:avLst>
            <a:gd name="adj" fmla="val 10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DF5A4-1F19-4F63-96E5-96FE023C1AB9}">
      <dsp:nvSpPr>
        <dsp:cNvPr id="0" name=""/>
        <dsp:cNvSpPr/>
      </dsp:nvSpPr>
      <dsp:spPr>
        <a:xfrm rot="5400000">
          <a:off x="1925709" y="1484288"/>
          <a:ext cx="886392" cy="147493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E6BC7-4DAF-40FF-BC60-21DA7718C279}">
      <dsp:nvSpPr>
        <dsp:cNvPr id="0" name=""/>
        <dsp:cNvSpPr/>
      </dsp:nvSpPr>
      <dsp:spPr>
        <a:xfrm>
          <a:off x="1777748" y="1924977"/>
          <a:ext cx="1331581" cy="1167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Membaca keseluruhan data</a:t>
          </a:r>
          <a:endParaRPr lang="en-US" sz="2400" kern="1200"/>
        </a:p>
      </dsp:txBody>
      <dsp:txXfrm>
        <a:off x="1777748" y="1924977"/>
        <a:ext cx="1331581" cy="1167209"/>
      </dsp:txXfrm>
    </dsp:sp>
    <dsp:sp modelId="{7913332D-3D9E-49F4-A079-270A9581AE9A}">
      <dsp:nvSpPr>
        <dsp:cNvPr id="0" name=""/>
        <dsp:cNvSpPr/>
      </dsp:nvSpPr>
      <dsp:spPr>
        <a:xfrm>
          <a:off x="2858088" y="1375702"/>
          <a:ext cx="251241" cy="251241"/>
        </a:xfrm>
        <a:prstGeom prst="triangle">
          <a:avLst>
            <a:gd name="adj" fmla="val 10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253BE-AD91-4999-AD84-9467ED334C48}">
      <dsp:nvSpPr>
        <dsp:cNvPr id="0" name=""/>
        <dsp:cNvSpPr/>
      </dsp:nvSpPr>
      <dsp:spPr>
        <a:xfrm rot="5400000">
          <a:off x="3555825" y="1080914"/>
          <a:ext cx="886392" cy="147493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8D0F-A64D-4812-AD64-6EFA9DDC8E8C}">
      <dsp:nvSpPr>
        <dsp:cNvPr id="0" name=""/>
        <dsp:cNvSpPr/>
      </dsp:nvSpPr>
      <dsp:spPr>
        <a:xfrm>
          <a:off x="3407864" y="1521603"/>
          <a:ext cx="1331581" cy="1167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Mengolah data</a:t>
          </a:r>
          <a:endParaRPr lang="en-US" sz="2400" kern="1200"/>
        </a:p>
      </dsp:txBody>
      <dsp:txXfrm>
        <a:off x="3407864" y="1521603"/>
        <a:ext cx="1331581" cy="1167209"/>
      </dsp:txXfrm>
    </dsp:sp>
    <dsp:sp modelId="{927C4778-DFD1-4DB0-9A3B-D9C84B441CD5}">
      <dsp:nvSpPr>
        <dsp:cNvPr id="0" name=""/>
        <dsp:cNvSpPr/>
      </dsp:nvSpPr>
      <dsp:spPr>
        <a:xfrm>
          <a:off x="4488204" y="972328"/>
          <a:ext cx="251241" cy="251241"/>
        </a:xfrm>
        <a:prstGeom prst="triangle">
          <a:avLst>
            <a:gd name="adj" fmla="val 10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3E5AA-5499-4C88-BBE5-312CFD389650}">
      <dsp:nvSpPr>
        <dsp:cNvPr id="0" name=""/>
        <dsp:cNvSpPr/>
      </dsp:nvSpPr>
      <dsp:spPr>
        <a:xfrm rot="5400000">
          <a:off x="5185941" y="677541"/>
          <a:ext cx="886392" cy="1474937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50C6E-64D5-47A1-87D1-13B23CF3155B}">
      <dsp:nvSpPr>
        <dsp:cNvPr id="0" name=""/>
        <dsp:cNvSpPr/>
      </dsp:nvSpPr>
      <dsp:spPr>
        <a:xfrm>
          <a:off x="5037980" y="1118229"/>
          <a:ext cx="1331581" cy="1167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Deskripsi data</a:t>
          </a:r>
          <a:endParaRPr lang="en-US" sz="2300" kern="1200"/>
        </a:p>
      </dsp:txBody>
      <dsp:txXfrm>
        <a:off x="5037980" y="1118229"/>
        <a:ext cx="1331581" cy="1167209"/>
      </dsp:txXfrm>
    </dsp:sp>
    <dsp:sp modelId="{7A379773-D86B-43C8-8D82-1C5EC14ECB6B}">
      <dsp:nvSpPr>
        <dsp:cNvPr id="0" name=""/>
        <dsp:cNvSpPr/>
      </dsp:nvSpPr>
      <dsp:spPr>
        <a:xfrm>
          <a:off x="6118320" y="568954"/>
          <a:ext cx="251241" cy="251241"/>
        </a:xfrm>
        <a:prstGeom prst="triangle">
          <a:avLst>
            <a:gd name="adj" fmla="val 10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0F12-32CC-4680-8808-BBFCD081B103}">
      <dsp:nvSpPr>
        <dsp:cNvPr id="0" name=""/>
        <dsp:cNvSpPr/>
      </dsp:nvSpPr>
      <dsp:spPr>
        <a:xfrm rot="5400000">
          <a:off x="6816057" y="274167"/>
          <a:ext cx="886392" cy="147493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DBFA5-EE3C-4C98-B1AE-4017161BD8A5}">
      <dsp:nvSpPr>
        <dsp:cNvPr id="0" name=""/>
        <dsp:cNvSpPr/>
      </dsp:nvSpPr>
      <dsp:spPr>
        <a:xfrm>
          <a:off x="6668096" y="714855"/>
          <a:ext cx="1331581" cy="1167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Penulisan laporan</a:t>
          </a:r>
          <a:endParaRPr lang="en-US" sz="2300" kern="1200"/>
        </a:p>
      </dsp:txBody>
      <dsp:txXfrm>
        <a:off x="6668096" y="714855"/>
        <a:ext cx="1331581" cy="1167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8357D-B75A-487D-9E20-EE77BB6700BF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4C149-8033-4640-94FC-6EC7736FA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KOMPILASI, PENYAJIAN, </a:t>
            </a:r>
            <a:br>
              <a:rPr lang="en-US" sz="2800" b="1" smtClean="0"/>
            </a:br>
            <a:r>
              <a:rPr lang="en-US" sz="2800" b="1" smtClean="0"/>
              <a:t>DAN ANALISIS DATA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971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400" smtClean="0"/>
              <a:t>Dalam bentuk diagram, antara lain: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Diagram batang</a:t>
            </a:r>
          </a:p>
          <a:p>
            <a:pPr marL="463550" indent="0">
              <a:buNone/>
            </a:pPr>
            <a:r>
              <a:rPr lang="en-US" sz="2400" smtClean="0"/>
              <a:t>Penyajian data dalam gambar akan lebih menjelaskan lagi persoalan secara visual. Data yang dapat divisualiasasikan dalam bentuk diagram batang, yaitu trend perubahan per tahun, jumlah penduduk setiap wilayah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E9121ED-BB5A-4576-ABBB-EDF4CD5C3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290389"/>
              </p:ext>
            </p:extLst>
          </p:nvPr>
        </p:nvGraphicFramePr>
        <p:xfrm>
          <a:off x="3048000" y="2286000"/>
          <a:ext cx="6096000" cy="25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99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400" smtClean="0"/>
              <a:t>Dalam bentuk diagram, antara lain: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smtClean="0"/>
              <a:t>Diagram garis</a:t>
            </a:r>
          </a:p>
          <a:p>
            <a:pPr marL="463550" indent="0">
              <a:buNone/>
            </a:pPr>
            <a:r>
              <a:rPr lang="en-US" sz="2400" smtClean="0"/>
              <a:t>Penyajian data yang menggambarkan pergerakan/perubahan. Data dengan visualisasi diagram garis memiliki kemiripan dengan diagram batang. Hanya saja diagram batang tidak menunjukkan pergerakan 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94" y="2362200"/>
            <a:ext cx="464554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5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400" smtClean="0"/>
              <a:t>Dalam bentuk diagram, antara lain: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smtClean="0"/>
              <a:t>Diagram simbol</a:t>
            </a:r>
          </a:p>
          <a:p>
            <a:pPr marL="463550" indent="0">
              <a:buNone/>
            </a:pPr>
            <a:r>
              <a:rPr lang="en-US" sz="2400" smtClean="0"/>
              <a:t>Seringkali dipakai untuk mendapatkan gambaran  kasar sesuatu hal dan sebagai alat visual orang awam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/>
          <a:stretch/>
        </p:blipFill>
        <p:spPr bwMode="auto">
          <a:xfrm>
            <a:off x="5029200" y="1600200"/>
            <a:ext cx="3569868" cy="24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60" y="4191000"/>
            <a:ext cx="3195148" cy="21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60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400" smtClean="0"/>
              <a:t>Dalam bentuk diagram, antara lain: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smtClean="0"/>
              <a:t>Diagram lingkaran</a:t>
            </a:r>
          </a:p>
          <a:p>
            <a:pPr marL="463550" indent="0">
              <a:buNone/>
            </a:pPr>
            <a:r>
              <a:rPr lang="en-US" sz="2400" smtClean="0"/>
              <a:t>Diagram berbentuk lingkaran  yang terbagi dalam beberapa bagian dan bagian tersebut mengandung nilai untuk masing-masing klasifikasi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86404812"/>
              </p:ext>
            </p:extLst>
          </p:nvPr>
        </p:nvGraphicFramePr>
        <p:xfrm>
          <a:off x="426720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0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400" smtClean="0"/>
              <a:t>Dalam bentuk diagram, antara lain: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smtClean="0"/>
              <a:t>Diagram titik</a:t>
            </a:r>
          </a:p>
          <a:p>
            <a:pPr marL="463550" indent="0">
              <a:buNone/>
            </a:pPr>
            <a:r>
              <a:rPr lang="en-US" sz="2400" smtClean="0"/>
              <a:t>Diagram yang terdiri atas 2 variabel, diagramnya dapat dibuat dalam sistem sumbu koordinatdan gambarnya akan merupakan kumpulan titik-titik yang terpencar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101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44" y="3962400"/>
            <a:ext cx="2608612" cy="23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5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asil gambar untuk simbol dan p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2" y="3554681"/>
            <a:ext cx="38834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1954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Penyajian Data Spasial</a:t>
            </a:r>
          </a:p>
          <a:p>
            <a:r>
              <a:rPr lang="en-US" sz="2400" smtClean="0"/>
              <a:t>Penyajian data dapat dalam bentuk model spasial/peta</a:t>
            </a:r>
          </a:p>
          <a:p>
            <a:r>
              <a:rPr lang="en-US" sz="2400"/>
              <a:t>Kartografi adalah mengumpulkan, menganalisa, dan menyajikan datayang diperoleh dari lapangan secara grafis dan dengan skala tertentu, sehingga terlihat jelas dan mudah dipahami</a:t>
            </a:r>
          </a:p>
          <a:p>
            <a:r>
              <a:rPr lang="en-US" sz="2400" smtClean="0"/>
              <a:t>Peta sebagai output atau produk dari proses kartografi</a:t>
            </a:r>
          </a:p>
          <a:p>
            <a:r>
              <a:rPr lang="en-US" sz="2400" smtClean="0"/>
              <a:t>Penyajian data peta dengan menggunakan simbol, garis, dan pewarnaan yang dijelaskan dalam legenda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41" y="762000"/>
            <a:ext cx="490664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43400" y="838200"/>
            <a:ext cx="1693092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chemeClr val="bg1"/>
                </a:solidFill>
              </a:rPr>
              <a:t>Peta dengan Layout Resmi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9701" y="3554681"/>
            <a:ext cx="1468672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smtClean="0">
                <a:solidFill>
                  <a:schemeClr val="bg1"/>
                </a:solidFill>
              </a:rPr>
              <a:t>Peta dengan Infografis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3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4">
                    <a:lumMod val="50000"/>
                  </a:schemeClr>
                </a:solidFill>
              </a:rPr>
              <a:t>Penggabungan Penyajian Data dengan 2 bentuk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2155790"/>
            <a:ext cx="5457280" cy="386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3" y="2093235"/>
            <a:ext cx="297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019800"/>
            <a:ext cx="266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Contoh: Peta dan diagram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6019800"/>
            <a:ext cx="254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Contoh: Peta dan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Simbol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6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ANALISIS DATA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rgbClr val="009999"/>
                </a:solidFill>
              </a:rPr>
              <a:t>Pengertian analisis </a:t>
            </a:r>
            <a:endParaRPr lang="en-US">
              <a:solidFill>
                <a:srgbClr val="009999"/>
              </a:solidFill>
            </a:endParaRPr>
          </a:p>
          <a:p>
            <a:r>
              <a:rPr lang="en-US" sz="2000" smtClean="0"/>
              <a:t>Analisis </a:t>
            </a:r>
            <a:r>
              <a:rPr lang="en-US" sz="2000"/>
              <a:t>adalah kajian/penyelidikan/telaah suatu peristiwa untuk mengetahui keadaan/kondisi/permasalahannya. Sebagai urutan tahapan dalam proses perencanaan, analisis adalah</a:t>
            </a:r>
            <a:r>
              <a:rPr lang="es-ES" sz="2000"/>
              <a:t> pengolahan dan interpretasi data dan informasi untuk menghasilkan dasar-dasar pertimbangan perencanaan dan pemecahan masalah. Menganalisis adalah menyelidiki dengan menguraikan masing-masing </a:t>
            </a:r>
            <a:r>
              <a:rPr lang="es-ES" sz="2000" smtClean="0"/>
              <a:t>bagiannya</a:t>
            </a:r>
          </a:p>
          <a:p>
            <a:r>
              <a:rPr lang="es-ES" sz="2000" smtClean="0"/>
              <a:t>Mengelompokan/membuat suatu urutan, memanipulasi, serta menyingkatkan data sehingga mudah untuk dibaca</a:t>
            </a:r>
          </a:p>
          <a:p>
            <a:r>
              <a:rPr lang="es-ES" sz="2000" smtClean="0"/>
              <a:t>Proses berkelanjutan yang membutuhkan refleksi terus menerus terhadap data, mengajukan pertanyaan-pertanyaan analitis, dan menulis catatan singkat sepanjang penelitian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76715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ANALISIS DATA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rgbClr val="009999"/>
                </a:solidFill>
              </a:rPr>
              <a:t>Tahapan Analisis</a:t>
            </a:r>
            <a:endParaRPr lang="en-US">
              <a:solidFill>
                <a:srgbClr val="009999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1716728"/>
              </p:ext>
            </p:extLst>
          </p:nvPr>
        </p:nvGraphicFramePr>
        <p:xfrm>
          <a:off x="609600" y="16764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05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ANALISIS DATA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smtClean="0">
                <a:solidFill>
                  <a:srgbClr val="009999"/>
                </a:solidFill>
              </a:rPr>
              <a:t>Kriteria </a:t>
            </a:r>
            <a:r>
              <a:rPr lang="en-US" sz="5600" smtClean="0">
                <a:solidFill>
                  <a:srgbClr val="009999"/>
                </a:solidFill>
              </a:rPr>
              <a:t>Suatu Analisis</a:t>
            </a:r>
          </a:p>
          <a:p>
            <a:pPr marL="0" indent="0">
              <a:buNone/>
            </a:pPr>
            <a:r>
              <a:rPr lang="en-US" sz="4400"/>
              <a:t>Dalam </a:t>
            </a:r>
            <a:r>
              <a:rPr lang="en-US" sz="4400" smtClean="0"/>
              <a:t>proses analisis, perlu mempertimbangkan 3 hal berikut ini:</a:t>
            </a:r>
          </a:p>
          <a:p>
            <a:pPr lvl="0"/>
            <a:r>
              <a:rPr lang="es-ES" sz="4400"/>
              <a:t>Data yang tersedia</a:t>
            </a:r>
            <a:endParaRPr lang="en-US" sz="4400"/>
          </a:p>
          <a:p>
            <a:pPr marL="0" indent="0">
              <a:buNone/>
            </a:pPr>
            <a:r>
              <a:rPr lang="es-ES" sz="4400"/>
              <a:t>Makin lengkap dan terinci data yang digunakan maka analisispun dapat dilakukan lebih teliti </a:t>
            </a:r>
          </a:p>
          <a:p>
            <a:r>
              <a:rPr lang="es-ES" sz="4400" smtClean="0"/>
              <a:t>Tujuan </a:t>
            </a:r>
            <a:r>
              <a:rPr lang="es-ES" sz="4400"/>
              <a:t>Analisis</a:t>
            </a:r>
            <a:endParaRPr lang="en-US" sz="4400"/>
          </a:p>
          <a:p>
            <a:pPr marL="0" indent="0">
              <a:buNone/>
            </a:pPr>
            <a:r>
              <a:rPr lang="es-ES" sz="4400"/>
              <a:t>Tidak semua hal memerlukan analisis yang rinci sampai ke hal-hal yang sangat kecil, tergantung kebutuhan/tujuan, yang kadang-kadang cukup garis besarnya saja, tetapi tanpa mengurangi nilai analisis tersebut</a:t>
            </a:r>
            <a:r>
              <a:rPr lang="es-ES" sz="4400" smtClean="0"/>
              <a:t>.</a:t>
            </a:r>
            <a:endParaRPr lang="en-US" sz="4400"/>
          </a:p>
          <a:p>
            <a:pPr lvl="0"/>
            <a:r>
              <a:rPr lang="es-ES" sz="4400"/>
              <a:t>Teknik Analisis</a:t>
            </a:r>
            <a:endParaRPr lang="en-US" sz="4400"/>
          </a:p>
          <a:p>
            <a:pPr marL="0" indent="0">
              <a:buNone/>
            </a:pPr>
            <a:r>
              <a:rPr lang="es-ES" sz="4400"/>
              <a:t>Penggunaan atau pemilihan teknik analisis yang tepat akan membantu kehalusan  analisis. Pemilihan teknik tergantung kepada kedua hal di </a:t>
            </a:r>
            <a:r>
              <a:rPr lang="es-ES" sz="4400" smtClean="0"/>
              <a:t>atas</a:t>
            </a:r>
          </a:p>
          <a:p>
            <a:pPr marL="0" indent="0">
              <a:buNone/>
            </a:pPr>
            <a:endParaRPr lang="es-ES" sz="3000" smtClean="0"/>
          </a:p>
          <a:p>
            <a:r>
              <a:rPr lang="en-US" sz="5600">
                <a:solidFill>
                  <a:srgbClr val="009999"/>
                </a:solidFill>
              </a:rPr>
              <a:t>Kriteria Suatu Analisis</a:t>
            </a:r>
          </a:p>
          <a:p>
            <a:pPr marL="0" indent="0">
              <a:buNone/>
            </a:pPr>
            <a:r>
              <a:rPr lang="en-US" sz="4400"/>
              <a:t>S</a:t>
            </a:r>
            <a:r>
              <a:rPr lang="en-US" sz="4400" smtClean="0"/>
              <a:t>imulasi digunakan sebagai penyederhanaan masalah. Penyederhanaan melalui:</a:t>
            </a:r>
          </a:p>
          <a:p>
            <a:pPr marL="457200" indent="-457200">
              <a:buAutoNum type="arabicPeriod"/>
              <a:tabLst>
                <a:tab pos="225425" algn="l"/>
              </a:tabLst>
            </a:pPr>
            <a:r>
              <a:rPr lang="en-US" sz="4400" smtClean="0"/>
              <a:t>Model formula matematis: Model yang menyatakan hubungan aspek perencanaan seperti hubungan matematis. Hal ini digunakan apabila masalah yang akan dianalisis mempunyai hubungan gungsi matematis</a:t>
            </a:r>
          </a:p>
          <a:p>
            <a:pPr marL="0" indent="0">
              <a:buNone/>
            </a:pPr>
            <a:r>
              <a:rPr lang="en-US" sz="4400" smtClean="0"/>
              <a:t>CONTOH:</a:t>
            </a:r>
          </a:p>
          <a:p>
            <a:pPr marL="688975" indent="-225425">
              <a:buFont typeface="+mj-lt"/>
              <a:buAutoNum type="alphaLcPeriod"/>
            </a:pPr>
            <a:r>
              <a:rPr lang="en-US" sz="4400" smtClean="0"/>
              <a:t>Analisis proyeksi penduduk</a:t>
            </a:r>
          </a:p>
          <a:p>
            <a:pPr marL="688975" indent="-225425">
              <a:buFont typeface="+mj-lt"/>
              <a:buAutoNum type="alphaLcPeriod"/>
            </a:pPr>
            <a:r>
              <a:rPr lang="en-US" sz="4400" smtClean="0"/>
              <a:t>Analisis kepadatan penduduk</a:t>
            </a:r>
          </a:p>
          <a:p>
            <a:pPr marL="688975" indent="-225425">
              <a:buFont typeface="+mj-lt"/>
              <a:buAutoNum type="alphaLcPeriod"/>
            </a:pPr>
            <a:r>
              <a:rPr lang="en-US" sz="4400" smtClean="0"/>
              <a:t>Analisis risiko bencana</a:t>
            </a:r>
          </a:p>
          <a:p>
            <a:pPr marL="688975" indent="-225425">
              <a:buFont typeface="+mj-lt"/>
              <a:buAutoNum type="alphaLcPeriod"/>
            </a:pPr>
            <a:endParaRPr lang="en-US" sz="440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4400" smtClean="0"/>
              <a:t>Pemodelan: </a:t>
            </a:r>
            <a:r>
              <a:rPr lang="en-US" sz="4400"/>
              <a:t>rencana, representasi, atau deskripsi yang menjelaskan suatu objek, sistem, atau konsep, yang seringkali berupa penyederhanaan atau idealisasi. Bentuknya dapat berupa </a:t>
            </a:r>
            <a:endParaRPr lang="en-US" sz="4400" smtClean="0"/>
          </a:p>
          <a:p>
            <a:pPr marL="693738" indent="-230188">
              <a:buFont typeface="+mj-lt"/>
              <a:buAutoNum type="alphaLcPeriod"/>
            </a:pPr>
            <a:r>
              <a:rPr lang="en-US" sz="4400"/>
              <a:t>Maket</a:t>
            </a:r>
          </a:p>
          <a:p>
            <a:pPr marL="693738" indent="-230188">
              <a:buFont typeface="+mj-lt"/>
              <a:buAutoNum type="alphaLcPeriod"/>
            </a:pPr>
            <a:r>
              <a:rPr lang="en-US" sz="4400"/>
              <a:t>Gambar</a:t>
            </a:r>
          </a:p>
          <a:p>
            <a:pPr marL="693738" indent="-230188">
              <a:buFont typeface="+mj-lt"/>
              <a:buAutoNum type="alphaLcPeriod"/>
            </a:pPr>
            <a:r>
              <a:rPr lang="en-US" sz="4400"/>
              <a:t>Peta</a:t>
            </a:r>
          </a:p>
          <a:p>
            <a:pPr marL="693738" indent="-230188">
              <a:buFont typeface="+mj-lt"/>
              <a:buAutoNum type="alphaLcPeriod"/>
            </a:pPr>
            <a:r>
              <a:rPr lang="en-US" sz="4400"/>
              <a:t>grafis </a:t>
            </a: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75731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Kompilasi Data</a:t>
            </a:r>
          </a:p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Penyajian Data</a:t>
            </a:r>
          </a:p>
          <a:p>
            <a:pPr marL="571500" indent="-457200">
              <a:buClr>
                <a:srgbClr val="002060"/>
              </a:buClr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Analisis Data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ANALISIS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Contoh Analisis Data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21428" r="29646" b="27922"/>
          <a:stretch/>
        </p:blipFill>
        <p:spPr bwMode="auto">
          <a:xfrm>
            <a:off x="381000" y="2362200"/>
            <a:ext cx="4567056" cy="33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4" t="37229" r="31806" b="23809"/>
          <a:stretch/>
        </p:blipFill>
        <p:spPr bwMode="auto">
          <a:xfrm>
            <a:off x="4948056" y="2667000"/>
            <a:ext cx="3928756" cy="239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5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ANALISIS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Contoh Analisis Data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26736" r="29136" b="18056"/>
          <a:stretch/>
        </p:blipFill>
        <p:spPr bwMode="auto">
          <a:xfrm>
            <a:off x="304800" y="2121292"/>
            <a:ext cx="4313332" cy="33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25260" r="29502" b="13802"/>
          <a:stretch/>
        </p:blipFill>
        <p:spPr bwMode="auto">
          <a:xfrm>
            <a:off x="4800600" y="1981200"/>
            <a:ext cx="4133850" cy="36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8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Kompilasi Data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Di dalam proses perencanaan, setelah dilakukan pengumpulan data dan informasi melalui kegiatan </a:t>
            </a:r>
            <a:r>
              <a:rPr lang="en-US" sz="3600" smtClean="0"/>
              <a:t>survei </a:t>
            </a:r>
            <a:r>
              <a:rPr lang="en-US" sz="3600"/>
              <a:t>maka dilakukan kegiatan Kompilasi terhadap data dan informasi yang </a:t>
            </a:r>
            <a:r>
              <a:rPr lang="en-US" sz="3600" smtClean="0"/>
              <a:t>diperoleh</a:t>
            </a:r>
            <a:endParaRPr lang="en-US" sz="4000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Kompilasi Data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smtClean="0">
                <a:solidFill>
                  <a:srgbClr val="009999"/>
                </a:solidFill>
              </a:rPr>
              <a:t>Pengertian kompilasi </a:t>
            </a:r>
            <a:endParaRPr lang="en-US" sz="4000">
              <a:solidFill>
                <a:srgbClr val="009999"/>
              </a:solidFill>
            </a:endParaRPr>
          </a:p>
          <a:p>
            <a:pPr marL="0" indent="0">
              <a:buNone/>
            </a:pPr>
            <a:r>
              <a:rPr lang="en-US" sz="2000"/>
              <a:t>Kompilasi adalah kegiatan penyusunan data sedemikian rupa agar mudah dibaca, mudah dilihat kaitannya satu dengan yang lain, dan informatif</a:t>
            </a:r>
            <a:endParaRPr lang="en-US" sz="2000" smtClean="0"/>
          </a:p>
          <a:p>
            <a:r>
              <a:rPr lang="en-US" sz="4000" smtClean="0">
                <a:solidFill>
                  <a:srgbClr val="009999"/>
                </a:solidFill>
              </a:rPr>
              <a:t>Kualitas kompilasi</a:t>
            </a:r>
          </a:p>
          <a:p>
            <a:pPr marL="0" indent="0">
              <a:buNone/>
            </a:pPr>
            <a:r>
              <a:rPr lang="en-US" sz="4000"/>
              <a:t>Kompilasi harus implisit mempunyai </a:t>
            </a:r>
            <a:r>
              <a:rPr lang="en-US" sz="4000" i="1"/>
              <a:t>bobot analisis</a:t>
            </a:r>
            <a:r>
              <a:rPr lang="en-US" sz="4000"/>
              <a:t>, artinya dari kompilasi data sudah dapat terbaca kecenderungan di masa yang akan datang, yang akan sangat penting peranannya dalam proses </a:t>
            </a:r>
            <a:r>
              <a:rPr lang="en-US" sz="4000" smtClean="0"/>
              <a:t>perencanaan</a:t>
            </a:r>
          </a:p>
          <a:p>
            <a:r>
              <a:rPr lang="en-US" sz="4000" smtClean="0">
                <a:solidFill>
                  <a:srgbClr val="009999"/>
                </a:solidFill>
              </a:rPr>
              <a:t>Bentuk kompilasi</a:t>
            </a:r>
            <a:endParaRPr lang="en-US" sz="4000">
              <a:solidFill>
                <a:srgbClr val="009999"/>
              </a:solidFill>
            </a:endParaRPr>
          </a:p>
          <a:p>
            <a:pPr marL="0" indent="0">
              <a:buNone/>
            </a:pPr>
            <a:r>
              <a:rPr lang="en-US" sz="3600"/>
              <a:t>Kompilasi dapat disajikan dalam berbagai bentuk data dan informasi, seperti: tabel, peta, grafik, gambar, dan bagan</a:t>
            </a:r>
            <a:endParaRPr lang="en-US" sz="4000">
              <a:solidFill>
                <a:srgbClr val="009999"/>
              </a:solidFill>
            </a:endParaRPr>
          </a:p>
          <a:p>
            <a:endParaRPr lang="en-US" sz="18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Data yang telah dikumpulkan, dari hasil observasi lapangan/survey/inventarisasi data untuk keperluan analisis dan penyusunan laporan. Selanjutnya diolah untuk disajikan dlam bentuk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800" smtClean="0"/>
              <a:t>Dalam bentuk daftar, antara lain: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Daftar baris kolom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Daftar kontigensi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Daftar distribusi frekuensi</a:t>
            </a:r>
            <a:endParaRPr lang="en-US"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1669"/>
              </p:ext>
            </p:extLst>
          </p:nvPr>
        </p:nvGraphicFramePr>
        <p:xfrm>
          <a:off x="3810000" y="1828800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386835"/>
            <a:ext cx="14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JUDUL TABEL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655" y="1840468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Judul Kolom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505" y="2819400"/>
            <a:ext cx="95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Isi Tabel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924800" y="2209800"/>
            <a:ext cx="208705" cy="2209800"/>
          </a:xfrm>
          <a:prstGeom prst="rightBrac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5235" y="4495800"/>
            <a:ext cx="1679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>
                <a:solidFill>
                  <a:schemeClr val="accent6">
                    <a:lumMod val="75000"/>
                  </a:schemeClr>
                </a:solidFill>
              </a:rPr>
              <a:t>Sumber:</a:t>
            </a:r>
          </a:p>
          <a:p>
            <a:r>
              <a:rPr lang="en-US" sz="1400" i="1" smtClean="0">
                <a:solidFill>
                  <a:schemeClr val="accent6">
                    <a:lumMod val="75000"/>
                  </a:schemeClr>
                </a:solidFill>
              </a:rPr>
              <a:t>Keterangan/Catatan</a:t>
            </a:r>
            <a:endParaRPr lang="en-US" sz="1400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smtClean="0"/>
              <a:t>Judul tabel: ditulis pada bagian tengah/center atas dari tabel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Judul kolom: ditulis jelas dan singkat sebagai keterangan dari isi tabel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Penulisan Sumber pada bawah tabel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1213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PENYAJIAN DATA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108689"/>
              </p:ext>
            </p:extLst>
          </p:nvPr>
        </p:nvGraphicFramePr>
        <p:xfrm>
          <a:off x="1371600" y="2158340"/>
          <a:ext cx="5469255" cy="260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00"/>
                <a:gridCol w="1707515"/>
                <a:gridCol w="1968500"/>
                <a:gridCol w="1361440"/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Asal Pengungsi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Tempat Mengungsi 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Jumlah Pengungsi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Selat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Selat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1.340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Kubu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Kubu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727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Abang dan Bebandem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Karangasem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Rendang dan Selat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Rendang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1.976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Bebandem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Bebandem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867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Bebandem dan Selat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Kecamatan Manggis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5.031</a:t>
                      </a:r>
                      <a:endParaRPr lang="en-US" sz="1100">
                        <a:effectLst/>
                        <a:latin typeface="Swis721 Lt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5860" y="1781889"/>
            <a:ext cx="80922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Kartika" pitchFamily="18" charset="0"/>
                <a:ea typeface="Times New Roman" pitchFamily="18" charset="0"/>
                <a:cs typeface="Calibri" pitchFamily="34" charset="0"/>
              </a:rPr>
              <a:t>Tabel 4.1 Data Rekapitulasi Asal Pengungsi dan Tempat Pengungsi Berdasarkan Kejadian Erupsi Gunungapi Agung Tahun 2017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800600"/>
            <a:ext cx="5562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68375" algn="l"/>
              </a:tabLst>
            </a:pPr>
            <a:r>
              <a:rPr lang="en-US" sz="900" i="1">
                <a:latin typeface="Kartika" pitchFamily="18" charset="0"/>
                <a:ea typeface="Calibri" pitchFamily="34" charset="0"/>
                <a:cs typeface="Kartika" pitchFamily="18" charset="0"/>
              </a:rPr>
              <a:t>Sumber: Badan Penanggulangan Bencana Dearah Kabupaten Karangasem, 2019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258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accent4">
                    <a:lumMod val="50000"/>
                  </a:schemeClr>
                </a:solidFill>
              </a:rPr>
              <a:t>Contoh Pembuatan Tabel</a:t>
            </a:r>
            <a:endParaRPr lang="en-US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5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27" y="5749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smtClean="0"/>
              <a:t>PENYAJIAN DATA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</a:rPr>
              <a:t>Penyajian Data Statistik</a:t>
            </a:r>
          </a:p>
          <a:p>
            <a:pPr marL="0" indent="0">
              <a:buNone/>
            </a:pPr>
            <a:r>
              <a:rPr lang="en-US" sz="2800" smtClean="0"/>
              <a:t>Dalam bentuk diagram, antara lain: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Diagram batang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Diagram garis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Diagram lambang/diagram simbol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Diagram pastel/diagram lingkaran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Diagram titik</a:t>
            </a:r>
          </a:p>
        </p:txBody>
      </p:sp>
    </p:spTree>
    <p:extLst>
      <p:ext uri="{BB962C8B-B14F-4D97-AF65-F5344CB8AC3E}">
        <p14:creationId xmlns:p14="http://schemas.microsoft.com/office/powerpoint/2010/main" val="38213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852</Words>
  <Application>Microsoft Office PowerPoint</Application>
  <PresentationFormat>On-screen Show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KOMPILASI, PENYAJIAN,  DAN ANALISIS DATA</vt:lpstr>
      <vt:lpstr>OUTLINE</vt:lpstr>
      <vt:lpstr>Kompilasi Data</vt:lpstr>
      <vt:lpstr>Kompilasi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PENYAJIAN DATA</vt:lpstr>
      <vt:lpstr>ANALISIS DATA</vt:lpstr>
      <vt:lpstr>ANALISIS DATA</vt:lpstr>
      <vt:lpstr>ANALISIS DATA</vt:lpstr>
      <vt:lpstr>ANALISIS DATA</vt:lpstr>
      <vt:lpstr>ANALISIS DATA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117</cp:revision>
  <dcterms:created xsi:type="dcterms:W3CDTF">2018-09-04T21:30:41Z</dcterms:created>
  <dcterms:modified xsi:type="dcterms:W3CDTF">2019-05-14T14:26:16Z</dcterms:modified>
</cp:coreProperties>
</file>