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3"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85" autoAdjust="0"/>
  </p:normalViewPr>
  <p:slideViewPr>
    <p:cSldViewPr>
      <p:cViewPr>
        <p:scale>
          <a:sx n="70" d="100"/>
          <a:sy n="70" d="100"/>
        </p:scale>
        <p:origin x="-130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8357D-B75A-487D-9E20-EE77BB6700BF}" type="datetimeFigureOut">
              <a:rPr lang="en-US" smtClean="0"/>
              <a:t>6/15/2019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4C149-8033-4640-94FC-6EC7736FA83A}" type="slidenum">
              <a:rPr lang="en-US" smtClean="0"/>
              <a:t>‹#›</a:t>
            </a:fld>
            <a:endParaRPr lang="en-US"/>
          </a:p>
        </p:txBody>
      </p:sp>
    </p:spTree>
    <p:extLst>
      <p:ext uri="{BB962C8B-B14F-4D97-AF65-F5344CB8AC3E}">
        <p14:creationId xmlns:p14="http://schemas.microsoft.com/office/powerpoint/2010/main" val="4054080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00059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1989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36507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430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03870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8B08D-11C1-405B-B966-F5633425A9A5}" type="datetimeFigureOut">
              <a:rPr lang="en-US" smtClean="0"/>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1739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8B08D-11C1-405B-B966-F5633425A9A5}" type="datetimeFigureOut">
              <a:rPr lang="en-US" smtClean="0"/>
              <a:t>6/15/2019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89484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8B08D-11C1-405B-B966-F5633425A9A5}" type="datetimeFigureOut">
              <a:rPr lang="en-US" smtClean="0"/>
              <a:t>6/15/2019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80769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8B08D-11C1-405B-B966-F5633425A9A5}" type="datetimeFigureOut">
              <a:rPr lang="en-US" smtClean="0"/>
              <a:t>6/15/2019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33800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40340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10764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B08D-11C1-405B-B966-F5633425A9A5}" type="datetimeFigureOut">
              <a:rPr lang="en-US" smtClean="0"/>
              <a:t>6/15/2019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8FB98-5F65-4AD5-8D65-9A948F79372E}" type="slidenum">
              <a:rPr lang="en-US" smtClean="0"/>
              <a:t>‹#›</a:t>
            </a:fld>
            <a:endParaRPr lang="en-US"/>
          </a:p>
        </p:txBody>
      </p:sp>
    </p:spTree>
    <p:extLst>
      <p:ext uri="{BB962C8B-B14F-4D97-AF65-F5344CB8AC3E}">
        <p14:creationId xmlns:p14="http://schemas.microsoft.com/office/powerpoint/2010/main" val="1141377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051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24200" y="3409759"/>
            <a:ext cx="6019800" cy="1470025"/>
          </a:xfrm>
        </p:spPr>
        <p:txBody>
          <a:bodyPr>
            <a:noAutofit/>
          </a:bodyPr>
          <a:lstStyle/>
          <a:p>
            <a:pPr algn="l"/>
            <a:r>
              <a:rPr lang="en-US" sz="2800" b="1" smtClean="0"/>
              <a:t>PERUMUSAN MASALAH,PERANAN DATA, DAN PERUMUSAN ALTERNATIF</a:t>
            </a:r>
            <a:endParaRPr lang="en-US" sz="2800" b="1"/>
          </a:p>
        </p:txBody>
      </p:sp>
    </p:spTree>
    <p:extLst>
      <p:ext uri="{BB962C8B-B14F-4D97-AF65-F5344CB8AC3E}">
        <p14:creationId xmlns:p14="http://schemas.microsoft.com/office/powerpoint/2010/main" val="310313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mtClean="0"/>
              <a:t>REVIEW JENIS DATA DAN KOMPENEN PERENCANAAN WILAYAH DAN KOTA</a:t>
            </a:r>
            <a:endParaRPr lang="en-US" sz="3200"/>
          </a:p>
        </p:txBody>
      </p:sp>
      <p:sp>
        <p:nvSpPr>
          <p:cNvPr id="3" name="Content Placeholder 2"/>
          <p:cNvSpPr>
            <a:spLocks noGrp="1"/>
          </p:cNvSpPr>
          <p:nvPr>
            <p:ph idx="1"/>
          </p:nvPr>
        </p:nvSpPr>
        <p:spPr/>
        <p:txBody>
          <a:bodyPr>
            <a:normAutofit fontScale="70000" lnSpcReduction="20000"/>
          </a:bodyPr>
          <a:lstStyle/>
          <a:p>
            <a:pPr marL="0" indent="0">
              <a:buNone/>
            </a:pPr>
            <a:r>
              <a:rPr lang="en-US" i="1" smtClean="0">
                <a:solidFill>
                  <a:schemeClr val="tx2">
                    <a:lumMod val="60000"/>
                    <a:lumOff val="40000"/>
                  </a:schemeClr>
                </a:solidFill>
              </a:rPr>
              <a:t>Review </a:t>
            </a:r>
            <a:r>
              <a:rPr lang="en-US" i="1">
                <a:solidFill>
                  <a:schemeClr val="tx2">
                    <a:lumMod val="60000"/>
                    <a:lumOff val="40000"/>
                  </a:schemeClr>
                </a:solidFill>
              </a:rPr>
              <a:t>Jenis Data dari beberapa aspeknya:</a:t>
            </a:r>
            <a:endParaRPr lang="en-US">
              <a:solidFill>
                <a:schemeClr val="tx2">
                  <a:lumMod val="60000"/>
                  <a:lumOff val="40000"/>
                </a:schemeClr>
              </a:solidFill>
            </a:endParaRPr>
          </a:p>
          <a:p>
            <a:pPr lvl="0"/>
            <a:r>
              <a:rPr lang="en-US"/>
              <a:t>Dari Sifatnya:</a:t>
            </a:r>
          </a:p>
          <a:p>
            <a:pPr lvl="0"/>
            <a:r>
              <a:rPr lang="en-US"/>
              <a:t>Data Kuantitatif</a:t>
            </a:r>
          </a:p>
          <a:p>
            <a:pPr lvl="0"/>
            <a:r>
              <a:rPr lang="en-US"/>
              <a:t>Data Kualitatif</a:t>
            </a:r>
          </a:p>
          <a:p>
            <a:pPr lvl="0"/>
            <a:r>
              <a:rPr lang="en-US"/>
              <a:t>Dari Sumber/Cara mendapatkannya</a:t>
            </a:r>
          </a:p>
          <a:p>
            <a:pPr lvl="0"/>
            <a:r>
              <a:rPr lang="en-US"/>
              <a:t>Data Primer</a:t>
            </a:r>
          </a:p>
          <a:p>
            <a:pPr lvl="0"/>
            <a:r>
              <a:rPr lang="en-US"/>
              <a:t>Data Sekunder</a:t>
            </a:r>
          </a:p>
          <a:p>
            <a:pPr lvl="0"/>
            <a:r>
              <a:rPr lang="en-US"/>
              <a:t>Dari Unsur Spatial:</a:t>
            </a:r>
          </a:p>
          <a:p>
            <a:pPr lvl="0"/>
            <a:r>
              <a:rPr lang="en-US"/>
              <a:t>Data Aspatial (tidak berdimensi ruang)</a:t>
            </a:r>
          </a:p>
          <a:p>
            <a:pPr lvl="0"/>
            <a:r>
              <a:rPr lang="en-US"/>
              <a:t>Data Spatial (berdimensi ruang)</a:t>
            </a:r>
          </a:p>
          <a:p>
            <a:pPr lvl="0"/>
            <a:r>
              <a:rPr lang="en-US"/>
              <a:t>Keberadaan objek data:</a:t>
            </a:r>
          </a:p>
          <a:p>
            <a:pPr lvl="0"/>
            <a:r>
              <a:rPr lang="en-US"/>
              <a:t>Data Dasar/Alami</a:t>
            </a:r>
          </a:p>
          <a:p>
            <a:pPr lvl="0"/>
            <a:r>
              <a:rPr lang="en-US"/>
              <a:t>Data Binaan/Buatan</a:t>
            </a:r>
          </a:p>
          <a:p>
            <a:pPr lvl="0"/>
            <a:endParaRPr lang="en-US"/>
          </a:p>
        </p:txBody>
      </p:sp>
    </p:spTree>
    <p:extLst>
      <p:ext uri="{BB962C8B-B14F-4D97-AF65-F5344CB8AC3E}">
        <p14:creationId xmlns:p14="http://schemas.microsoft.com/office/powerpoint/2010/main" val="2985485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mtClean="0"/>
              <a:t>REVIEW JENIS DATA DAN KOMPENEN PERENCANAAN WILAYAH DAN KOTA</a:t>
            </a:r>
            <a:endParaRPr lang="en-US" sz="3200"/>
          </a:p>
        </p:txBody>
      </p:sp>
      <p:sp>
        <p:nvSpPr>
          <p:cNvPr id="3" name="Content Placeholder 2"/>
          <p:cNvSpPr>
            <a:spLocks noGrp="1"/>
          </p:cNvSpPr>
          <p:nvPr>
            <p:ph idx="1"/>
          </p:nvPr>
        </p:nvSpPr>
        <p:spPr/>
        <p:txBody>
          <a:bodyPr>
            <a:normAutofit/>
          </a:bodyPr>
          <a:lstStyle/>
          <a:p>
            <a:pPr marL="0" indent="0">
              <a:buNone/>
            </a:pPr>
            <a:r>
              <a:rPr lang="en-US" i="1" smtClean="0">
                <a:solidFill>
                  <a:schemeClr val="tx2">
                    <a:lumMod val="60000"/>
                    <a:lumOff val="40000"/>
                  </a:schemeClr>
                </a:solidFill>
              </a:rPr>
              <a:t>Komponen Perencanaan Wilayah dan Kota:</a:t>
            </a:r>
            <a:endParaRPr lang="en-US">
              <a:solidFill>
                <a:schemeClr val="tx2">
                  <a:lumMod val="60000"/>
                  <a:lumOff val="40000"/>
                </a:schemeClr>
              </a:solidFill>
            </a:endParaRPr>
          </a:p>
          <a:p>
            <a:pPr lvl="0"/>
            <a:r>
              <a:rPr lang="en-US" smtClean="0"/>
              <a:t>Administratif</a:t>
            </a:r>
          </a:p>
          <a:p>
            <a:pPr lvl="0"/>
            <a:r>
              <a:rPr lang="en-US" smtClean="0"/>
              <a:t>Tematik</a:t>
            </a:r>
          </a:p>
          <a:p>
            <a:pPr lvl="0"/>
            <a:r>
              <a:rPr lang="en-US" smtClean="0"/>
              <a:t>Satu kesatuan DAS</a:t>
            </a:r>
          </a:p>
          <a:p>
            <a:pPr lvl="0"/>
            <a:endParaRPr lang="en-US"/>
          </a:p>
          <a:p>
            <a:pPr lvl="0"/>
            <a:endParaRPr lang="en-US"/>
          </a:p>
        </p:txBody>
      </p:sp>
    </p:spTree>
    <p:extLst>
      <p:ext uri="{BB962C8B-B14F-4D97-AF65-F5344CB8AC3E}">
        <p14:creationId xmlns:p14="http://schemas.microsoft.com/office/powerpoint/2010/main" val="103198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tabLst>
                <a:tab pos="4002088" algn="l"/>
              </a:tabLst>
            </a:pPr>
            <a:r>
              <a:rPr lang="en-US" sz="3600" b="1" smtClean="0"/>
              <a:t>PENDEKATAN PENANGANAN KAWASAN</a:t>
            </a:r>
            <a:endParaRPr lang="en-US" sz="3600" b="1"/>
          </a:p>
        </p:txBody>
      </p:sp>
      <p:sp>
        <p:nvSpPr>
          <p:cNvPr id="3" name="Content Placeholder 2"/>
          <p:cNvSpPr>
            <a:spLocks noGrp="1"/>
          </p:cNvSpPr>
          <p:nvPr>
            <p:ph idx="1"/>
          </p:nvPr>
        </p:nvSpPr>
        <p:spPr/>
        <p:txBody>
          <a:bodyPr/>
          <a:lstStyle/>
          <a:p>
            <a:pPr marL="0" indent="0">
              <a:buNone/>
            </a:pPr>
            <a:r>
              <a:rPr lang="en-US"/>
              <a:t>Ada beberapa pendekatan dalam penanganan suatu kawasan, diantaranya yaitu:</a:t>
            </a:r>
          </a:p>
          <a:p>
            <a:pPr lvl="0"/>
            <a:r>
              <a:rPr lang="en-US"/>
              <a:t>Pembangunan Partial</a:t>
            </a:r>
          </a:p>
          <a:p>
            <a:pPr lvl="0"/>
            <a:r>
              <a:rPr lang="en-US"/>
              <a:t>Konsolidasi Lahan</a:t>
            </a:r>
          </a:p>
          <a:p>
            <a:pPr lvl="0"/>
            <a:r>
              <a:rPr lang="en-US"/>
              <a:t>Pembangunan Baru</a:t>
            </a:r>
          </a:p>
          <a:p>
            <a:pPr marL="0" indent="0">
              <a:buNone/>
            </a:pPr>
            <a:endParaRPr lang="en-US"/>
          </a:p>
        </p:txBody>
      </p:sp>
    </p:spTree>
    <p:extLst>
      <p:ext uri="{BB962C8B-B14F-4D97-AF65-F5344CB8AC3E}">
        <p14:creationId xmlns:p14="http://schemas.microsoft.com/office/powerpoint/2010/main" val="2388727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a:t>PENDEKATAN PENANGANAN KAWASAN</a:t>
            </a:r>
            <a:endParaRPr lang="en-US" sz="3200"/>
          </a:p>
        </p:txBody>
      </p:sp>
      <p:sp>
        <p:nvSpPr>
          <p:cNvPr id="3" name="Content Placeholder 2"/>
          <p:cNvSpPr>
            <a:spLocks noGrp="1"/>
          </p:cNvSpPr>
          <p:nvPr>
            <p:ph idx="1"/>
          </p:nvPr>
        </p:nvSpPr>
        <p:spPr/>
        <p:txBody>
          <a:bodyPr>
            <a:normAutofit fontScale="55000" lnSpcReduction="20000"/>
          </a:bodyPr>
          <a:lstStyle/>
          <a:p>
            <a:pPr marL="0" indent="0">
              <a:buNone/>
            </a:pPr>
            <a:r>
              <a:rPr lang="en-US" i="1" smtClean="0">
                <a:solidFill>
                  <a:schemeClr val="tx2">
                    <a:lumMod val="60000"/>
                    <a:lumOff val="40000"/>
                  </a:schemeClr>
                </a:solidFill>
              </a:rPr>
              <a:t>Pembangunan Partial</a:t>
            </a:r>
          </a:p>
          <a:p>
            <a:pPr marL="0" indent="0">
              <a:buNone/>
            </a:pPr>
            <a:r>
              <a:rPr lang="en-US"/>
              <a:t>pembangunan atau perbaikan sebagian atau beberapa komponen fisik lingkungan. Di dalam perkembangannya selain fisik lingkungan juga melaksanakan pembangunan di bidang sosial ekonomi masyarakat, sebagai upaya membuat kemandirian masyarakat dalam mengelola lingkungan selanjutnya. Konsep pembangunan ini awalnya dikenal dengan Program MHT (Program perbaikan lingkungan Muhamad Husni Thamrin), kemudian berkembang lebih luas menjadi Program KIP (Kampung Improvement Programme). Penanganan yang demikian sifatnya hanya membangun atau memperbaiki kondisi yang ada, tetapi secara structural tidak mengubah bentuk.</a:t>
            </a:r>
          </a:p>
          <a:p>
            <a:endParaRPr lang="en-US"/>
          </a:p>
          <a:p>
            <a:pPr marL="0" indent="0">
              <a:buNone/>
            </a:pPr>
            <a:r>
              <a:rPr lang="en-US"/>
              <a:t>Tujuan Program Pembangunan  Partial:</a:t>
            </a:r>
          </a:p>
          <a:p>
            <a:pPr lvl="0"/>
            <a:r>
              <a:rPr lang="en-US"/>
              <a:t>Meningkatkan kualitas lingkungan melalui perbaikan maupun pengadaan prasarana dan sarana</a:t>
            </a:r>
          </a:p>
          <a:p>
            <a:pPr lvl="0"/>
            <a:r>
              <a:rPr lang="en-US"/>
              <a:t>Menumbuhkan motivasi, inisiatif, kreatifitas dan kemandirian warga untuk menjaga dan meningkatkan kuliatas lingkungannya</a:t>
            </a:r>
          </a:p>
          <a:p>
            <a:pPr lvl="0"/>
            <a:endParaRPr lang="en-US"/>
          </a:p>
          <a:p>
            <a:pPr lvl="0"/>
            <a:endParaRPr lang="en-US"/>
          </a:p>
        </p:txBody>
      </p:sp>
    </p:spTree>
    <p:extLst>
      <p:ext uri="{BB962C8B-B14F-4D97-AF65-F5344CB8AC3E}">
        <p14:creationId xmlns:p14="http://schemas.microsoft.com/office/powerpoint/2010/main" val="3298051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a:t>PENDEKATAN PENANGANAN KAWASAN</a:t>
            </a:r>
            <a:endParaRPr lang="en-US" sz="3200"/>
          </a:p>
        </p:txBody>
      </p:sp>
      <p:sp>
        <p:nvSpPr>
          <p:cNvPr id="3" name="Content Placeholder 2"/>
          <p:cNvSpPr>
            <a:spLocks noGrp="1"/>
          </p:cNvSpPr>
          <p:nvPr>
            <p:ph idx="1"/>
          </p:nvPr>
        </p:nvSpPr>
        <p:spPr/>
        <p:txBody>
          <a:bodyPr>
            <a:normAutofit fontScale="40000" lnSpcReduction="20000"/>
          </a:bodyPr>
          <a:lstStyle/>
          <a:p>
            <a:pPr marL="0" indent="0">
              <a:buNone/>
            </a:pPr>
            <a:r>
              <a:rPr lang="en-US" sz="4000" i="1" smtClean="0">
                <a:solidFill>
                  <a:schemeClr val="tx2">
                    <a:lumMod val="60000"/>
                    <a:lumOff val="40000"/>
                  </a:schemeClr>
                </a:solidFill>
              </a:rPr>
              <a:t>Konsolidasi Lahan</a:t>
            </a:r>
          </a:p>
          <a:p>
            <a:pPr marL="0" indent="0">
              <a:buNone/>
            </a:pPr>
            <a:r>
              <a:rPr lang="en-US" sz="3500"/>
              <a:t>K</a:t>
            </a:r>
            <a:r>
              <a:rPr lang="en-US" sz="3500" smtClean="0"/>
              <a:t>ebijakan </a:t>
            </a:r>
            <a:r>
              <a:rPr lang="en-US" sz="3500"/>
              <a:t>pertanahan mengenai penataan penguasaan pertanahan, kepemilikan dan penggunaan tanah sesuai dengan Rencana Tata Ruang Wilayah, dilengkapi dengan prasarana lingkungan, melalui usaha bersama masyarakat pemilik tanah dengan pihak lain baik di wilayah perkotaan maupun di perdesaan.</a:t>
            </a:r>
          </a:p>
          <a:p>
            <a:pPr marL="0" indent="0">
              <a:buNone/>
            </a:pPr>
            <a:r>
              <a:rPr lang="en-US"/>
              <a:t> </a:t>
            </a:r>
          </a:p>
          <a:p>
            <a:pPr marL="0" indent="0">
              <a:buNone/>
            </a:pPr>
            <a:r>
              <a:rPr lang="en-US" sz="3500"/>
              <a:t>Konsolidasi lahan merupakan usaha pengaturan kembali pola kepemilikan tanah ke dalam batas-batas pemilikan baru sesuai dengan rencana lingkungan perumahan yang dibuat. Lokasi tanah milik yang baru diusahakan sedapat mungkin sama dengan lokasi tanah milik semula.</a:t>
            </a:r>
          </a:p>
          <a:p>
            <a:endParaRPr lang="en-US"/>
          </a:p>
          <a:p>
            <a:pPr marL="0" indent="0">
              <a:buNone/>
            </a:pPr>
            <a:r>
              <a:rPr lang="en-US" sz="3500"/>
              <a:t>Secara konsepsual ada pola yang terbentuk akibat penataan lahan yang dilakukan, dan sejalan dengan rencana tata ruang yang menaunginya.</a:t>
            </a:r>
          </a:p>
          <a:p>
            <a:pPr marL="0" indent="0">
              <a:buNone/>
            </a:pPr>
            <a:endParaRPr lang="en-US"/>
          </a:p>
          <a:p>
            <a:pPr marL="0" indent="0">
              <a:buNone/>
            </a:pPr>
            <a:r>
              <a:rPr lang="en-US" sz="3500"/>
              <a:t>Tujuan Konsolidasi Lahan:</a:t>
            </a:r>
          </a:p>
          <a:p>
            <a:pPr lvl="0"/>
            <a:r>
              <a:rPr lang="en-US" sz="3500"/>
              <a:t>Menggabungkan  secara sistematis lahan yang terpencar-pencar menurut rencana tata ruang</a:t>
            </a:r>
          </a:p>
          <a:p>
            <a:pPr lvl="0"/>
            <a:r>
              <a:rPr lang="en-US" sz="3500"/>
              <a:t>Mendistribusikan lahan yang telah dikonsolidasikan kepada pemilik asal secara proporsional</a:t>
            </a:r>
          </a:p>
          <a:p>
            <a:pPr lvl="0"/>
            <a:r>
              <a:rPr lang="en-US" sz="3500"/>
              <a:t>Mengatur bentuk dan letak persil pemilikan</a:t>
            </a:r>
          </a:p>
          <a:p>
            <a:pPr lvl="0"/>
            <a:r>
              <a:rPr lang="en-US" sz="3500"/>
              <a:t>Meningkatkan prasarana dan sarana lingkungan yang memadai yang dicadangkan oleh pemilik lahan sisa</a:t>
            </a:r>
          </a:p>
          <a:p>
            <a:pPr marL="0" lvl="0" indent="0">
              <a:buNone/>
            </a:pPr>
            <a:endParaRPr lang="en-US" sz="3500" smtClean="0"/>
          </a:p>
          <a:p>
            <a:pPr marL="0" indent="0">
              <a:buNone/>
            </a:pPr>
            <a:r>
              <a:rPr lang="en-US" sz="3500"/>
              <a:t>Ekses dari program ini adalah adanya persil-persil sisa yang akan mendatangkan pengelompokan yang tidak teratur. </a:t>
            </a:r>
            <a:r>
              <a:rPr lang="en-US" sz="3500" i="1"/>
              <a:t>Positifnya</a:t>
            </a:r>
            <a:r>
              <a:rPr lang="en-US" sz="3500"/>
              <a:t> adalah : mendapatkan lingkungan yang tertata, tersedianya fasilitas yang memadai, mendapatkan nilai lahan yang mempunyai nilai jual yang lebih tinggi</a:t>
            </a:r>
            <a:r>
              <a:rPr lang="en-US" sz="3500" smtClean="0"/>
              <a:t>.</a:t>
            </a:r>
            <a:endParaRPr lang="en-US" sz="3500"/>
          </a:p>
          <a:p>
            <a:pPr lvl="0"/>
            <a:endParaRPr lang="en-US"/>
          </a:p>
        </p:txBody>
      </p:sp>
    </p:spTree>
    <p:extLst>
      <p:ext uri="{BB962C8B-B14F-4D97-AF65-F5344CB8AC3E}">
        <p14:creationId xmlns:p14="http://schemas.microsoft.com/office/powerpoint/2010/main" val="1335042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t>PENDEKATAN PENANGANAN KAWASAN</a:t>
            </a:r>
            <a:endParaRPr lang="en-US" sz="3600"/>
          </a:p>
        </p:txBody>
      </p:sp>
      <p:sp>
        <p:nvSpPr>
          <p:cNvPr id="3" name="Content Placeholder 2"/>
          <p:cNvSpPr>
            <a:spLocks noGrp="1"/>
          </p:cNvSpPr>
          <p:nvPr>
            <p:ph idx="1"/>
          </p:nvPr>
        </p:nvSpPr>
        <p:spPr/>
        <p:txBody>
          <a:bodyPr>
            <a:normAutofit fontScale="92500" lnSpcReduction="10000"/>
          </a:bodyPr>
          <a:lstStyle/>
          <a:p>
            <a:pPr marL="0" indent="0">
              <a:buNone/>
            </a:pPr>
            <a:r>
              <a:rPr lang="en-US" i="1" smtClean="0">
                <a:solidFill>
                  <a:schemeClr val="tx2">
                    <a:lumMod val="60000"/>
                    <a:lumOff val="40000"/>
                  </a:schemeClr>
                </a:solidFill>
              </a:rPr>
              <a:t>Pembangunan Baru</a:t>
            </a:r>
          </a:p>
          <a:p>
            <a:pPr marL="0" indent="0">
              <a:buNone/>
            </a:pPr>
            <a:r>
              <a:rPr lang="en-US"/>
              <a:t>membangun kembali kawasan tersebut dengan bangunan yang baru. Secara konsepsual pola kawasan akan mengikuti rencana tata ruang yang menaunginya. Pendekaan ini dilakukan terutama apabila kawasan sudah terlalu sulit untuk dilakukan perbaikan secara partial, sehinga harus dibongkar total. Kemudian untuk tujuan jangka panjang,  pendekatan ini jauh lebih baik, karena kawasan ini direncanakan dengan seksama.</a:t>
            </a:r>
            <a:endParaRPr lang="en-US" i="1">
              <a:solidFill>
                <a:schemeClr val="tx2">
                  <a:lumMod val="60000"/>
                  <a:lumOff val="40000"/>
                </a:schemeClr>
              </a:solidFill>
            </a:endParaRPr>
          </a:p>
          <a:p>
            <a:pPr marL="0" indent="0">
              <a:buNone/>
            </a:pPr>
            <a:endParaRPr lang="en-US"/>
          </a:p>
        </p:txBody>
      </p:sp>
    </p:spTree>
    <p:extLst>
      <p:ext uri="{BB962C8B-B14F-4D97-AF65-F5344CB8AC3E}">
        <p14:creationId xmlns:p14="http://schemas.microsoft.com/office/powerpoint/2010/main" val="162904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800" b="1"/>
              <a:t>PERUMUSAN ALTERNATIF SOLUSI, SOLUSI TERPILIH, PROGRAM DAN TINDAKAN</a:t>
            </a:r>
            <a:endParaRPr lang="en-US" sz="2800"/>
          </a:p>
        </p:txBody>
      </p:sp>
      <p:sp>
        <p:nvSpPr>
          <p:cNvPr id="3" name="Content Placeholder 2"/>
          <p:cNvSpPr>
            <a:spLocks noGrp="1"/>
          </p:cNvSpPr>
          <p:nvPr>
            <p:ph idx="1"/>
          </p:nvPr>
        </p:nvSpPr>
        <p:spPr/>
        <p:txBody>
          <a:bodyPr>
            <a:normAutofit lnSpcReduction="10000"/>
          </a:bodyPr>
          <a:lstStyle/>
          <a:p>
            <a:pPr marL="0" indent="0">
              <a:buNone/>
            </a:pPr>
            <a:r>
              <a:rPr lang="en-US" i="1" smtClean="0">
                <a:solidFill>
                  <a:schemeClr val="tx2">
                    <a:lumMod val="60000"/>
                    <a:lumOff val="40000"/>
                  </a:schemeClr>
                </a:solidFill>
              </a:rPr>
              <a:t>Alternatif Solusi</a:t>
            </a:r>
          </a:p>
          <a:p>
            <a:pPr marL="0" indent="0">
              <a:buNone/>
            </a:pPr>
            <a:r>
              <a:rPr lang="en-US"/>
              <a:t>Setelah dianalisis, maka diperoleh gambaran permasalahan dan potensi dari area studi. Tahapan berikutnya adalah perumusan beberapa alternative solusi yang bisa dipilih untuk mengatasi permasalahan yang ada. Dari alternative-alternative tersebut ada kelebihan dan kekurangan dari masing-masing alternative Solusi.</a:t>
            </a:r>
          </a:p>
        </p:txBody>
      </p:sp>
    </p:spTree>
    <p:extLst>
      <p:ext uri="{BB962C8B-B14F-4D97-AF65-F5344CB8AC3E}">
        <p14:creationId xmlns:p14="http://schemas.microsoft.com/office/powerpoint/2010/main" val="1767116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800" b="1"/>
              <a:t>PERUMUSAN ALTERNATIF SOLUSI, SOLUSI TERPILIH, PROGRAM DAN TINDAKAN</a:t>
            </a:r>
            <a:endParaRPr lang="en-US" sz="2800"/>
          </a:p>
        </p:txBody>
      </p:sp>
      <p:sp>
        <p:nvSpPr>
          <p:cNvPr id="3" name="Content Placeholder 2"/>
          <p:cNvSpPr>
            <a:spLocks noGrp="1"/>
          </p:cNvSpPr>
          <p:nvPr>
            <p:ph idx="1"/>
          </p:nvPr>
        </p:nvSpPr>
        <p:spPr/>
        <p:txBody>
          <a:bodyPr>
            <a:normAutofit fontScale="85000" lnSpcReduction="10000"/>
          </a:bodyPr>
          <a:lstStyle/>
          <a:p>
            <a:pPr marL="0" indent="0">
              <a:buNone/>
            </a:pPr>
            <a:r>
              <a:rPr lang="en-US" i="1" smtClean="0">
                <a:solidFill>
                  <a:schemeClr val="tx2">
                    <a:lumMod val="60000"/>
                    <a:lumOff val="40000"/>
                  </a:schemeClr>
                </a:solidFill>
              </a:rPr>
              <a:t>Solusi Terplih</a:t>
            </a:r>
          </a:p>
          <a:p>
            <a:pPr marL="0" indent="0">
              <a:buNone/>
            </a:pPr>
            <a:r>
              <a:rPr lang="en-US"/>
              <a:t>Dari beberapa alternative solusi yang telah dirumuskan pada bagian sebelumnya, dipilih salah satu alternative terbaik untuk menangani permasalahan di area studi. Solusi terpilih diperoleh dari kebutuhan yang diperlukan dalam mengatasi permasalahan yang ada di area studi. Untuk mengambil satu solusi sebenarnya banyak pilihan atau alternatif solusi. Solusi terpilih dipilih dari salah satu alternative yang sesuai dengan kriteria atau pilihan yang sesuai dengan kebutuhan penyelesaian masalah saat itu.</a:t>
            </a:r>
          </a:p>
        </p:txBody>
      </p:sp>
    </p:spTree>
    <p:extLst>
      <p:ext uri="{BB962C8B-B14F-4D97-AF65-F5344CB8AC3E}">
        <p14:creationId xmlns:p14="http://schemas.microsoft.com/office/powerpoint/2010/main" val="2782306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800" b="1"/>
              <a:t>PERUMUSAN ALTERNATIF SOLUSI, SOLUSI TERPILIH, PROGRAM DAN TINDAKAN</a:t>
            </a:r>
            <a:endParaRPr lang="en-US" sz="2800"/>
          </a:p>
        </p:txBody>
      </p:sp>
      <p:sp>
        <p:nvSpPr>
          <p:cNvPr id="3" name="Content Placeholder 2"/>
          <p:cNvSpPr>
            <a:spLocks noGrp="1"/>
          </p:cNvSpPr>
          <p:nvPr>
            <p:ph idx="1"/>
          </p:nvPr>
        </p:nvSpPr>
        <p:spPr/>
        <p:txBody>
          <a:bodyPr>
            <a:normAutofit fontScale="92500" lnSpcReduction="10000"/>
          </a:bodyPr>
          <a:lstStyle/>
          <a:p>
            <a:pPr marL="0" indent="0">
              <a:buNone/>
            </a:pPr>
            <a:r>
              <a:rPr lang="en-US" i="1" smtClean="0">
                <a:solidFill>
                  <a:schemeClr val="tx2">
                    <a:lumMod val="60000"/>
                    <a:lumOff val="40000"/>
                  </a:schemeClr>
                </a:solidFill>
              </a:rPr>
              <a:t>Program </a:t>
            </a:r>
            <a:r>
              <a:rPr lang="en-US" i="1" smtClean="0">
                <a:solidFill>
                  <a:schemeClr val="tx2">
                    <a:lumMod val="60000"/>
                    <a:lumOff val="40000"/>
                  </a:schemeClr>
                </a:solidFill>
              </a:rPr>
              <a:t>dan Kegiatan</a:t>
            </a:r>
            <a:endParaRPr lang="en-US" i="1" smtClean="0">
              <a:solidFill>
                <a:schemeClr val="tx2">
                  <a:lumMod val="60000"/>
                  <a:lumOff val="40000"/>
                </a:schemeClr>
              </a:solidFill>
            </a:endParaRPr>
          </a:p>
          <a:p>
            <a:r>
              <a:rPr lang="en-US"/>
              <a:t>Solusi terpilih dalam penanganan suatu kawasan dapat berupa beberapa program dan kegiatan. Program yang dirumuskan juga dapat dirumuskan dari beberapa alternative program, kemudian dipilih salah satu program alternative yang terbaik/terpilih. Demikian juga dengan kegiatan, banyak alaternatif kegiatan yang bisa dirumuskan, tetapi kemudian dipilih satu kegiatan yang terbaik/terpilih. </a:t>
            </a:r>
          </a:p>
        </p:txBody>
      </p:sp>
    </p:spTree>
    <p:extLst>
      <p:ext uri="{BB962C8B-B14F-4D97-AF65-F5344CB8AC3E}">
        <p14:creationId xmlns:p14="http://schemas.microsoft.com/office/powerpoint/2010/main" val="745368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800" b="1"/>
              <a:t>PERUMUSAN ALTERNATIF SOLUSI, SOLUSI TERPILIH, PROGRAM DAN TINDAKAN</a:t>
            </a:r>
            <a:endParaRPr lang="en-US" sz="2800"/>
          </a:p>
        </p:txBody>
      </p:sp>
      <p:sp>
        <p:nvSpPr>
          <p:cNvPr id="3" name="Content Placeholder 2"/>
          <p:cNvSpPr>
            <a:spLocks noGrp="1"/>
          </p:cNvSpPr>
          <p:nvPr>
            <p:ph idx="1"/>
          </p:nvPr>
        </p:nvSpPr>
        <p:spPr/>
        <p:txBody>
          <a:bodyPr>
            <a:normAutofit/>
          </a:bodyPr>
          <a:lstStyle/>
          <a:p>
            <a:pPr marL="0" indent="0">
              <a:buNone/>
            </a:pPr>
            <a:r>
              <a:rPr lang="en-US" i="1" smtClean="0">
                <a:solidFill>
                  <a:schemeClr val="tx2">
                    <a:lumMod val="60000"/>
                    <a:lumOff val="40000"/>
                  </a:schemeClr>
                </a:solidFill>
              </a:rPr>
              <a:t>Indikasi </a:t>
            </a:r>
            <a:r>
              <a:rPr lang="en-US" i="1" smtClean="0">
                <a:solidFill>
                  <a:schemeClr val="tx2">
                    <a:lumMod val="60000"/>
                    <a:lumOff val="40000"/>
                  </a:schemeClr>
                </a:solidFill>
              </a:rPr>
              <a:t>Program</a:t>
            </a:r>
            <a:endParaRPr lang="en-US" i="1" smtClean="0">
              <a:solidFill>
                <a:schemeClr val="tx2">
                  <a:lumMod val="60000"/>
                  <a:lumOff val="40000"/>
                </a:schemeClr>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436" t="23701" r="16214" b="5194"/>
          <a:stretch/>
        </p:blipFill>
        <p:spPr bwMode="auto">
          <a:xfrm>
            <a:off x="689212" y="2073322"/>
            <a:ext cx="7635834" cy="4671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053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KULIAH\Pictur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3124200"/>
            <a:ext cx="5410200" cy="3733800"/>
          </a:xfrm>
        </p:spPr>
        <p:txBody>
          <a:bodyPr>
            <a:normAutofit/>
          </a:bodyPr>
          <a:lstStyle/>
          <a:p>
            <a:pPr marL="571500" indent="-457200">
              <a:buClr>
                <a:srgbClr val="002060"/>
              </a:buClr>
              <a:buAutoNum type="arabicPeriod"/>
            </a:pPr>
            <a:r>
              <a:rPr lang="en-US" sz="2400" smtClean="0">
                <a:solidFill>
                  <a:schemeClr val="tx2">
                    <a:lumMod val="50000"/>
                  </a:schemeClr>
                </a:solidFill>
              </a:rPr>
              <a:t>Pendekatan dalam Perumusan Masalah</a:t>
            </a:r>
          </a:p>
          <a:p>
            <a:pPr marL="571500" indent="-457200">
              <a:buClr>
                <a:srgbClr val="002060"/>
              </a:buClr>
              <a:buAutoNum type="arabicPeriod"/>
            </a:pPr>
            <a:r>
              <a:rPr lang="en-US" sz="2400" smtClean="0">
                <a:solidFill>
                  <a:schemeClr val="tx2">
                    <a:lumMod val="50000"/>
                  </a:schemeClr>
                </a:solidFill>
              </a:rPr>
              <a:t>Peranan </a:t>
            </a:r>
            <a:r>
              <a:rPr lang="en-US" sz="2400">
                <a:solidFill>
                  <a:schemeClr val="tx2">
                    <a:lumMod val="50000"/>
                  </a:schemeClr>
                </a:solidFill>
              </a:rPr>
              <a:t>Data dalam Proses Perencanaan</a:t>
            </a:r>
          </a:p>
          <a:p>
            <a:pPr marL="571500" indent="-457200">
              <a:buClr>
                <a:srgbClr val="002060"/>
              </a:buClr>
              <a:buAutoNum type="arabicPeriod"/>
            </a:pPr>
            <a:r>
              <a:rPr lang="en-US" sz="2400" smtClean="0">
                <a:solidFill>
                  <a:schemeClr val="tx2">
                    <a:lumMod val="50000"/>
                  </a:schemeClr>
                </a:solidFill>
              </a:rPr>
              <a:t>Perumusan Alternatif Solusi, Solusi Terpilih, Program dan Tindakan</a:t>
            </a:r>
          </a:p>
          <a:p>
            <a:pPr marL="571500" indent="-457200">
              <a:buClr>
                <a:srgbClr val="002060"/>
              </a:buClr>
              <a:buFont typeface="+mj-lt"/>
              <a:buAutoNum type="arabicPeriod"/>
            </a:pPr>
            <a:endParaRPr lang="en-US" sz="2400" smtClean="0">
              <a:solidFill>
                <a:schemeClr val="tx2">
                  <a:lumMod val="50000"/>
                </a:schemeClr>
              </a:solidFill>
            </a:endParaRPr>
          </a:p>
          <a:p>
            <a:pPr marL="571500" indent="-457200">
              <a:buClr>
                <a:srgbClr val="002060"/>
              </a:buClr>
              <a:buFont typeface="+mj-lt"/>
              <a:buAutoNum type="arabicPeriod"/>
            </a:pPr>
            <a:endParaRPr lang="en-US" sz="2400">
              <a:solidFill>
                <a:schemeClr val="tx2">
                  <a:lumMod val="50000"/>
                </a:schemeClr>
              </a:solidFill>
            </a:endParaRPr>
          </a:p>
        </p:txBody>
      </p:sp>
      <p:sp>
        <p:nvSpPr>
          <p:cNvPr id="2" name="Title 1"/>
          <p:cNvSpPr>
            <a:spLocks noGrp="1"/>
          </p:cNvSpPr>
          <p:nvPr>
            <p:ph type="title"/>
          </p:nvPr>
        </p:nvSpPr>
        <p:spPr>
          <a:xfrm>
            <a:off x="3352800" y="2133600"/>
            <a:ext cx="3733800" cy="1143000"/>
          </a:xfrm>
        </p:spPr>
        <p:txBody>
          <a:bodyPr/>
          <a:lstStyle/>
          <a:p>
            <a:pPr algn="l"/>
            <a:r>
              <a:rPr lang="en-US" b="1" smtClean="0">
                <a:solidFill>
                  <a:schemeClr val="tx2">
                    <a:lumMod val="50000"/>
                  </a:schemeClr>
                </a:solidFill>
              </a:rPr>
              <a:t>OUTLINE</a:t>
            </a:r>
            <a:endParaRPr lang="en-US" b="1">
              <a:solidFill>
                <a:schemeClr val="tx2">
                  <a:lumMod val="50000"/>
                </a:schemeClr>
              </a:solidFill>
            </a:endParaRPr>
          </a:p>
        </p:txBody>
      </p:sp>
    </p:spTree>
    <p:extLst>
      <p:ext uri="{BB962C8B-B14F-4D97-AF65-F5344CB8AC3E}">
        <p14:creationId xmlns:p14="http://schemas.microsoft.com/office/powerpoint/2010/main" val="3099937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terimakasih</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3881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143000"/>
          </a:xfrm>
        </p:spPr>
        <p:txBody>
          <a:bodyPr>
            <a:normAutofit fontScale="90000"/>
          </a:bodyPr>
          <a:lstStyle/>
          <a:p>
            <a:pPr algn="l"/>
            <a:r>
              <a:rPr lang="en-US" b="1" smtClean="0"/>
              <a:t>BEBERAPA </a:t>
            </a:r>
            <a:r>
              <a:rPr lang="en-US" b="1"/>
              <a:t>PENDEKATAN DALAM PERUMUSAN MASALAH</a:t>
            </a:r>
          </a:p>
        </p:txBody>
      </p:sp>
      <p:sp>
        <p:nvSpPr>
          <p:cNvPr id="3" name="Content Placeholder 2"/>
          <p:cNvSpPr>
            <a:spLocks noGrp="1"/>
          </p:cNvSpPr>
          <p:nvPr>
            <p:ph idx="1"/>
          </p:nvPr>
        </p:nvSpPr>
        <p:spPr/>
        <p:txBody>
          <a:bodyPr>
            <a:normAutofit/>
          </a:bodyPr>
          <a:lstStyle/>
          <a:p>
            <a:pPr marL="0" indent="0">
              <a:buNone/>
            </a:pPr>
            <a:r>
              <a:rPr lang="en-US" sz="2800" smtClean="0">
                <a:solidFill>
                  <a:srgbClr val="009999"/>
                </a:solidFill>
              </a:rPr>
              <a:t>Ada beberapa pendekatan dalam perumusan suatu masalah</a:t>
            </a:r>
          </a:p>
          <a:p>
            <a:pPr lvl="0"/>
            <a:r>
              <a:rPr lang="en-US" sz="1600" i="1"/>
              <a:t>Pendekatan Induktif</a:t>
            </a:r>
            <a:r>
              <a:rPr lang="en-US" sz="1600"/>
              <a:t>:</a:t>
            </a:r>
          </a:p>
          <a:p>
            <a:pPr marL="0" indent="0">
              <a:buNone/>
            </a:pPr>
            <a:r>
              <a:rPr lang="en-US" sz="1200"/>
              <a:t>Pendekatan ini dilakukan dengan melakukan pengumpulan dan penyusunan data dan informasi sehingga membentuk pola-pola.</a:t>
            </a:r>
            <a:endParaRPr lang="en-US" sz="1100"/>
          </a:p>
          <a:p>
            <a:pPr lvl="0"/>
            <a:r>
              <a:rPr lang="en-US" sz="1600" i="1"/>
              <a:t>Pendekatan Generalisasi:</a:t>
            </a:r>
          </a:p>
          <a:p>
            <a:pPr marL="0" indent="0">
              <a:buNone/>
            </a:pPr>
            <a:r>
              <a:rPr lang="en-US" sz="1100"/>
              <a:t>Pendekatan ini dilakukan melalui pengungkapan sebab akibat yang terjadi dibalik pola tersebut, atau pernyataan dari pola-pola tersebut.</a:t>
            </a:r>
          </a:p>
          <a:p>
            <a:r>
              <a:rPr lang="en-US" sz="1600" i="1"/>
              <a:t>Pendekatan Deduktif:</a:t>
            </a:r>
          </a:p>
          <a:p>
            <a:pPr marL="0" indent="0">
              <a:buNone/>
            </a:pPr>
            <a:r>
              <a:rPr lang="en-US" sz="1200"/>
              <a:t>Penelitian dilakukan pada suatu kasus yang belum diketahui dengan menggunakan beberapa teori.</a:t>
            </a:r>
          </a:p>
          <a:p>
            <a:pPr lvl="0"/>
            <a:r>
              <a:rPr lang="en-US" sz="1600"/>
              <a:t>Pendekatan Pengujian:</a:t>
            </a:r>
          </a:p>
          <a:p>
            <a:pPr marL="0" indent="0">
              <a:buNone/>
            </a:pPr>
            <a:r>
              <a:rPr lang="en-US" sz="1200"/>
              <a:t>Pengujian untuk melihat apakah suatu kasus masih memenuhi harapan dari metode, jika tidak maka teori  yang telah disusun harus ditinjau kembali.   </a:t>
            </a:r>
          </a:p>
        </p:txBody>
      </p:sp>
    </p:spTree>
    <p:extLst>
      <p:ext uri="{BB962C8B-B14F-4D97-AF65-F5344CB8AC3E}">
        <p14:creationId xmlns:p14="http://schemas.microsoft.com/office/powerpoint/2010/main" val="1450178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143000"/>
          </a:xfrm>
        </p:spPr>
        <p:txBody>
          <a:bodyPr>
            <a:normAutofit fontScale="90000"/>
          </a:bodyPr>
          <a:lstStyle/>
          <a:p>
            <a:pPr algn="l"/>
            <a:r>
              <a:rPr lang="en-US" b="1" smtClean="0"/>
              <a:t>PERANAN DATA DALAM PROSES PERENCANAAN</a:t>
            </a:r>
            <a:endParaRPr lang="en-US" b="1"/>
          </a:p>
        </p:txBody>
      </p:sp>
      <p:sp>
        <p:nvSpPr>
          <p:cNvPr id="3" name="Content Placeholder 2"/>
          <p:cNvSpPr>
            <a:spLocks noGrp="1"/>
          </p:cNvSpPr>
          <p:nvPr>
            <p:ph idx="1"/>
          </p:nvPr>
        </p:nvSpPr>
        <p:spPr>
          <a:xfrm>
            <a:off x="76200" y="1600200"/>
            <a:ext cx="8229600" cy="4525963"/>
          </a:xfrm>
        </p:spPr>
        <p:txBody>
          <a:bodyPr>
            <a:normAutofit fontScale="55000" lnSpcReduction="20000"/>
          </a:bodyPr>
          <a:lstStyle/>
          <a:p>
            <a:pPr marL="514350" indent="-514350">
              <a:buFont typeface="+mj-lt"/>
              <a:buAutoNum type="arabicPeriod"/>
            </a:pPr>
            <a:r>
              <a:rPr lang="id-ID" sz="2800"/>
              <a:t>Data merupakan </a:t>
            </a:r>
            <a:r>
              <a:rPr lang="en-US" sz="2800"/>
              <a:t>salah satu perangkat lunak dalam</a:t>
            </a:r>
            <a:r>
              <a:rPr lang="id-ID" sz="2800"/>
              <a:t> proses perencanaan yang akan diolah </a:t>
            </a:r>
            <a:r>
              <a:rPr lang="en-US" sz="2800"/>
              <a:t>dan dikompilasi </a:t>
            </a:r>
            <a:r>
              <a:rPr lang="id-ID" sz="2800"/>
              <a:t>hingga </a:t>
            </a:r>
            <a:r>
              <a:rPr lang="en-US" sz="2800"/>
              <a:t>menjadi </a:t>
            </a:r>
            <a:r>
              <a:rPr lang="id-ID" sz="2800"/>
              <a:t>informasi yang </a:t>
            </a:r>
            <a:r>
              <a:rPr lang="en-US" sz="2800"/>
              <a:t>sesuai dengan kebutuhan perencanaan</a:t>
            </a:r>
            <a:r>
              <a:rPr lang="id-ID" sz="2800"/>
              <a:t>. Informasi inilah yang </a:t>
            </a:r>
            <a:r>
              <a:rPr lang="en-US" sz="2800"/>
              <a:t>diperlukan dalam</a:t>
            </a:r>
            <a:r>
              <a:rPr lang="id-ID" sz="2800"/>
              <a:t> memberikan masukan dalam proses perencanaan hingga produk rencana. </a:t>
            </a:r>
            <a:r>
              <a:rPr lang="en-US" sz="2800"/>
              <a:t>K</a:t>
            </a:r>
            <a:r>
              <a:rPr lang="id-ID" sz="2800"/>
              <a:t>etersediaan</a:t>
            </a:r>
            <a:r>
              <a:rPr lang="en-US" sz="2800"/>
              <a:t> data memegang peranan penting </a:t>
            </a:r>
            <a:r>
              <a:rPr lang="id-ID" sz="2800"/>
              <a:t>bagi suatu proses perencanaan. Semakin baik penyusunan data </a:t>
            </a:r>
            <a:r>
              <a:rPr lang="en-US" sz="2800"/>
              <a:t>dan </a:t>
            </a:r>
            <a:r>
              <a:rPr lang="id-ID" sz="2800"/>
              <a:t>metode perolehan</a:t>
            </a:r>
            <a:r>
              <a:rPr lang="en-US" sz="2800"/>
              <a:t>nya</a:t>
            </a:r>
            <a:r>
              <a:rPr lang="id-ID" sz="2800"/>
              <a:t>, maka daerah </a:t>
            </a:r>
            <a:r>
              <a:rPr lang="en-US" sz="2800"/>
              <a:t>perencanaan </a:t>
            </a:r>
            <a:r>
              <a:rPr lang="id-ID" sz="2800"/>
              <a:t>semakin teridentifikasi dengan </a:t>
            </a:r>
            <a:r>
              <a:rPr lang="en-US" sz="2800"/>
              <a:t>baik</a:t>
            </a:r>
            <a:r>
              <a:rPr lang="id-ID" sz="2800"/>
              <a:t>. </a:t>
            </a:r>
            <a:r>
              <a:rPr lang="en-US" sz="2800"/>
              <a:t>Implikasinya</a:t>
            </a:r>
            <a:r>
              <a:rPr lang="id-ID" sz="2800"/>
              <a:t>, perencanaan yang </a:t>
            </a:r>
            <a:r>
              <a:rPr lang="en-US" sz="2800"/>
              <a:t>dilakukan </a:t>
            </a:r>
            <a:r>
              <a:rPr lang="id-ID" sz="2800"/>
              <a:t>semakin baik, dan </a:t>
            </a:r>
            <a:r>
              <a:rPr lang="en-US" sz="2800"/>
              <a:t>hasilnya </a:t>
            </a:r>
            <a:r>
              <a:rPr lang="id-ID" sz="2800"/>
              <a:t>sesuai dengan </a:t>
            </a:r>
            <a:r>
              <a:rPr lang="en-US" sz="2800"/>
              <a:t>yang diharapkan</a:t>
            </a:r>
            <a:r>
              <a:rPr lang="id-ID" sz="2800"/>
              <a:t>. </a:t>
            </a:r>
            <a:endParaRPr lang="en-US" sz="2800"/>
          </a:p>
          <a:p>
            <a:pPr marL="514350" indent="-514350">
              <a:buFont typeface="+mj-lt"/>
              <a:buAutoNum type="arabicPeriod"/>
            </a:pPr>
            <a:r>
              <a:rPr lang="en-US" sz="2700"/>
              <a:t>Proses adalah rangkaian kegiatan rasional yang dilandasi oleh suatu tujuan sebagai masukan (input) untuk menentukan suatu pilihan atau keputusan sebagai </a:t>
            </a:r>
            <a:r>
              <a:rPr lang="en-US" sz="2700" smtClean="0"/>
              <a:t>outputnya. Untuk </a:t>
            </a:r>
            <a:r>
              <a:rPr lang="en-US" sz="2700"/>
              <a:t>mencapai suatu landasan pertimbangan yang rasional dan objektif perlu didukung oleh data dan informasi yang </a:t>
            </a:r>
            <a:r>
              <a:rPr lang="en-US" sz="2700" smtClean="0"/>
              <a:t>baik.</a:t>
            </a:r>
          </a:p>
          <a:p>
            <a:pPr marL="514350" indent="-514350">
              <a:buFont typeface="+mj-lt"/>
              <a:buAutoNum type="arabicPeriod"/>
            </a:pPr>
            <a:r>
              <a:rPr lang="en-US" sz="2800" smtClean="0"/>
              <a:t>Dari </a:t>
            </a:r>
            <a:r>
              <a:rPr lang="en-US" sz="2800"/>
              <a:t>perannya, data dapat dibagi menjadi 2 bagian, sesuai dengan perannya masing-masing, </a:t>
            </a:r>
            <a:r>
              <a:rPr lang="en-US" sz="2800" smtClean="0"/>
              <a:t>yaitu:</a:t>
            </a:r>
            <a:endParaRPr lang="en-US" sz="2800"/>
          </a:p>
          <a:p>
            <a:pPr lvl="0"/>
            <a:r>
              <a:rPr lang="en-US" sz="2800" i="1"/>
              <a:t>Data Utama</a:t>
            </a:r>
            <a:r>
              <a:rPr lang="en-US" sz="2800"/>
              <a:t>, yaitu data yang mempunyai kaitan langsung dengan subyek.</a:t>
            </a:r>
          </a:p>
          <a:p>
            <a:pPr lvl="0"/>
            <a:r>
              <a:rPr lang="en-US" sz="2800" i="1"/>
              <a:t>Data Penunjang</a:t>
            </a:r>
            <a:r>
              <a:rPr lang="en-US" sz="2800"/>
              <a:t> , yaitu data yang mempunyai kaitan tidak langsung dengan subjek. </a:t>
            </a:r>
          </a:p>
          <a:p>
            <a:pPr marL="514350" indent="-514350">
              <a:buFont typeface="+mj-lt"/>
              <a:buAutoNum type="arabicPeriod" startAt="3"/>
            </a:pPr>
            <a:r>
              <a:rPr lang="en-US" sz="2700"/>
              <a:t>Untuk penentuan suatu pilihan atau keputusan diperlukan sejumlah data yang sesuai dengan lingkup tertentu. Demikian juga dengan analisis, data perlu diseleksi dan disistematisasi untuk diolah sesuai dengan kebutuhan yang telah diarahkan secara jelas.</a:t>
            </a:r>
          </a:p>
          <a:p>
            <a:pPr marL="514350" indent="-514350">
              <a:buFont typeface="+mj-lt"/>
              <a:buAutoNum type="arabicPeriod" startAt="3"/>
            </a:pPr>
            <a:r>
              <a:rPr lang="en-US" sz="2700"/>
              <a:t>Selanjutnya sistematisasi dan tabulasi yang dibutuhkan harus disesuaikan dengan model analisis yang akan digunakan.</a:t>
            </a:r>
          </a:p>
        </p:txBody>
      </p:sp>
    </p:spTree>
    <p:extLst>
      <p:ext uri="{BB962C8B-B14F-4D97-AF65-F5344CB8AC3E}">
        <p14:creationId xmlns:p14="http://schemas.microsoft.com/office/powerpoint/2010/main" val="2889869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a:t>TIPOLOGI TAHAPAN DALAM PROSES PERECANAAN</a:t>
            </a:r>
            <a:endParaRPr lang="en-US" sz="3200"/>
          </a:p>
        </p:txBody>
      </p:sp>
      <p:sp>
        <p:nvSpPr>
          <p:cNvPr id="3" name="Content Placeholder 2"/>
          <p:cNvSpPr>
            <a:spLocks noGrp="1"/>
          </p:cNvSpPr>
          <p:nvPr>
            <p:ph idx="1"/>
          </p:nvPr>
        </p:nvSpPr>
        <p:spPr/>
        <p:txBody>
          <a:bodyPr/>
          <a:lstStyle/>
          <a:p>
            <a:pPr marL="0" indent="0">
              <a:buNone/>
            </a:pPr>
            <a:r>
              <a:rPr lang="en-US"/>
              <a:t>Berdasarkan  pada lingkup substansi, ada beberapa tipologi substansi yang tetap menggunakan tahapan dalam proses kegiatannya, diantaranya: </a:t>
            </a:r>
          </a:p>
          <a:p>
            <a:pPr lvl="0"/>
            <a:r>
              <a:rPr lang="en-US"/>
              <a:t>Identifikasi Masalah</a:t>
            </a:r>
          </a:p>
          <a:p>
            <a:pPr lvl="0"/>
            <a:r>
              <a:rPr lang="en-US"/>
              <a:t>Pemecahan Masalah/mencari solusi  (Problem Solving)</a:t>
            </a:r>
          </a:p>
          <a:p>
            <a:pPr lvl="0"/>
            <a:r>
              <a:rPr lang="en-US"/>
              <a:t>Perencanaan </a:t>
            </a:r>
          </a:p>
          <a:p>
            <a:pPr marL="0" indent="0">
              <a:buNone/>
            </a:pPr>
            <a:endParaRPr lang="en-US"/>
          </a:p>
        </p:txBody>
      </p:sp>
    </p:spTree>
    <p:extLst>
      <p:ext uri="{BB962C8B-B14F-4D97-AF65-F5344CB8AC3E}">
        <p14:creationId xmlns:p14="http://schemas.microsoft.com/office/powerpoint/2010/main" val="607967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a:t>TIPOLOGI TAHAPAN DALAM PROSES PERECANAAN</a:t>
            </a:r>
            <a:endParaRPr lang="en-US" sz="3200"/>
          </a:p>
        </p:txBody>
      </p:sp>
      <p:sp>
        <p:nvSpPr>
          <p:cNvPr id="3" name="Content Placeholder 2"/>
          <p:cNvSpPr>
            <a:spLocks noGrp="1"/>
          </p:cNvSpPr>
          <p:nvPr>
            <p:ph idx="1"/>
          </p:nvPr>
        </p:nvSpPr>
        <p:spPr/>
        <p:txBody>
          <a:bodyPr>
            <a:normAutofit/>
          </a:bodyPr>
          <a:lstStyle/>
          <a:p>
            <a:pPr marL="0" indent="0">
              <a:buNone/>
            </a:pPr>
            <a:r>
              <a:rPr lang="en-US" smtClean="0">
                <a:solidFill>
                  <a:srgbClr val="009999"/>
                </a:solidFill>
              </a:rPr>
              <a:t>Identifikasi Masalah</a:t>
            </a:r>
            <a:endParaRPr lang="en-US">
              <a:solidFill>
                <a:srgbClr val="009999"/>
              </a:solidFill>
            </a:endParaRPr>
          </a:p>
          <a:p>
            <a:pPr marL="0" indent="0">
              <a:buNone/>
            </a:pPr>
            <a:r>
              <a:rPr lang="en-US"/>
              <a:t>Identifikasi masalah adalah upaya yang dilakukan untuk mengetahui permasalahan suatu kasus. Kegiatan identifikasi dilakukan melalui beberapa tahapan, sama halnya dengan proses perencanaan, tetapi tahapan yang dilakukan hanya  sampai dengan tahap </a:t>
            </a:r>
            <a:r>
              <a:rPr lang="en-US" smtClean="0"/>
              <a:t>mengidentifikasi</a:t>
            </a:r>
          </a:p>
        </p:txBody>
      </p:sp>
    </p:spTree>
    <p:extLst>
      <p:ext uri="{BB962C8B-B14F-4D97-AF65-F5344CB8AC3E}">
        <p14:creationId xmlns:p14="http://schemas.microsoft.com/office/powerpoint/2010/main" val="261119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a:t>TIPOLOGI TAHAPAN DALAM PROSES PERECANAAN</a:t>
            </a:r>
            <a:endParaRPr lang="en-US" sz="3200"/>
          </a:p>
        </p:txBody>
      </p:sp>
      <p:sp>
        <p:nvSpPr>
          <p:cNvPr id="3" name="Content Placeholder 2"/>
          <p:cNvSpPr>
            <a:spLocks noGrp="1"/>
          </p:cNvSpPr>
          <p:nvPr>
            <p:ph idx="1"/>
          </p:nvPr>
        </p:nvSpPr>
        <p:spPr/>
        <p:txBody>
          <a:bodyPr>
            <a:normAutofit/>
          </a:bodyPr>
          <a:lstStyle/>
          <a:p>
            <a:pPr marL="0" indent="0">
              <a:buNone/>
            </a:pPr>
            <a:r>
              <a:rPr lang="en-US" smtClean="0">
                <a:solidFill>
                  <a:srgbClr val="009999"/>
                </a:solidFill>
              </a:rPr>
              <a:t>Pemecah Masalah</a:t>
            </a:r>
            <a:endParaRPr lang="en-US">
              <a:solidFill>
                <a:srgbClr val="009999"/>
              </a:solidFill>
            </a:endParaRPr>
          </a:p>
          <a:p>
            <a:pPr marL="0" indent="0">
              <a:buNone/>
            </a:pPr>
            <a:r>
              <a:rPr lang="en-US"/>
              <a:t>Pemecahan masalah adalah upaya yang dilakukan untk mencari pemecahan/solusi suatu permasalahan. Tahapannya lebih dari kegiatan identifikasi karena sampai dengan mencari solusi. Pemecahan masalah kegiatannya lebih kepada kasus per kasus</a:t>
            </a:r>
            <a:endParaRPr lang="en-US" smtClean="0"/>
          </a:p>
        </p:txBody>
      </p:sp>
    </p:spTree>
    <p:extLst>
      <p:ext uri="{BB962C8B-B14F-4D97-AF65-F5344CB8AC3E}">
        <p14:creationId xmlns:p14="http://schemas.microsoft.com/office/powerpoint/2010/main" val="203403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a:t>TIPOLOGI TAHAPAN DALAM PROSES PERECANAAN</a:t>
            </a:r>
            <a:endParaRPr lang="en-US" sz="3200"/>
          </a:p>
        </p:txBody>
      </p:sp>
      <p:sp>
        <p:nvSpPr>
          <p:cNvPr id="3" name="Content Placeholder 2"/>
          <p:cNvSpPr>
            <a:spLocks noGrp="1"/>
          </p:cNvSpPr>
          <p:nvPr>
            <p:ph idx="1"/>
          </p:nvPr>
        </p:nvSpPr>
        <p:spPr/>
        <p:txBody>
          <a:bodyPr>
            <a:normAutofit fontScale="77500" lnSpcReduction="20000"/>
          </a:bodyPr>
          <a:lstStyle/>
          <a:p>
            <a:pPr marL="0" indent="0">
              <a:buNone/>
            </a:pPr>
            <a:r>
              <a:rPr lang="en-US" smtClean="0">
                <a:solidFill>
                  <a:srgbClr val="009999"/>
                </a:solidFill>
              </a:rPr>
              <a:t>Perencanaan</a:t>
            </a:r>
            <a:endParaRPr lang="en-US">
              <a:solidFill>
                <a:srgbClr val="009999"/>
              </a:solidFill>
            </a:endParaRPr>
          </a:p>
          <a:p>
            <a:r>
              <a:rPr lang="en-US"/>
              <a:t>Perencanaan adalah kegiatan yang tahapannya meliputi kegiatan identifikasi dan mencari solusi, tetapi lingkupnya lebih kompleks karena perencanaan tidak hanya sampai pemecahan masalah kasus per kasus tetapi menyeluruh (komprehensif), kemudian dilanjutkan dengan membuat peramalan dan perencanaan untuk satu kurun waktu perencanaan tertentu.</a:t>
            </a:r>
          </a:p>
          <a:p>
            <a:r>
              <a:rPr lang="en-US"/>
              <a:t>Untuk suatu perencanaan yang formal sebagai suatu kebijakan, seperti Rencana tata ruang untuk lingkup nasional, propinsi, atau kabupaten /kota, tahapan proses perencanaan diatur secara formal dalam bentuk Peraturan Menteri (Permen) yang terkait yaitu </a:t>
            </a:r>
            <a:r>
              <a:rPr lang="en-US" smtClean="0"/>
              <a:t>Menteri Agraria dan Tata Ruang. </a:t>
            </a:r>
            <a:endParaRPr lang="en-US"/>
          </a:p>
        </p:txBody>
      </p:sp>
    </p:spTree>
    <p:extLst>
      <p:ext uri="{BB962C8B-B14F-4D97-AF65-F5344CB8AC3E}">
        <p14:creationId xmlns:p14="http://schemas.microsoft.com/office/powerpoint/2010/main" val="25039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a:t>TIPOLOGI TAHAPAN DALAM PROSES PERECANAAN</a:t>
            </a:r>
            <a:endParaRPr lang="en-US" sz="3200"/>
          </a:p>
        </p:txBody>
      </p:sp>
      <p:sp>
        <p:nvSpPr>
          <p:cNvPr id="3" name="Content Placeholder 2"/>
          <p:cNvSpPr>
            <a:spLocks noGrp="1"/>
          </p:cNvSpPr>
          <p:nvPr>
            <p:ph idx="1"/>
          </p:nvPr>
        </p:nvSpPr>
        <p:spPr/>
        <p:txBody>
          <a:bodyPr>
            <a:normAutofit fontScale="62500" lnSpcReduction="20000"/>
          </a:bodyPr>
          <a:lstStyle/>
          <a:p>
            <a:pPr marL="0" indent="0">
              <a:buNone/>
            </a:pPr>
            <a:r>
              <a:rPr lang="en-US" smtClean="0">
                <a:solidFill>
                  <a:srgbClr val="009999"/>
                </a:solidFill>
              </a:rPr>
              <a:t>Perencanaan</a:t>
            </a:r>
            <a:endParaRPr lang="en-US">
              <a:solidFill>
                <a:srgbClr val="009999"/>
              </a:solidFill>
            </a:endParaRPr>
          </a:p>
          <a:p>
            <a:pPr marL="0" indent="0">
              <a:buNone/>
            </a:pPr>
            <a:r>
              <a:rPr lang="en-US"/>
              <a:t>Sedangkan untuk suatu kegiatan identifikasi , pemecahan masalah, bahkan suatu perencanaan yang tidak terformulasi secara formal, ada tahapan proses kegiatan yang secara umum mengikuti beberapa tahapan proses berikut ini:</a:t>
            </a:r>
          </a:p>
          <a:p>
            <a:pPr lvl="0"/>
            <a:r>
              <a:rPr lang="en-US"/>
              <a:t>Latar Belakang</a:t>
            </a:r>
          </a:p>
          <a:p>
            <a:pPr lvl="0"/>
            <a:r>
              <a:rPr lang="en-US"/>
              <a:t>Perumusan Masalah</a:t>
            </a:r>
          </a:p>
          <a:p>
            <a:pPr lvl="0"/>
            <a:r>
              <a:rPr lang="en-US"/>
              <a:t>Tujuan dan Sasaran</a:t>
            </a:r>
          </a:p>
          <a:p>
            <a:pPr lvl="0"/>
            <a:r>
              <a:rPr lang="en-US"/>
              <a:t>Ruang Lingkup</a:t>
            </a:r>
          </a:p>
          <a:p>
            <a:pPr lvl="0"/>
            <a:r>
              <a:rPr lang="en-US"/>
              <a:t>Metodologi</a:t>
            </a:r>
          </a:p>
          <a:p>
            <a:pPr lvl="0"/>
            <a:r>
              <a:rPr lang="en-US"/>
              <a:t>Pengumpulan data dan informasi</a:t>
            </a:r>
          </a:p>
          <a:p>
            <a:pPr lvl="0"/>
            <a:r>
              <a:rPr lang="en-US"/>
              <a:t>Analisis</a:t>
            </a:r>
          </a:p>
          <a:p>
            <a:pPr lvl="0"/>
            <a:r>
              <a:rPr lang="en-US"/>
              <a:t>Alternatif Solusi</a:t>
            </a:r>
          </a:p>
          <a:p>
            <a:pPr lvl="0"/>
            <a:r>
              <a:rPr lang="en-US"/>
              <a:t>Solusi terpilih</a:t>
            </a:r>
          </a:p>
          <a:p>
            <a:pPr lvl="0"/>
            <a:r>
              <a:rPr lang="en-US"/>
              <a:t>Kebijakan, Program dan Tindakan  </a:t>
            </a:r>
          </a:p>
        </p:txBody>
      </p:sp>
    </p:spTree>
    <p:extLst>
      <p:ext uri="{BB962C8B-B14F-4D97-AF65-F5344CB8AC3E}">
        <p14:creationId xmlns:p14="http://schemas.microsoft.com/office/powerpoint/2010/main" val="2582874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TotalTime>
  <Words>1293</Words>
  <Application>Microsoft Office PowerPoint</Application>
  <PresentationFormat>On-screen Show (4:3)</PresentationFormat>
  <Paragraphs>112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PERUMUSAN MASALAH,PERANAN DATA, DAN PERUMUSAN ALTERNATIF</vt:lpstr>
      <vt:lpstr>OUTLINE</vt:lpstr>
      <vt:lpstr>BEBERAPA PENDEKATAN DALAM PERUMUSAN MASALAH</vt:lpstr>
      <vt:lpstr>PERANAN DATA DALAM PROSES PERENCANAAN</vt:lpstr>
      <vt:lpstr>TIPOLOGI TAHAPAN DALAM PROSES PERECANAAN</vt:lpstr>
      <vt:lpstr>TIPOLOGI TAHAPAN DALAM PROSES PERECANAAN</vt:lpstr>
      <vt:lpstr>TIPOLOGI TAHAPAN DALAM PROSES PERECANAAN</vt:lpstr>
      <vt:lpstr>TIPOLOGI TAHAPAN DALAM PROSES PERECANAAN</vt:lpstr>
      <vt:lpstr>TIPOLOGI TAHAPAN DALAM PROSES PERECANAAN</vt:lpstr>
      <vt:lpstr>REVIEW JENIS DATA DAN KOMPENEN PERENCANAAN WILAYAH DAN KOTA</vt:lpstr>
      <vt:lpstr>REVIEW JENIS DATA DAN KOMPENEN PERENCANAAN WILAYAH DAN KOTA</vt:lpstr>
      <vt:lpstr>PENDEKATAN PENANGANAN KAWASAN</vt:lpstr>
      <vt:lpstr>PENDEKATAN PENANGANAN KAWASAN</vt:lpstr>
      <vt:lpstr>PENDEKATAN PENANGANAN KAWASAN</vt:lpstr>
      <vt:lpstr>PENDEKATAN PENANGANAN KAWASAN</vt:lpstr>
      <vt:lpstr>PERUMUSAN ALTERNATIF SOLUSI, SOLUSI TERPILIH, PROGRAM DAN TINDAKAN</vt:lpstr>
      <vt:lpstr>PERUMUSAN ALTERNATIF SOLUSI, SOLUSI TERPILIH, PROGRAM DAN TINDAKAN</vt:lpstr>
      <vt:lpstr>PERUMUSAN ALTERNATIF SOLUSI, SOLUSI TERPILIH, PROGRAM DAN TINDAKAN</vt:lpstr>
      <vt:lpstr>PERUMUSAN ALTERNATIF SOLUSI, SOLUSI TERPILIH, PROGRAM DAN TINDAKAN</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KIRANA</dc:creator>
  <cp:lastModifiedBy>KIRANA</cp:lastModifiedBy>
  <cp:revision>97</cp:revision>
  <dcterms:created xsi:type="dcterms:W3CDTF">2018-09-04T21:30:41Z</dcterms:created>
  <dcterms:modified xsi:type="dcterms:W3CDTF">2019-06-15T04:44:41Z</dcterms:modified>
</cp:coreProperties>
</file>