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3" r:id="rId3"/>
    <p:sldId id="356" r:id="rId4"/>
    <p:sldId id="357" r:id="rId5"/>
    <p:sldId id="358" r:id="rId6"/>
    <p:sldId id="371" r:id="rId7"/>
    <p:sldId id="359" r:id="rId8"/>
    <p:sldId id="360" r:id="rId9"/>
    <p:sldId id="361" r:id="rId10"/>
    <p:sldId id="365" r:id="rId11"/>
    <p:sldId id="366" r:id="rId12"/>
    <p:sldId id="362" r:id="rId13"/>
    <p:sldId id="363" r:id="rId14"/>
    <p:sldId id="364" r:id="rId15"/>
    <p:sldId id="367" r:id="rId16"/>
    <p:sldId id="368" r:id="rId17"/>
    <p:sldId id="369" r:id="rId18"/>
    <p:sldId id="370" r:id="rId19"/>
    <p:sldId id="372" r:id="rId20"/>
    <p:sldId id="374" r:id="rId21"/>
    <p:sldId id="375" r:id="rId22"/>
    <p:sldId id="377" r:id="rId23"/>
    <p:sldId id="378" r:id="rId24"/>
    <p:sldId id="379" r:id="rId25"/>
    <p:sldId id="380" r:id="rId26"/>
    <p:sldId id="381" r:id="rId27"/>
    <p:sldId id="382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85" autoAdjust="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323DE-2930-466B-BE56-EAF591A55A9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602D602-66B1-42B6-8804-D370193C53DC}">
      <dgm:prSet phldrT="[Text]"/>
      <dgm:spPr/>
      <dgm:t>
        <a:bodyPr/>
        <a:lstStyle/>
        <a:p>
          <a:r>
            <a:rPr lang="en-US" smtClean="0"/>
            <a:t>Persiapan </a:t>
          </a:r>
          <a:endParaRPr lang="en-US"/>
        </a:p>
      </dgm:t>
    </dgm:pt>
    <dgm:pt modelId="{FC96252F-D3A8-4726-BEF8-0B8AAEEE653E}" type="parTrans" cxnId="{AF02AD70-0DB9-4A4F-BCC4-9C570490B4D6}">
      <dgm:prSet/>
      <dgm:spPr/>
      <dgm:t>
        <a:bodyPr/>
        <a:lstStyle/>
        <a:p>
          <a:endParaRPr lang="en-US"/>
        </a:p>
      </dgm:t>
    </dgm:pt>
    <dgm:pt modelId="{17E7D631-0839-4FDF-BF4B-DBFA1C5F24AA}" type="sibTrans" cxnId="{AF02AD70-0DB9-4A4F-BCC4-9C570490B4D6}">
      <dgm:prSet/>
      <dgm:spPr/>
      <dgm:t>
        <a:bodyPr/>
        <a:lstStyle/>
        <a:p>
          <a:endParaRPr lang="en-US"/>
        </a:p>
      </dgm:t>
    </dgm:pt>
    <dgm:pt modelId="{33FB2AA2-7D7B-4C4F-B64E-5454B153496C}">
      <dgm:prSet phldrT="[Text]"/>
      <dgm:spPr/>
      <dgm:t>
        <a:bodyPr/>
        <a:lstStyle/>
        <a:p>
          <a:r>
            <a:rPr lang="en-US" smtClean="0"/>
            <a:t>Pengumpulan data dan informasi</a:t>
          </a:r>
          <a:endParaRPr lang="en-US"/>
        </a:p>
      </dgm:t>
    </dgm:pt>
    <dgm:pt modelId="{F29EB2AA-39A0-4CBC-BF25-9EF6FC174F56}" type="parTrans" cxnId="{90DFB05A-C25D-4EB2-A5DF-E131E3E2A07A}">
      <dgm:prSet/>
      <dgm:spPr/>
      <dgm:t>
        <a:bodyPr/>
        <a:lstStyle/>
        <a:p>
          <a:endParaRPr lang="en-US"/>
        </a:p>
      </dgm:t>
    </dgm:pt>
    <dgm:pt modelId="{1B6E5CCE-5A56-4271-AD7C-689B71BEBD1A}" type="sibTrans" cxnId="{90DFB05A-C25D-4EB2-A5DF-E131E3E2A07A}">
      <dgm:prSet/>
      <dgm:spPr/>
      <dgm:t>
        <a:bodyPr/>
        <a:lstStyle/>
        <a:p>
          <a:endParaRPr lang="en-US"/>
        </a:p>
      </dgm:t>
    </dgm:pt>
    <dgm:pt modelId="{CB83D2CB-7B07-4A2C-9053-68CB90B67C7A}">
      <dgm:prSet phldrT="[Text]"/>
      <dgm:spPr/>
      <dgm:t>
        <a:bodyPr/>
        <a:lstStyle/>
        <a:p>
          <a:r>
            <a:rPr lang="en-US" smtClean="0"/>
            <a:t>Pengolahan dan analisis data</a:t>
          </a:r>
          <a:endParaRPr lang="en-US"/>
        </a:p>
      </dgm:t>
    </dgm:pt>
    <dgm:pt modelId="{98F57F4E-A6B5-476E-BC92-F8101EB598B8}" type="parTrans" cxnId="{A51E1F1E-171A-4F5A-A4F7-83980818FB6B}">
      <dgm:prSet/>
      <dgm:spPr/>
      <dgm:t>
        <a:bodyPr/>
        <a:lstStyle/>
        <a:p>
          <a:endParaRPr lang="en-US"/>
        </a:p>
      </dgm:t>
    </dgm:pt>
    <dgm:pt modelId="{F6584759-F248-4979-88E2-4449B33A8B15}" type="sibTrans" cxnId="{A51E1F1E-171A-4F5A-A4F7-83980818FB6B}">
      <dgm:prSet/>
      <dgm:spPr/>
      <dgm:t>
        <a:bodyPr/>
        <a:lstStyle/>
        <a:p>
          <a:endParaRPr lang="en-US"/>
        </a:p>
      </dgm:t>
    </dgm:pt>
    <dgm:pt modelId="{763F373E-7B1B-4A70-8CC9-209B81B7F67A}">
      <dgm:prSet/>
      <dgm:spPr/>
      <dgm:t>
        <a:bodyPr/>
        <a:lstStyle/>
        <a:p>
          <a:r>
            <a:rPr lang="en-US" smtClean="0"/>
            <a:t>Penyusunan konsep RTRW Kota</a:t>
          </a:r>
          <a:endParaRPr lang="en-US"/>
        </a:p>
      </dgm:t>
    </dgm:pt>
    <dgm:pt modelId="{018F52BC-B910-4652-9CA2-990866201601}" type="parTrans" cxnId="{DD3A8D9F-ED16-4E30-9E30-A56292057C00}">
      <dgm:prSet/>
      <dgm:spPr/>
      <dgm:t>
        <a:bodyPr/>
        <a:lstStyle/>
        <a:p>
          <a:endParaRPr lang="en-US"/>
        </a:p>
      </dgm:t>
    </dgm:pt>
    <dgm:pt modelId="{2CDD440D-7314-43CA-BFA5-8F1A6256F8DB}" type="sibTrans" cxnId="{DD3A8D9F-ED16-4E30-9E30-A56292057C00}">
      <dgm:prSet/>
      <dgm:spPr/>
      <dgm:t>
        <a:bodyPr/>
        <a:lstStyle/>
        <a:p>
          <a:endParaRPr lang="en-US"/>
        </a:p>
      </dgm:t>
    </dgm:pt>
    <dgm:pt modelId="{6A22F4F2-D493-4E16-99EF-41CC1A6F21E0}">
      <dgm:prSet/>
      <dgm:spPr/>
      <dgm:t>
        <a:bodyPr/>
        <a:lstStyle/>
        <a:p>
          <a:r>
            <a:rPr lang="en-US" smtClean="0"/>
            <a:t>Penyusunan dan Pembahasan Raperda tentang RTRW</a:t>
          </a:r>
          <a:endParaRPr lang="en-US"/>
        </a:p>
      </dgm:t>
    </dgm:pt>
    <dgm:pt modelId="{E6F63379-E4F7-4FA0-A87F-438873CC59D4}" type="parTrans" cxnId="{50D08385-83B9-45B5-94EE-C9DB750D4A75}">
      <dgm:prSet/>
      <dgm:spPr/>
      <dgm:t>
        <a:bodyPr/>
        <a:lstStyle/>
        <a:p>
          <a:endParaRPr lang="en-US"/>
        </a:p>
      </dgm:t>
    </dgm:pt>
    <dgm:pt modelId="{BB692710-1791-4924-879C-25A017F519F7}" type="sibTrans" cxnId="{50D08385-83B9-45B5-94EE-C9DB750D4A75}">
      <dgm:prSet/>
      <dgm:spPr/>
      <dgm:t>
        <a:bodyPr/>
        <a:lstStyle/>
        <a:p>
          <a:endParaRPr lang="en-US"/>
        </a:p>
      </dgm:t>
    </dgm:pt>
    <dgm:pt modelId="{F7A88202-E87C-4450-88E7-3A59FBCA64A9}" type="pres">
      <dgm:prSet presAssocID="{EAE323DE-2930-466B-BE56-EAF591A55A95}" presName="CompostProcess" presStyleCnt="0">
        <dgm:presLayoutVars>
          <dgm:dir/>
          <dgm:resizeHandles val="exact"/>
        </dgm:presLayoutVars>
      </dgm:prSet>
      <dgm:spPr/>
    </dgm:pt>
    <dgm:pt modelId="{3B48F31F-A2EC-4554-AE23-E830EDCA3214}" type="pres">
      <dgm:prSet presAssocID="{EAE323DE-2930-466B-BE56-EAF591A55A95}" presName="arrow" presStyleLbl="bgShp" presStyleIdx="0" presStyleCnt="1"/>
      <dgm:spPr/>
    </dgm:pt>
    <dgm:pt modelId="{686342E4-6465-4671-84FF-2B0161BB9B4F}" type="pres">
      <dgm:prSet presAssocID="{EAE323DE-2930-466B-BE56-EAF591A55A95}" presName="linearProcess" presStyleCnt="0"/>
      <dgm:spPr/>
    </dgm:pt>
    <dgm:pt modelId="{16DE5917-E6C1-45F3-9C97-E06287224059}" type="pres">
      <dgm:prSet presAssocID="{9602D602-66B1-42B6-8804-D370193C53DC}" presName="textNode" presStyleLbl="node1" presStyleIdx="0" presStyleCnt="5">
        <dgm:presLayoutVars>
          <dgm:bulletEnabled val="1"/>
        </dgm:presLayoutVars>
      </dgm:prSet>
      <dgm:spPr/>
    </dgm:pt>
    <dgm:pt modelId="{F474766B-86AC-492A-883B-B7B67A5E676A}" type="pres">
      <dgm:prSet presAssocID="{17E7D631-0839-4FDF-BF4B-DBFA1C5F24AA}" presName="sibTrans" presStyleCnt="0"/>
      <dgm:spPr/>
    </dgm:pt>
    <dgm:pt modelId="{6A2BD476-76C7-49C7-BB97-EB8FACD4845B}" type="pres">
      <dgm:prSet presAssocID="{33FB2AA2-7D7B-4C4F-B64E-5454B153496C}" presName="textNode" presStyleLbl="node1" presStyleIdx="1" presStyleCnt="5">
        <dgm:presLayoutVars>
          <dgm:bulletEnabled val="1"/>
        </dgm:presLayoutVars>
      </dgm:prSet>
      <dgm:spPr/>
    </dgm:pt>
    <dgm:pt modelId="{689B52F7-0E2F-4052-8AD2-F581B906A7B1}" type="pres">
      <dgm:prSet presAssocID="{1B6E5CCE-5A56-4271-AD7C-689B71BEBD1A}" presName="sibTrans" presStyleCnt="0"/>
      <dgm:spPr/>
    </dgm:pt>
    <dgm:pt modelId="{0881CDE7-FE33-4997-A266-4BCC7A90E35A}" type="pres">
      <dgm:prSet presAssocID="{CB83D2CB-7B07-4A2C-9053-68CB90B67C7A}" presName="textNode" presStyleLbl="node1" presStyleIdx="2" presStyleCnt="5">
        <dgm:presLayoutVars>
          <dgm:bulletEnabled val="1"/>
        </dgm:presLayoutVars>
      </dgm:prSet>
      <dgm:spPr/>
    </dgm:pt>
    <dgm:pt modelId="{9ABBD4A8-9B91-4277-9B37-8E6316D95049}" type="pres">
      <dgm:prSet presAssocID="{F6584759-F248-4979-88E2-4449B33A8B15}" presName="sibTrans" presStyleCnt="0"/>
      <dgm:spPr/>
    </dgm:pt>
    <dgm:pt modelId="{52356251-8403-4CE1-B243-94A46091F6A0}" type="pres">
      <dgm:prSet presAssocID="{763F373E-7B1B-4A70-8CC9-209B81B7F67A}" presName="textNode" presStyleLbl="node1" presStyleIdx="3" presStyleCnt="5">
        <dgm:presLayoutVars>
          <dgm:bulletEnabled val="1"/>
        </dgm:presLayoutVars>
      </dgm:prSet>
      <dgm:spPr/>
    </dgm:pt>
    <dgm:pt modelId="{690B9002-C91C-4F53-A335-5DD3A43D0CE1}" type="pres">
      <dgm:prSet presAssocID="{2CDD440D-7314-43CA-BFA5-8F1A6256F8DB}" presName="sibTrans" presStyleCnt="0"/>
      <dgm:spPr/>
    </dgm:pt>
    <dgm:pt modelId="{36D14420-A701-4219-A9B3-D0C49139D244}" type="pres">
      <dgm:prSet presAssocID="{6A22F4F2-D493-4E16-99EF-41CC1A6F21E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AA275-FCA9-4AA0-B4BA-E46040E3DAA6}" type="presOf" srcId="{EAE323DE-2930-466B-BE56-EAF591A55A95}" destId="{F7A88202-E87C-4450-88E7-3A59FBCA64A9}" srcOrd="0" destOrd="0" presId="urn:microsoft.com/office/officeart/2005/8/layout/hProcess9"/>
    <dgm:cxn modelId="{DE8E30E2-0C80-4B31-A458-0C575EA7847E}" type="presOf" srcId="{763F373E-7B1B-4A70-8CC9-209B81B7F67A}" destId="{52356251-8403-4CE1-B243-94A46091F6A0}" srcOrd="0" destOrd="0" presId="urn:microsoft.com/office/officeart/2005/8/layout/hProcess9"/>
    <dgm:cxn modelId="{A51E1F1E-171A-4F5A-A4F7-83980818FB6B}" srcId="{EAE323DE-2930-466B-BE56-EAF591A55A95}" destId="{CB83D2CB-7B07-4A2C-9053-68CB90B67C7A}" srcOrd="2" destOrd="0" parTransId="{98F57F4E-A6B5-476E-BC92-F8101EB598B8}" sibTransId="{F6584759-F248-4979-88E2-4449B33A8B15}"/>
    <dgm:cxn modelId="{AF02AD70-0DB9-4A4F-BCC4-9C570490B4D6}" srcId="{EAE323DE-2930-466B-BE56-EAF591A55A95}" destId="{9602D602-66B1-42B6-8804-D370193C53DC}" srcOrd="0" destOrd="0" parTransId="{FC96252F-D3A8-4726-BEF8-0B8AAEEE653E}" sibTransId="{17E7D631-0839-4FDF-BF4B-DBFA1C5F24AA}"/>
    <dgm:cxn modelId="{1A3DFFB8-2C6C-4BCF-B998-A7EEF79D60DC}" type="presOf" srcId="{6A22F4F2-D493-4E16-99EF-41CC1A6F21E0}" destId="{36D14420-A701-4219-A9B3-D0C49139D244}" srcOrd="0" destOrd="0" presId="urn:microsoft.com/office/officeart/2005/8/layout/hProcess9"/>
    <dgm:cxn modelId="{50D08385-83B9-45B5-94EE-C9DB750D4A75}" srcId="{EAE323DE-2930-466B-BE56-EAF591A55A95}" destId="{6A22F4F2-D493-4E16-99EF-41CC1A6F21E0}" srcOrd="4" destOrd="0" parTransId="{E6F63379-E4F7-4FA0-A87F-438873CC59D4}" sibTransId="{BB692710-1791-4924-879C-25A017F519F7}"/>
    <dgm:cxn modelId="{51413BF4-10AF-4ED1-AA0E-DB2DECE297BD}" type="presOf" srcId="{CB83D2CB-7B07-4A2C-9053-68CB90B67C7A}" destId="{0881CDE7-FE33-4997-A266-4BCC7A90E35A}" srcOrd="0" destOrd="0" presId="urn:microsoft.com/office/officeart/2005/8/layout/hProcess9"/>
    <dgm:cxn modelId="{F3ADF01F-3242-4641-BF7C-431C9C0AA895}" type="presOf" srcId="{33FB2AA2-7D7B-4C4F-B64E-5454B153496C}" destId="{6A2BD476-76C7-49C7-BB97-EB8FACD4845B}" srcOrd="0" destOrd="0" presId="urn:microsoft.com/office/officeart/2005/8/layout/hProcess9"/>
    <dgm:cxn modelId="{DD3A8D9F-ED16-4E30-9E30-A56292057C00}" srcId="{EAE323DE-2930-466B-BE56-EAF591A55A95}" destId="{763F373E-7B1B-4A70-8CC9-209B81B7F67A}" srcOrd="3" destOrd="0" parTransId="{018F52BC-B910-4652-9CA2-990866201601}" sibTransId="{2CDD440D-7314-43CA-BFA5-8F1A6256F8DB}"/>
    <dgm:cxn modelId="{DE34F481-4D84-4C08-A04D-A903824D71D5}" type="presOf" srcId="{9602D602-66B1-42B6-8804-D370193C53DC}" destId="{16DE5917-E6C1-45F3-9C97-E06287224059}" srcOrd="0" destOrd="0" presId="urn:microsoft.com/office/officeart/2005/8/layout/hProcess9"/>
    <dgm:cxn modelId="{90DFB05A-C25D-4EB2-A5DF-E131E3E2A07A}" srcId="{EAE323DE-2930-466B-BE56-EAF591A55A95}" destId="{33FB2AA2-7D7B-4C4F-B64E-5454B153496C}" srcOrd="1" destOrd="0" parTransId="{F29EB2AA-39A0-4CBC-BF25-9EF6FC174F56}" sibTransId="{1B6E5CCE-5A56-4271-AD7C-689B71BEBD1A}"/>
    <dgm:cxn modelId="{6A835198-40CC-4FD7-9D4E-C76AAA9BBB2E}" type="presParOf" srcId="{F7A88202-E87C-4450-88E7-3A59FBCA64A9}" destId="{3B48F31F-A2EC-4554-AE23-E830EDCA3214}" srcOrd="0" destOrd="0" presId="urn:microsoft.com/office/officeart/2005/8/layout/hProcess9"/>
    <dgm:cxn modelId="{844345E1-B3D2-46BB-96C5-AA499378481F}" type="presParOf" srcId="{F7A88202-E87C-4450-88E7-3A59FBCA64A9}" destId="{686342E4-6465-4671-84FF-2B0161BB9B4F}" srcOrd="1" destOrd="0" presId="urn:microsoft.com/office/officeart/2005/8/layout/hProcess9"/>
    <dgm:cxn modelId="{DE6E11D9-AEF1-450C-9C3A-2466E928DBE5}" type="presParOf" srcId="{686342E4-6465-4671-84FF-2B0161BB9B4F}" destId="{16DE5917-E6C1-45F3-9C97-E06287224059}" srcOrd="0" destOrd="0" presId="urn:microsoft.com/office/officeart/2005/8/layout/hProcess9"/>
    <dgm:cxn modelId="{B96B84FC-08D8-4275-BD9A-FFA96A993557}" type="presParOf" srcId="{686342E4-6465-4671-84FF-2B0161BB9B4F}" destId="{F474766B-86AC-492A-883B-B7B67A5E676A}" srcOrd="1" destOrd="0" presId="urn:microsoft.com/office/officeart/2005/8/layout/hProcess9"/>
    <dgm:cxn modelId="{99078ED2-0879-4E7D-88C0-F2C139E7500C}" type="presParOf" srcId="{686342E4-6465-4671-84FF-2B0161BB9B4F}" destId="{6A2BD476-76C7-49C7-BB97-EB8FACD4845B}" srcOrd="2" destOrd="0" presId="urn:microsoft.com/office/officeart/2005/8/layout/hProcess9"/>
    <dgm:cxn modelId="{36453E7E-A4C3-43BE-A095-5129AA57E774}" type="presParOf" srcId="{686342E4-6465-4671-84FF-2B0161BB9B4F}" destId="{689B52F7-0E2F-4052-8AD2-F581B906A7B1}" srcOrd="3" destOrd="0" presId="urn:microsoft.com/office/officeart/2005/8/layout/hProcess9"/>
    <dgm:cxn modelId="{54D5B776-57D8-458D-8E69-32E7A4DEEF57}" type="presParOf" srcId="{686342E4-6465-4671-84FF-2B0161BB9B4F}" destId="{0881CDE7-FE33-4997-A266-4BCC7A90E35A}" srcOrd="4" destOrd="0" presId="urn:microsoft.com/office/officeart/2005/8/layout/hProcess9"/>
    <dgm:cxn modelId="{3C233752-0A7C-40E5-A2A4-3F1041BB8ABA}" type="presParOf" srcId="{686342E4-6465-4671-84FF-2B0161BB9B4F}" destId="{9ABBD4A8-9B91-4277-9B37-8E6316D95049}" srcOrd="5" destOrd="0" presId="urn:microsoft.com/office/officeart/2005/8/layout/hProcess9"/>
    <dgm:cxn modelId="{44E4D8C6-1EB5-42B7-A97D-E7BD8082C9FB}" type="presParOf" srcId="{686342E4-6465-4671-84FF-2B0161BB9B4F}" destId="{52356251-8403-4CE1-B243-94A46091F6A0}" srcOrd="6" destOrd="0" presId="urn:microsoft.com/office/officeart/2005/8/layout/hProcess9"/>
    <dgm:cxn modelId="{E86D559E-1FAC-4CF1-8EC6-5207239448DF}" type="presParOf" srcId="{686342E4-6465-4671-84FF-2B0161BB9B4F}" destId="{690B9002-C91C-4F53-A335-5DD3A43D0CE1}" srcOrd="7" destOrd="0" presId="urn:microsoft.com/office/officeart/2005/8/layout/hProcess9"/>
    <dgm:cxn modelId="{8588BCCE-D5F2-4F9A-B408-21BBF9FC3C43}" type="presParOf" srcId="{686342E4-6465-4671-84FF-2B0161BB9B4F}" destId="{36D14420-A701-4219-A9B3-D0C49139D24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F31F-A2EC-4554-AE23-E830EDCA321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5917-E6C1-45F3-9C97-E06287224059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Persiapan </a:t>
          </a:r>
          <a:endParaRPr lang="en-US" sz="1800" kern="1200"/>
        </a:p>
      </dsp:txBody>
      <dsp:txXfrm>
        <a:off x="80805" y="1434977"/>
        <a:ext cx="1426846" cy="1656007"/>
      </dsp:txXfrm>
    </dsp:sp>
    <dsp:sp modelId="{6A2BD476-76C7-49C7-BB97-EB8FACD4845B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Pengumpulan data dan informasi</a:t>
          </a:r>
          <a:endParaRPr lang="en-US" sz="1800" kern="1200"/>
        </a:p>
      </dsp:txBody>
      <dsp:txXfrm>
        <a:off x="1741091" y="1434977"/>
        <a:ext cx="1426846" cy="1656007"/>
      </dsp:txXfrm>
    </dsp:sp>
    <dsp:sp modelId="{0881CDE7-FE33-4997-A266-4BCC7A90E35A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Pengolahan dan analisis data</a:t>
          </a:r>
          <a:endParaRPr lang="en-US" sz="1800" kern="1200"/>
        </a:p>
      </dsp:txBody>
      <dsp:txXfrm>
        <a:off x="3401376" y="1434977"/>
        <a:ext cx="1426846" cy="1656007"/>
      </dsp:txXfrm>
    </dsp:sp>
    <dsp:sp modelId="{52356251-8403-4CE1-B243-94A46091F6A0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Penyusunan konsep RTRW Kota</a:t>
          </a:r>
          <a:endParaRPr lang="en-US" sz="1800" kern="1200"/>
        </a:p>
      </dsp:txBody>
      <dsp:txXfrm>
        <a:off x="5061662" y="1434977"/>
        <a:ext cx="1426846" cy="1656007"/>
      </dsp:txXfrm>
    </dsp:sp>
    <dsp:sp modelId="{36D14420-A701-4219-A9B3-D0C49139D244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Penyusunan dan Pembahasan Raperda tentang RTRW</a:t>
          </a:r>
          <a:endParaRPr lang="en-US" sz="1800" kern="1200"/>
        </a:p>
      </dsp:txBody>
      <dsp:txXfrm>
        <a:off x="6721948" y="1434977"/>
        <a:ext cx="1426846" cy="165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8357D-B75A-487D-9E20-EE77BB6700B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4C149-8033-4640-94FC-6EC7736FA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DATA, PROSES ANALISIS, DAN OUTPUT DARI RENCANA TATA RUANG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TATA CARA PENYUSUNAN RTRW</a:t>
            </a:r>
            <a:endParaRPr lang="en-US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3612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68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PENYUSUNAN RTRW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PERSIAPAN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Pembentukan tim penyusun RTRW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Kajian awal sekunder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Persiapan teknis pelaksanaan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Pemberitaan kepada publik perihal akan dilakukannya penyusunan RTRW</a:t>
            </a:r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7585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" y="840883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PENGUMPULAN DATA DAN INFORMASI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38" y="1798637"/>
            <a:ext cx="30480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smtClean="0"/>
              <a:t>DATA PRIMER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Aspirasi masyarakat termasuk pelaku usaha dan komunitas adat (penyebaran angket, forum diskusi publik, wawancara orang per orang, kotak aduan, dan lain-lain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Kondisi fisik dan sosial ekonomi wilayah provinsi yang didapatkan dari metode survei lapangan</a:t>
            </a:r>
            <a:endParaRPr 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676400"/>
            <a:ext cx="6019800" cy="495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/>
              <a:t>DATA </a:t>
            </a:r>
            <a:r>
              <a:rPr lang="en-US" sz="1050" b="1" smtClean="0"/>
              <a:t>SEKUNDER</a:t>
            </a:r>
          </a:p>
          <a:p>
            <a:pPr marL="231775" indent="-231775">
              <a:buFont typeface="+mj-lt"/>
              <a:buAutoNum type="arabicPeriod"/>
              <a:tabLst>
                <a:tab pos="177800" algn="l"/>
              </a:tabLst>
            </a:pPr>
            <a:r>
              <a:rPr lang="en-US" sz="1050" smtClean="0"/>
              <a:t>Peta Rupa Bumi Indonesia dengan skala minimal (1:250.000: RTRW Provinsi, 1: 50.000: RTRW Kabupaten, 1: 25.000: Kabupaten kota), sebagai peta dasar yang meliputi tema penutup lahan, hidrografi, hipsografi, bangunan, transportasi, utilitas, batas administrasi, dan toponimi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geomorfologi, peta topografi, serta peta kemampuan tanah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Data citra satelit untuk memperbaharui peta dasar dan peta tutupan lahan terkini sesuai dengan ketentuan peraturan perundang-undangan tentang kelas tutupan lahan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kelautan sebagai informasi dasar terkait batimetri, jenis pantai, informasi dasar lainnya terkait navigasi dan administrasi wilayah laut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batas wlayah administrai provinsi (tata batas)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batas kawasan hutan berisikan status hutan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konservasi alam, suaga margasatwa, dan biodiversitas di luar kawasan hutan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lahan pertanian, dapat menyertakan data luasan dan sebaran potensi indikatif lahan pertanian pangan berkelanjutan dari kementerian yang menyelenggarakan urusan bidang pertanian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pertambangan mineral, serta minyak, dan gas bumi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pariwisata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risiko bencana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perikanan dan pemanfaatan sumber daya pesisir, laut, dan pulau-pulau kecil lainnya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objek vital nasional dan kepentingan hankam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Wilayah Sungai (WS) dan Daerah Aliran Sungai (DAS)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klimatologi (curah hujan, angin, dan temperatur)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jaringan infrastruktur (jalan, listrik, telekomunikasi, energi), dan lain-lain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sumber air dan prasaranasumber daya air (bendungan, sungai, danau, saluran air, bendung, dan lain-lain)</a:t>
            </a:r>
          </a:p>
          <a:p>
            <a:pPr marL="514350" indent="-514350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potensi pengembangan sumber daya air</a:t>
            </a:r>
          </a:p>
          <a:p>
            <a:pPr marL="514350" indent="-514350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industri</a:t>
            </a:r>
          </a:p>
          <a:p>
            <a:pPr marL="514350" indent="-514350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sebaran lahan gambut</a:t>
            </a:r>
          </a:p>
          <a:p>
            <a:pPr marL="514350" indent="-514350">
              <a:buFont typeface="+mj-lt"/>
              <a:buAutoNum type="arabicPeriod"/>
            </a:pPr>
            <a:endParaRPr lang="en-US" sz="105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TATA CARA PENYUSUNAN RTRW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KETENTUAN MENGENAI PETA DASAR DAN TEMATIK ADALAH SEBAGAI BERIKUT</a:t>
            </a:r>
            <a:endParaRPr lang="en-US" sz="32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Peta </a:t>
            </a:r>
            <a:r>
              <a:rPr lang="en-US"/>
              <a:t>y</a:t>
            </a:r>
            <a:r>
              <a:rPr lang="en-US" smtClean="0"/>
              <a:t>ang </a:t>
            </a:r>
            <a:r>
              <a:rPr lang="en-US" smtClean="0"/>
              <a:t>digunakan dalam penyusunan RTRW Provinsi/Kabupaten/Kota harus bersumber dari instansi yang berwenang dan mengikuti ketentuan SNI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Jika peta dasar yang digunakan dalam penyusunan RTRW </a:t>
            </a:r>
            <a:r>
              <a:rPr lang="en-US"/>
              <a:t>Provinsi/Kabupaten/Kota</a:t>
            </a:r>
            <a:r>
              <a:rPr lang="en-US" smtClean="0"/>
              <a:t> diperoleh selain dari instansi, maka peta dasar terseut harus dikonsultasikan kepada instansi yang berwenang di bidang pemetaan dan data geospasial yang dibuktikan dengan berita acara persetujuan atas peta dasar tersebut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Skala peta tematik minimal serta atau lebih rinci dari skala peta RTRW Provinsi dengan tetap mengacu kepada peta tematik yang dikeluarkan oleh instansi yang berwenang mengeluarkan peta tersebut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Dalam peta dasar dan peta tematik tidak tersedia maka perlu dilakukan pemetaan sendiri dengan tingkat ketelitian peta skala minimal 1:250.000. Apabila data yang digunakan untuk membuat peta tersebut lebih dari 5 tahun sebelum tahun penyusunan (&gt;(t-5)) dan atau terjadi perubahan kondisi wilayah maka perlu dilakukan pemutakhiran peta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Apabila tingkat ketelitian tidak mencapai skala minimum yang dimaksudkan maka perlu ditambahkan catatan kaki mengenai keterbatasan data tersebut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DATA DAN INFORMASI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Kependudukan</a:t>
            </a:r>
          </a:p>
          <a:p>
            <a:r>
              <a:rPr lang="en-US" smtClean="0"/>
              <a:t>Kondisi fisik lingkungan</a:t>
            </a:r>
          </a:p>
          <a:p>
            <a:r>
              <a:rPr lang="en-US" smtClean="0"/>
              <a:t>Penggunaan lahan eksisting</a:t>
            </a:r>
          </a:p>
          <a:p>
            <a:r>
              <a:rPr lang="en-US" smtClean="0"/>
              <a:t>Izin pemanfaatan ruang eksisting</a:t>
            </a:r>
          </a:p>
          <a:p>
            <a:r>
              <a:rPr lang="en-US" smtClean="0"/>
              <a:t>Potensi lestari dan hasil eksplorasi dan eksploitasi sumber daya alam</a:t>
            </a:r>
          </a:p>
          <a:p>
            <a:r>
              <a:rPr lang="en-US" smtClean="0"/>
              <a:t>Sarana dan prasarana wilayah</a:t>
            </a:r>
          </a:p>
          <a:p>
            <a:r>
              <a:rPr lang="en-US" smtClean="0"/>
              <a:t>Ekonomi wilayah</a:t>
            </a:r>
          </a:p>
          <a:p>
            <a:r>
              <a:rPr lang="en-US" smtClean="0"/>
              <a:t>Kemampuan keuangan pembangunan daerah</a:t>
            </a:r>
          </a:p>
          <a:p>
            <a:r>
              <a:rPr lang="en-US" smtClean="0"/>
              <a:t>Kelembagaan pembangunan daerah</a:t>
            </a:r>
          </a:p>
          <a:p>
            <a:r>
              <a:rPr lang="en-US" smtClean="0"/>
              <a:t>Kebijakan penataan ruang (RTRW sebelumnyabaik pada tingkat provinsi/kabupaten/kota, RTRW Nasional, dan rencana rinci lainnya)</a:t>
            </a:r>
          </a:p>
          <a:p>
            <a:r>
              <a:rPr lang="en-US" smtClean="0"/>
              <a:t>RPJP Provinsi dan RPJM Provinsi</a:t>
            </a:r>
          </a:p>
          <a:p>
            <a:r>
              <a:rPr lang="en-US" smtClean="0"/>
              <a:t>Kebijakan pembangunan sektoral</a:t>
            </a:r>
          </a:p>
          <a:p>
            <a:r>
              <a:rPr lang="en-US" smtClean="0"/>
              <a:t>Pertanahan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PENYUSUNAN RTRW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Pengolahan dan Analisis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kebijakan spasial dan sektoral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kedudukan dan peran kota dalam wilayah yang lebih luas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fisik wilayah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sosial kependudukan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ekonomi wilayah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sebaran ketersediaan dan kebutuhan sarana dan praarana wilayah dan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penguasaan tanah yang menghasilkan status  penguasaan tanah publik dan privat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bentuk dan struktur kota serta arah pengembangannya dalam kurun waktu perencanaan, termasuk identifikasi sistem pusat-pusat permukiman (sistem perkotaan) yang didasarkan pada hasil identifikasi sebaran daerah fungsional perkotaan yang ada di wilayah dan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lingkungan hidup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pengurangan risiko bencana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kemampuan keuangan pembangunan daerah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744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PENYUSUNAN RTRW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Hasil pengolahan dan analisis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Isu strategis pengembangan wilayah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Potensi dan masalah penataan ruang wilayah dan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Peluang dan tantangan penataan ruang wilayah dan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Bentuk pola dan kecenderungan pengembangan dan kesesuaian kebijakan pengembangan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Perkiraan kebutuhan pengembangan wilayah kota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Daya dukung dan daya tampung ruang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3182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PENYUSUNAN RTRW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Penyusun konsep RTRW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Penyusunan konsep RTRW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Pemilihan konsep rencana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Perumusan rencana terpilih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 smtClean="0"/>
              <a:t>Penyusunan konsep ini terdapat pada dokumen materi teknis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2021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PENYUSUNAN RTRW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Penyusun dan Pembahasan Raperda tentang RTRW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Penyusunan naskah akademik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Penyusunan raperda tentang RTRW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Pembahasan raperda tentang RTRW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9176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8685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/>
              <a:t>PENYUSUNAN RENCANA DETAIL TATA RUANG (RDTR) </a:t>
            </a:r>
          </a:p>
          <a:p>
            <a:r>
              <a:rPr lang="en-US" sz="3000" b="1" smtClean="0"/>
              <a:t>DAN PERATURAN ZONASI (PZ) KABUPATEN/KOTA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90967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571500" indent="-457200">
              <a:buClr>
                <a:srgbClr val="002060"/>
              </a:buClr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Kebutuhan data</a:t>
            </a:r>
          </a:p>
          <a:p>
            <a:pPr marL="571500" indent="-457200">
              <a:buClr>
                <a:srgbClr val="002060"/>
              </a:buClr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Proses analisis</a:t>
            </a:r>
          </a:p>
          <a:p>
            <a:pPr marL="571500" indent="-457200">
              <a:buClr>
                <a:srgbClr val="002060"/>
              </a:buClr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Output</a:t>
            </a: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</a:t>
            </a:r>
            <a:r>
              <a:rPr lang="en-US" b="1"/>
              <a:t>PENYUSUNAN </a:t>
            </a:r>
            <a:r>
              <a:rPr lang="en-US" b="1" smtClean="0"/>
              <a:t>RDTR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Persiapan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Pembentukan tim penyusun RDTR dan PZ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Kajian awal data sekunder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Penetapan delineasi awal BWP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Persiapan teknis pelaksanaan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Pemberitaan kepada publik perihal akan dilakukannya penyusunan RDTR dan PZ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2860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" y="840883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PENGUMPULAN DATA DAN INFORMASI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3644462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smtClean="0"/>
              <a:t>DATA PRIMER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Aspirasi masyarakat termasuk pelaku usaha dan komunitas adat (penyebaran angket, forum diskusi publik, wawancara orang per orang, kotak aduan, dan lain-lain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Kondisi fisik dan sosial ekonomi wilayah provinsi yang didapatkan dari metode survei lapangan</a:t>
            </a:r>
            <a:endParaRPr 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572000" cy="4572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/>
              <a:t>DATA </a:t>
            </a:r>
            <a:r>
              <a:rPr lang="en-US" sz="1800" b="1" smtClean="0"/>
              <a:t>SEKUNDER</a:t>
            </a:r>
          </a:p>
          <a:p>
            <a:pPr marL="231775" indent="-231775">
              <a:buFont typeface="+mj-lt"/>
              <a:buAutoNum type="arabicPeriod"/>
              <a:tabLst>
                <a:tab pos="177800" algn="l"/>
              </a:tabLst>
            </a:pPr>
            <a:r>
              <a:rPr lang="en-US" sz="1800" smtClean="0"/>
              <a:t>Peta Rupa Bumi Indonesia dengan skala minimal </a:t>
            </a:r>
            <a:r>
              <a:rPr lang="en-US" sz="1800"/>
              <a:t> </a:t>
            </a:r>
            <a:r>
              <a:rPr lang="en-US" sz="1800" smtClean="0"/>
              <a:t>1:5.000,</a:t>
            </a:r>
            <a:r>
              <a:rPr lang="en-US" sz="1800" smtClean="0"/>
              <a:t>, </a:t>
            </a:r>
            <a:r>
              <a:rPr lang="en-US" sz="1800" smtClean="0"/>
              <a:t>sebagai peta dasar yang meliputi tema penutup lahan, hidrografi, hipsografi, bangunan, transportasi, utilitas, batas administrasi, dan toponimi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800" smtClean="0"/>
              <a:t>Peta geomorfologi, peta topografi, serta peta kemampuan tanah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800" smtClean="0"/>
              <a:t>Peta penatagunaan tanah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800" smtClean="0"/>
              <a:t>Peta Satuan Wilayah Sungai (SWS) dan Daerah Aliran Sungai (DAS)</a:t>
            </a:r>
            <a:endParaRPr lang="en-US" sz="1800" smtClean="0"/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800" smtClean="0"/>
              <a:t>Peta klimatologis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800" smtClean="0"/>
              <a:t>Peta kawasan risiko bencana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800" smtClean="0"/>
              <a:t>Peta tematik ssektoral</a:t>
            </a:r>
            <a:endParaRPr lang="en-US" sz="1800" smtClean="0"/>
          </a:p>
          <a:p>
            <a:pPr marL="514350" indent="-514350">
              <a:buFont typeface="+mj-lt"/>
              <a:buAutoNum type="arabicPeriod"/>
            </a:pPr>
            <a:endParaRPr lang="en-US" sz="105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TATA CARA PENYUSUNAN RDTR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DATA DAN INFORMASI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525963"/>
          </a:xfrm>
        </p:spPr>
        <p:txBody>
          <a:bodyPr>
            <a:noAutofit/>
          </a:bodyPr>
          <a:lstStyle/>
          <a:p>
            <a:r>
              <a:rPr lang="en-US" sz="1600" smtClean="0"/>
              <a:t>Data wilayah administrasi</a:t>
            </a:r>
          </a:p>
          <a:p>
            <a:r>
              <a:rPr lang="en-US" sz="1600" smtClean="0"/>
              <a:t>Data dan informasi tentang kebijakan</a:t>
            </a:r>
          </a:p>
          <a:p>
            <a:r>
              <a:rPr lang="en-US" sz="1600" smtClean="0"/>
              <a:t>Data fisiografis</a:t>
            </a:r>
          </a:p>
          <a:p>
            <a:r>
              <a:rPr lang="en-US" sz="1600" smtClean="0"/>
              <a:t>Data kondisi fisik tanah</a:t>
            </a:r>
          </a:p>
          <a:p>
            <a:r>
              <a:rPr lang="en-US" sz="1600" smtClean="0"/>
              <a:t>Data dan informasi penggunaan lahan eksisting dan intensitas pemanfaatan bangunan eksisting berdasarkan klasifikasi umum</a:t>
            </a:r>
          </a:p>
          <a:p>
            <a:r>
              <a:rPr lang="en-US" sz="1600" smtClean="0"/>
              <a:t>Data penatagunaan tanah</a:t>
            </a:r>
          </a:p>
          <a:p>
            <a:r>
              <a:rPr lang="en-US" sz="1600" smtClean="0"/>
              <a:t>Data peruntukan ruang</a:t>
            </a:r>
          </a:p>
          <a:p>
            <a:r>
              <a:rPr lang="en-US" sz="1600" smtClean="0"/>
              <a:t>Data dan informasi izin pemanfaatan ruang eksisting</a:t>
            </a:r>
          </a:p>
          <a:p>
            <a:r>
              <a:rPr lang="en-US" sz="1600" smtClean="0"/>
              <a:t>Data kependudukan</a:t>
            </a:r>
          </a:p>
          <a:p>
            <a:r>
              <a:rPr lang="en-US" sz="1600" smtClean="0"/>
              <a:t>Data ketersediaan prasarana dan sarana</a:t>
            </a:r>
          </a:p>
          <a:p>
            <a:r>
              <a:rPr lang="en-US" sz="1600" smtClean="0"/>
              <a:t>Data dan informasi tentang peluang ekonomi</a:t>
            </a:r>
          </a:p>
          <a:p>
            <a:r>
              <a:rPr lang="en-US" sz="1600" smtClean="0"/>
              <a:t>Data kemampuan tentang keuangan</a:t>
            </a:r>
          </a:p>
          <a:p>
            <a:r>
              <a:rPr lang="en-US" sz="1600" smtClean="0"/>
              <a:t>Data dan informasi tentang kelembagaan</a:t>
            </a:r>
          </a:p>
          <a:p>
            <a:r>
              <a:rPr lang="en-US" sz="1600" smtClean="0"/>
              <a:t>Data terkait kawasan dan bangunan</a:t>
            </a:r>
          </a:p>
          <a:p>
            <a:r>
              <a:rPr lang="en-US" sz="1600" smtClean="0"/>
              <a:t>RDTR dan PZ kawasan yang bersebelahan dnegan kawasan perencanaan</a:t>
            </a:r>
          </a:p>
          <a:p>
            <a:r>
              <a:rPr lang="en-US" sz="1600" smtClean="0"/>
              <a:t>Data dan informasi terkait kondisi geologi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4679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</a:t>
            </a:r>
            <a:r>
              <a:rPr lang="en-US" b="1"/>
              <a:t>PENYUSUNAN </a:t>
            </a:r>
            <a:r>
              <a:rPr lang="en-US" b="1"/>
              <a:t>RDTR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Pengolahan dan Analisis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Pengolahan dan analisis data untuk penyusunan RDTR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Analisis dan perumusan ketententuan teknis PZ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8843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</a:t>
            </a:r>
            <a:r>
              <a:rPr lang="en-US" b="1"/>
              <a:t>PENYUSUNAN </a:t>
            </a:r>
            <a:r>
              <a:rPr lang="en-US" b="1"/>
              <a:t>RDTR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Pengolahan dan Analisis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Pengolahan dan analisis data untuk penyusunan RDTR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struktur BWP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sistem penggunaan lahan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kedudukan dan peran BWP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sumber daya alam dan fisik/lingkungan BWP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sosial budaya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kependudukan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ekonomi dan sektor unggulan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transportasi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sumber daya buatan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kondisi lingkungan binaan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kelembagaan</a:t>
            </a:r>
          </a:p>
          <a:p>
            <a:pPr marL="1023938" indent="-504825">
              <a:buFont typeface="+mj-lt"/>
              <a:buAutoNum type="alphaLcPeriod"/>
            </a:pPr>
            <a:r>
              <a:rPr lang="en-US" sz="2400" smtClean="0"/>
              <a:t>Analisis pembiayaan pembangunan</a:t>
            </a:r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907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</a:t>
            </a:r>
            <a:r>
              <a:rPr lang="en-US" b="1"/>
              <a:t>PENYUSUNAN </a:t>
            </a:r>
            <a:r>
              <a:rPr lang="en-US" b="1"/>
              <a:t>RDTR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Pengolahan dan Analisis Data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mtClean="0"/>
              <a:t>Analisis dan perumusan ketententuan teknis PZ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karakteristik peruntukan zona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jenis dan karakteristik kegiatan saat ini dan yang kemungkinan berkembang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kesesuaian kegiatan terhadap peruntukan/zona/sub zona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dampak kegiatan </a:t>
            </a:r>
            <a:r>
              <a:rPr lang="en-US"/>
              <a:t>terhadap peruntukan/zona/sub zona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pertumbuhan dan pertambahan penduduk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gap antara kualitas peruntukan/zona/sub zona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karakteristik spesifik lokasi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ketentuan, standar setiap sektor terkait</a:t>
            </a:r>
          </a:p>
          <a:p>
            <a:pPr marL="914400" indent="-395288">
              <a:buFont typeface="+mj-lt"/>
              <a:buAutoNum type="alphaLcPeriod"/>
            </a:pPr>
            <a:r>
              <a:rPr lang="en-US" smtClean="0"/>
              <a:t>Analisis kewenangan dalam perencanaan, pemanfaatan ruang, dan pengendalian pemanfaatan ruang</a:t>
            </a:r>
          </a:p>
          <a:p>
            <a:pPr marL="914400" indent="-395288">
              <a:buFont typeface="+mj-lt"/>
              <a:buAutoNum type="alphaL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</a:t>
            </a:r>
            <a:r>
              <a:rPr lang="en-US" b="1"/>
              <a:t>PENYUSUNAN </a:t>
            </a:r>
            <a:r>
              <a:rPr lang="en-US" b="1"/>
              <a:t>RDTR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Perumusan konsep RDTR dan Muatan PZ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Perumusan konsep RDTR, yang menghasilkan tujuan penataan BWP, rencana struktur ruang, rencana pola ruang, penetapan sub BWP yang diprioritaskan penanganannya, ketentuan pemanfaatan ruang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Perumusan konsep PZ, yang menghasilkan penentuan delineasi blok peruntukan dan perumusan aturan dasar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8084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TATA CARA </a:t>
            </a:r>
            <a:r>
              <a:rPr lang="en-US" b="1"/>
              <a:t>PENYUSUNAN </a:t>
            </a:r>
            <a:r>
              <a:rPr lang="en-US" b="1"/>
              <a:t>RDTR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Penyusunan dan Pembahasan Raperda tentang RDTR dan PZ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Penyusunan naskah akademik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Penyusunan Raperda tentang RDTR dan PZ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Pembahasan Raperda tentang RDTR dan PZ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97386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KEBIJAKAN PENATAAN RUANG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Peraturan Menteri Agraria dan Tata Ruang/Kepala Badan Pertanahan Nasional Nomor 1 Tahun 2018 tentang Pedoman Penyusunan Rencana Tata Ruang Wilayah Provinsi, Kabupaten, dan Kota</a:t>
            </a:r>
          </a:p>
          <a:p>
            <a:r>
              <a:rPr lang="en-US" smtClean="0"/>
              <a:t>Peraturan Menteri Agraria dan Tata Ruang/Kepala Badan Pertanahan Nasional Nomor 16 Tahun 2018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 DAN SISTEM PERENCANAAN PEMBANGUNAN NASIONAL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/>
        </p:blipFill>
        <p:spPr bwMode="auto">
          <a:xfrm>
            <a:off x="1295400" y="1463040"/>
            <a:ext cx="624669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RTRWN, RTRWP, DAN RTRWK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7658" r="3304" b="7751"/>
          <a:stretch/>
        </p:blipFill>
        <p:spPr bwMode="auto">
          <a:xfrm>
            <a:off x="1143000" y="1447800"/>
            <a:ext cx="70262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23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03" y="3453825"/>
            <a:ext cx="9070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/>
              <a:t>PENYUSUNAN RTRW PROVINSI, KABUPATEN, DAN KOTA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215073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/>
              <a:t>TATA CARA PENYUSUNAN RTRW PROVINSI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27155" r="16151" b="15948"/>
          <a:stretch/>
        </p:blipFill>
        <p:spPr bwMode="auto">
          <a:xfrm>
            <a:off x="228600" y="1981200"/>
            <a:ext cx="8513379" cy="416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1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/>
              <a:t>TATA CARA PENYUSUNAN RTRW </a:t>
            </a:r>
            <a:r>
              <a:rPr lang="en-US" sz="3600" b="1" smtClean="0"/>
              <a:t>KABUPATEN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28879" r="18332" b="10345"/>
          <a:stretch/>
        </p:blipFill>
        <p:spPr bwMode="auto">
          <a:xfrm>
            <a:off x="528144" y="1295400"/>
            <a:ext cx="804153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8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/>
              <a:t>TATA CARA PENYUSUNAN RTRW </a:t>
            </a:r>
            <a:r>
              <a:rPr lang="en-US" sz="3200" b="1" smtClean="0"/>
              <a:t>KOTA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24785" r="14818" b="17026"/>
          <a:stretch/>
        </p:blipFill>
        <p:spPr bwMode="auto">
          <a:xfrm>
            <a:off x="228600" y="1676400"/>
            <a:ext cx="8718331" cy="42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1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1376</Words>
  <Application>Microsoft Office PowerPoint</Application>
  <PresentationFormat>On-screen Show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DATA, PROSES ANALISIS, DAN OUTPUT DARI RENCANA TATA RUANG</vt:lpstr>
      <vt:lpstr>OUTLINE</vt:lpstr>
      <vt:lpstr>KEBIJAKAN PENATAAN RUANG</vt:lpstr>
      <vt:lpstr>KEDUDUKAN RTR DAN SISTEM PERENCANAAN PEMBANGUNAN NASIONAL</vt:lpstr>
      <vt:lpstr>KEDUDUKAN RTRWN, RTRWP, DAN RTRWK</vt:lpstr>
      <vt:lpstr>PowerPoint Presentation</vt:lpstr>
      <vt:lpstr>TATA CARA PENYUSUNAN RTRW PROVINSI</vt:lpstr>
      <vt:lpstr>TATA CARA PENYUSUNAN RTRW KABUPATEN</vt:lpstr>
      <vt:lpstr>TATA CARA PENYUSUNAN RTRW KOTA</vt:lpstr>
      <vt:lpstr>TATA CARA PENYUSUNAN RTRW</vt:lpstr>
      <vt:lpstr>TATA CARA PENYUSUNAN RTRW</vt:lpstr>
      <vt:lpstr>PENGUMPULAN DATA DAN INFORMASI</vt:lpstr>
      <vt:lpstr>KETENTUAN MENGENAI PETA DASAR DAN TEMATIK ADALAH SEBAGAI BERIKUT</vt:lpstr>
      <vt:lpstr>DATA DAN INFORMASI</vt:lpstr>
      <vt:lpstr>TATA CARA PENYUSUNAN RTRW</vt:lpstr>
      <vt:lpstr>TATA CARA PENYUSUNAN RTRW</vt:lpstr>
      <vt:lpstr>TATA CARA PENYUSUNAN RTRW</vt:lpstr>
      <vt:lpstr>TATA CARA PENYUSUNAN RTRW</vt:lpstr>
      <vt:lpstr>PowerPoint Presentation</vt:lpstr>
      <vt:lpstr>TATA CARA PENYUSUNAN RDTR</vt:lpstr>
      <vt:lpstr>PENGUMPULAN DATA DAN INFORMASI</vt:lpstr>
      <vt:lpstr>DATA DAN INFORMASI</vt:lpstr>
      <vt:lpstr>TATA CARA PENYUSUNAN RDTR</vt:lpstr>
      <vt:lpstr>TATA CARA PENYUSUNAN RDTR</vt:lpstr>
      <vt:lpstr>TATA CARA PENYUSUNAN RDTR</vt:lpstr>
      <vt:lpstr>TATA CARA PENYUSUNAN RDTR</vt:lpstr>
      <vt:lpstr>TATA CARA PENYUSUNAN RDTR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133</cp:revision>
  <dcterms:created xsi:type="dcterms:W3CDTF">2018-09-04T21:30:41Z</dcterms:created>
  <dcterms:modified xsi:type="dcterms:W3CDTF">2019-06-15T06:35:02Z</dcterms:modified>
</cp:coreProperties>
</file>