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63" r:id="rId3"/>
    <p:sldId id="355" r:id="rId4"/>
    <p:sldId id="297" r:id="rId5"/>
    <p:sldId id="298" r:id="rId6"/>
    <p:sldId id="357" r:id="rId7"/>
    <p:sldId id="301" r:id="rId8"/>
    <p:sldId id="302" r:id="rId9"/>
    <p:sldId id="303" r:id="rId10"/>
    <p:sldId id="316" r:id="rId11"/>
    <p:sldId id="356" r:id="rId12"/>
    <p:sldId id="304" r:id="rId13"/>
    <p:sldId id="299" r:id="rId14"/>
    <p:sldId id="279" r:id="rId15"/>
    <p:sldId id="305" r:id="rId16"/>
    <p:sldId id="306" r:id="rId17"/>
    <p:sldId id="307" r:id="rId18"/>
    <p:sldId id="308" r:id="rId19"/>
    <p:sldId id="309" r:id="rId20"/>
    <p:sldId id="310" r:id="rId21"/>
    <p:sldId id="312" r:id="rId22"/>
    <p:sldId id="358" r:id="rId23"/>
    <p:sldId id="359" r:id="rId24"/>
    <p:sldId id="360" r:id="rId25"/>
    <p:sldId id="313" r:id="rId26"/>
    <p:sldId id="314" r:id="rId27"/>
    <p:sldId id="315" r:id="rId28"/>
    <p:sldId id="361" r:id="rId29"/>
    <p:sldId id="362" r:id="rId30"/>
    <p:sldId id="26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096" autoAdjust="0"/>
  </p:normalViewPr>
  <p:slideViewPr>
    <p:cSldViewPr>
      <p:cViewPr>
        <p:scale>
          <a:sx n="60" d="100"/>
          <a:sy n="60" d="100"/>
        </p:scale>
        <p:origin x="-1572"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B8357D-B75A-487D-9E20-EE77BB6700BF}" type="datetimeFigureOut">
              <a:rPr lang="en-US" smtClean="0"/>
              <a:t>3/17/2019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34C149-8033-4640-94FC-6EC7736FA83A}" type="slidenum">
              <a:rPr lang="en-US" smtClean="0"/>
              <a:t>‹#›</a:t>
            </a:fld>
            <a:endParaRPr lang="en-US"/>
          </a:p>
        </p:txBody>
      </p:sp>
    </p:spTree>
    <p:extLst>
      <p:ext uri="{BB962C8B-B14F-4D97-AF65-F5344CB8AC3E}">
        <p14:creationId xmlns:p14="http://schemas.microsoft.com/office/powerpoint/2010/main" val="4054080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F8B08D-11C1-405B-B966-F5633425A9A5}"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00059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B08D-11C1-405B-B966-F5633425A9A5}"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1989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B08D-11C1-405B-B966-F5633425A9A5}"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36507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B08D-11C1-405B-B966-F5633425A9A5}"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44300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F8B08D-11C1-405B-B966-F5633425A9A5}"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4038700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F8B08D-11C1-405B-B966-F5633425A9A5}"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1739263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F8B08D-11C1-405B-B966-F5633425A9A5}" type="datetimeFigureOut">
              <a:rPr lang="en-US" smtClean="0"/>
              <a:t>3/17/2019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389484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F8B08D-11C1-405B-B966-F5633425A9A5}" type="datetimeFigureOut">
              <a:rPr lang="en-US" smtClean="0"/>
              <a:t>3/17/2019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80769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8B08D-11C1-405B-B966-F5633425A9A5}" type="datetimeFigureOut">
              <a:rPr lang="en-US" smtClean="0"/>
              <a:t>3/17/2019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3338002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F8B08D-11C1-405B-B966-F5633425A9A5}"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403404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F8B08D-11C1-405B-B966-F5633425A9A5}"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4107641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8B08D-11C1-405B-B966-F5633425A9A5}" type="datetimeFigureOut">
              <a:rPr lang="en-US" smtClean="0"/>
              <a:t>3/17/2019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8FB98-5F65-4AD5-8D65-9A948F79372E}" type="slidenum">
              <a:rPr lang="en-US" smtClean="0"/>
              <a:t>‹#›</a:t>
            </a:fld>
            <a:endParaRPr lang="en-US"/>
          </a:p>
        </p:txBody>
      </p:sp>
    </p:spTree>
    <p:extLst>
      <p:ext uri="{BB962C8B-B14F-4D97-AF65-F5344CB8AC3E}">
        <p14:creationId xmlns:p14="http://schemas.microsoft.com/office/powerpoint/2010/main" val="11413777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051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24200" y="3409759"/>
            <a:ext cx="6019800" cy="1470025"/>
          </a:xfrm>
        </p:spPr>
        <p:txBody>
          <a:bodyPr>
            <a:noAutofit/>
          </a:bodyPr>
          <a:lstStyle/>
          <a:p>
            <a:pPr algn="l"/>
            <a:r>
              <a:rPr lang="en-US" sz="2800" b="1" smtClean="0"/>
              <a:t>TERMINOLOGI PERENCANAAN</a:t>
            </a:r>
            <a:br>
              <a:rPr lang="en-US" sz="2800" b="1" smtClean="0"/>
            </a:br>
            <a:r>
              <a:rPr lang="en-US" sz="2800" b="1" smtClean="0"/>
              <a:t>MODEL DAN DIMENSI PLANNING</a:t>
            </a:r>
            <a:endParaRPr lang="en-US" sz="2800" b="1"/>
          </a:p>
        </p:txBody>
      </p:sp>
    </p:spTree>
    <p:extLst>
      <p:ext uri="{BB962C8B-B14F-4D97-AF65-F5344CB8AC3E}">
        <p14:creationId xmlns:p14="http://schemas.microsoft.com/office/powerpoint/2010/main" val="3103138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smtClean="0"/>
              <a:t>Planning covers too much territory to be mapped with clear boundaries. It overlaps far into the terrain of other proffessions, and its frontiers expand continually with the historical evolution of social problems to be solved</a:t>
            </a:r>
          </a:p>
          <a:p>
            <a:pPr marL="0" indent="0">
              <a:buNone/>
            </a:pPr>
            <a:endParaRPr lang="en-US"/>
          </a:p>
        </p:txBody>
      </p:sp>
    </p:spTree>
    <p:extLst>
      <p:ext uri="{BB962C8B-B14F-4D97-AF65-F5344CB8AC3E}">
        <p14:creationId xmlns:p14="http://schemas.microsoft.com/office/powerpoint/2010/main" val="4009963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pPr algn="l"/>
            <a:r>
              <a:rPr lang="en-US" sz="3600" b="1" smtClean="0"/>
              <a:t>PERENCANAAN DAN PERENCANAAN WILAYAH DAN KOTA</a:t>
            </a:r>
            <a:endParaRPr lang="en-US" sz="3600" b="1"/>
          </a:p>
        </p:txBody>
      </p:sp>
      <p:sp>
        <p:nvSpPr>
          <p:cNvPr id="3" name="Content Placeholder 2"/>
          <p:cNvSpPr>
            <a:spLocks noGrp="1"/>
          </p:cNvSpPr>
          <p:nvPr>
            <p:ph idx="1"/>
          </p:nvPr>
        </p:nvSpPr>
        <p:spPr/>
        <p:txBody>
          <a:bodyPr>
            <a:normAutofit lnSpcReduction="10000"/>
          </a:bodyPr>
          <a:lstStyle/>
          <a:p>
            <a:r>
              <a:rPr lang="en-US" smtClean="0"/>
              <a:t>Terdiri atas pengaturan pola dan struktur spasial dari waktu ke waktu</a:t>
            </a:r>
          </a:p>
          <a:p>
            <a:r>
              <a:rPr lang="en-US" smtClean="0"/>
              <a:t>Pola dan struktur spasial sebagai objek dari proses tersebut</a:t>
            </a:r>
          </a:p>
          <a:p>
            <a:r>
              <a:rPr lang="en-US" smtClean="0"/>
              <a:t>Menciptakan identitas dari suatu kota</a:t>
            </a:r>
          </a:p>
          <a:p>
            <a:r>
              <a:rPr lang="en-US" smtClean="0"/>
              <a:t>Perencanaan sebagai proses untuk melihat masa depan yang lebih optimis, logis, dan mempertimbangkan kendala yang ada untuk mengontrol pertumbuhan wilayah dan kota</a:t>
            </a:r>
          </a:p>
          <a:p>
            <a:endParaRPr lang="en-US"/>
          </a:p>
        </p:txBody>
      </p:sp>
    </p:spTree>
    <p:extLst>
      <p:ext uri="{BB962C8B-B14F-4D97-AF65-F5344CB8AC3E}">
        <p14:creationId xmlns:p14="http://schemas.microsoft.com/office/powerpoint/2010/main" val="3172475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304800" y="460089"/>
            <a:ext cx="8229600" cy="901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l" eaLnBrk="1" hangingPunct="1"/>
            <a:r>
              <a:rPr lang="fr-CA" smtClean="0">
                <a:latin typeface="Calibri" pitchFamily="34" charset="0"/>
                <a:ea typeface="ＭＳ Ｐゴシック" pitchFamily="34" charset="-128"/>
                <a:cs typeface="Calibri" pitchFamily="34" charset="0"/>
              </a:rPr>
              <a:t>Kategori</a:t>
            </a:r>
            <a:r>
              <a:rPr lang="fr-CA" b="1" smtClean="0">
                <a:latin typeface="Calibri" pitchFamily="34" charset="0"/>
                <a:ea typeface="ＭＳ Ｐゴシック" pitchFamily="34" charset="-128"/>
                <a:cs typeface="Calibri" pitchFamily="34" charset="0"/>
              </a:rPr>
              <a:t> </a:t>
            </a:r>
            <a:r>
              <a:rPr lang="fr-CA" sz="4800" b="1" smtClean="0">
                <a:latin typeface="Calibri" pitchFamily="34" charset="0"/>
                <a:ea typeface="ＭＳ Ｐゴシック" pitchFamily="34" charset="-128"/>
                <a:cs typeface="Calibri" pitchFamily="34" charset="0"/>
              </a:rPr>
              <a:t>Planning</a:t>
            </a:r>
            <a:endParaRPr lang="fr-FR" b="1" smtClean="0">
              <a:latin typeface="Calibri" pitchFamily="34" charset="0"/>
              <a:ea typeface="ＭＳ Ｐゴシック" pitchFamily="34" charset="-128"/>
              <a:cs typeface="Calibri" pitchFamily="34" charset="0"/>
            </a:endParaRPr>
          </a:p>
        </p:txBody>
      </p:sp>
      <p:sp>
        <p:nvSpPr>
          <p:cNvPr id="13315" name="Rectangle 2"/>
          <p:cNvSpPr txBox="1">
            <a:spLocks noChangeArrowheads="1"/>
          </p:cNvSpPr>
          <p:nvPr/>
        </p:nvSpPr>
        <p:spPr bwMode="auto">
          <a:xfrm>
            <a:off x="446856" y="1340768"/>
            <a:ext cx="8229600" cy="482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8013" indent="-608013" eaLnBrk="0" hangingPunct="0">
              <a:tabLst>
                <a:tab pos="1177925" algn="l"/>
                <a:tab pos="2092325" algn="l"/>
                <a:tab pos="3006725" algn="l"/>
                <a:tab pos="3921125" algn="l"/>
                <a:tab pos="4835525" algn="l"/>
                <a:tab pos="5749925" algn="l"/>
                <a:tab pos="6664325" algn="l"/>
                <a:tab pos="7578725" algn="l"/>
                <a:tab pos="8493125" algn="l"/>
                <a:tab pos="9407525" algn="l"/>
                <a:tab pos="10321925" algn="l"/>
              </a:tabLst>
              <a:defRPr>
                <a:solidFill>
                  <a:schemeClr val="tx1"/>
                </a:solidFill>
                <a:latin typeface="Arial" charset="0"/>
                <a:ea typeface="ＭＳ Ｐゴシック" pitchFamily="34" charset="-128"/>
              </a:defRPr>
            </a:lvl1pPr>
            <a:lvl2pPr marL="742950" indent="-285750" eaLnBrk="0" hangingPunct="0">
              <a:tabLst>
                <a:tab pos="1177925" algn="l"/>
                <a:tab pos="2092325" algn="l"/>
                <a:tab pos="3006725" algn="l"/>
                <a:tab pos="3921125" algn="l"/>
                <a:tab pos="4835525" algn="l"/>
                <a:tab pos="5749925" algn="l"/>
                <a:tab pos="6664325" algn="l"/>
                <a:tab pos="7578725" algn="l"/>
                <a:tab pos="8493125" algn="l"/>
                <a:tab pos="9407525" algn="l"/>
                <a:tab pos="10321925" algn="l"/>
              </a:tabLst>
              <a:defRPr>
                <a:solidFill>
                  <a:schemeClr val="tx1"/>
                </a:solidFill>
                <a:latin typeface="Arial" charset="0"/>
                <a:ea typeface="ＭＳ Ｐゴシック" pitchFamily="34" charset="-128"/>
              </a:defRPr>
            </a:lvl2pPr>
            <a:lvl3pPr marL="1143000" indent="-228600" eaLnBrk="0" hangingPunct="0">
              <a:tabLst>
                <a:tab pos="1177925" algn="l"/>
                <a:tab pos="2092325" algn="l"/>
                <a:tab pos="3006725" algn="l"/>
                <a:tab pos="3921125" algn="l"/>
                <a:tab pos="4835525" algn="l"/>
                <a:tab pos="5749925" algn="l"/>
                <a:tab pos="6664325" algn="l"/>
                <a:tab pos="7578725" algn="l"/>
                <a:tab pos="8493125" algn="l"/>
                <a:tab pos="9407525" algn="l"/>
                <a:tab pos="10321925" algn="l"/>
              </a:tabLst>
              <a:defRPr>
                <a:solidFill>
                  <a:schemeClr val="tx1"/>
                </a:solidFill>
                <a:latin typeface="Arial" charset="0"/>
                <a:ea typeface="ＭＳ Ｐゴシック" pitchFamily="34" charset="-128"/>
              </a:defRPr>
            </a:lvl3pPr>
            <a:lvl4pPr marL="1600200" indent="-228600" eaLnBrk="0" hangingPunct="0">
              <a:tabLst>
                <a:tab pos="1177925" algn="l"/>
                <a:tab pos="2092325" algn="l"/>
                <a:tab pos="3006725" algn="l"/>
                <a:tab pos="3921125" algn="l"/>
                <a:tab pos="4835525" algn="l"/>
                <a:tab pos="5749925" algn="l"/>
                <a:tab pos="6664325" algn="l"/>
                <a:tab pos="7578725" algn="l"/>
                <a:tab pos="8493125" algn="l"/>
                <a:tab pos="9407525" algn="l"/>
                <a:tab pos="10321925" algn="l"/>
              </a:tabLst>
              <a:defRPr>
                <a:solidFill>
                  <a:schemeClr val="tx1"/>
                </a:solidFill>
                <a:latin typeface="Arial" charset="0"/>
                <a:ea typeface="ＭＳ Ｐゴシック" pitchFamily="34" charset="-128"/>
              </a:defRPr>
            </a:lvl4pPr>
            <a:lvl5pPr marL="2057400" indent="-228600" eaLnBrk="0" hangingPunct="0">
              <a:tabLst>
                <a:tab pos="1177925" algn="l"/>
                <a:tab pos="2092325" algn="l"/>
                <a:tab pos="3006725" algn="l"/>
                <a:tab pos="3921125" algn="l"/>
                <a:tab pos="4835525" algn="l"/>
                <a:tab pos="5749925" algn="l"/>
                <a:tab pos="6664325" algn="l"/>
                <a:tab pos="7578725" algn="l"/>
                <a:tab pos="8493125" algn="l"/>
                <a:tab pos="9407525" algn="l"/>
                <a:tab pos="10321925" algn="l"/>
              </a:tabLst>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tabLst>
                <a:tab pos="1177925" algn="l"/>
                <a:tab pos="2092325" algn="l"/>
                <a:tab pos="3006725" algn="l"/>
                <a:tab pos="3921125" algn="l"/>
                <a:tab pos="4835525" algn="l"/>
                <a:tab pos="5749925" algn="l"/>
                <a:tab pos="6664325" algn="l"/>
                <a:tab pos="7578725" algn="l"/>
                <a:tab pos="8493125" algn="l"/>
                <a:tab pos="9407525" algn="l"/>
                <a:tab pos="10321925" algn="l"/>
              </a:tabLs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tabLst>
                <a:tab pos="1177925" algn="l"/>
                <a:tab pos="2092325" algn="l"/>
                <a:tab pos="3006725" algn="l"/>
                <a:tab pos="3921125" algn="l"/>
                <a:tab pos="4835525" algn="l"/>
                <a:tab pos="5749925" algn="l"/>
                <a:tab pos="6664325" algn="l"/>
                <a:tab pos="7578725" algn="l"/>
                <a:tab pos="8493125" algn="l"/>
                <a:tab pos="9407525" algn="l"/>
                <a:tab pos="10321925" algn="l"/>
              </a:tabLs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tabLst>
                <a:tab pos="1177925" algn="l"/>
                <a:tab pos="2092325" algn="l"/>
                <a:tab pos="3006725" algn="l"/>
                <a:tab pos="3921125" algn="l"/>
                <a:tab pos="4835525" algn="l"/>
                <a:tab pos="5749925" algn="l"/>
                <a:tab pos="6664325" algn="l"/>
                <a:tab pos="7578725" algn="l"/>
                <a:tab pos="8493125" algn="l"/>
                <a:tab pos="9407525" algn="l"/>
                <a:tab pos="10321925" algn="l"/>
              </a:tabLs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tabLst>
                <a:tab pos="1177925" algn="l"/>
                <a:tab pos="2092325" algn="l"/>
                <a:tab pos="3006725" algn="l"/>
                <a:tab pos="3921125" algn="l"/>
                <a:tab pos="4835525" algn="l"/>
                <a:tab pos="5749925" algn="l"/>
                <a:tab pos="6664325" algn="l"/>
                <a:tab pos="7578725" algn="l"/>
                <a:tab pos="8493125" algn="l"/>
                <a:tab pos="9407525" algn="l"/>
                <a:tab pos="10321925" algn="l"/>
              </a:tabLst>
              <a:defRPr>
                <a:solidFill>
                  <a:schemeClr val="tx1"/>
                </a:solidFill>
                <a:latin typeface="Arial" charset="0"/>
                <a:ea typeface="ＭＳ Ｐゴシック" pitchFamily="34" charset="-128"/>
              </a:defRPr>
            </a:lvl9pPr>
          </a:lstStyle>
          <a:p>
            <a:pPr algn="just" eaLnBrk="1" hangingPunct="1">
              <a:lnSpc>
                <a:spcPct val="90000"/>
              </a:lnSpc>
              <a:spcBef>
                <a:spcPts val="600"/>
              </a:spcBef>
              <a:buFont typeface="Times New Roman" pitchFamily="18" charset="0"/>
              <a:buAutoNum type="arabicPeriod"/>
            </a:pPr>
            <a:r>
              <a:rPr lang="en-US" sz="2000" b="1" dirty="0">
                <a:latin typeface="Calibri" pitchFamily="34" charset="0"/>
                <a:cs typeface="Times New Roman" pitchFamily="18" charset="0"/>
              </a:rPr>
              <a:t>Economic planning</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pengelolaan</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sumber</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daya</a:t>
            </a:r>
            <a:endParaRPr lang="en-US" sz="2000" dirty="0">
              <a:latin typeface="Calibri" pitchFamily="34" charset="0"/>
              <a:cs typeface="Times New Roman" pitchFamily="18" charset="0"/>
            </a:endParaRPr>
          </a:p>
          <a:p>
            <a:pPr algn="just" eaLnBrk="1" hangingPunct="1">
              <a:lnSpc>
                <a:spcPct val="90000"/>
              </a:lnSpc>
              <a:spcBef>
                <a:spcPts val="600"/>
              </a:spcBef>
            </a:pP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Umumnya</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pendekatan</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makro</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nasional</a:t>
            </a:r>
            <a:r>
              <a:rPr lang="en-US" sz="2000" dirty="0">
                <a:latin typeface="Calibri" pitchFamily="34" charset="0"/>
                <a:cs typeface="Times New Roman" pitchFamily="18" charset="0"/>
              </a:rPr>
              <a:t>, regional), </a:t>
            </a:r>
            <a:r>
              <a:rPr lang="en-US" sz="2000" dirty="0" err="1">
                <a:latin typeface="Calibri" pitchFamily="34" charset="0"/>
                <a:cs typeface="Times New Roman" pitchFamily="18" charset="0"/>
              </a:rPr>
              <a:t>alokasi</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sumber</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daya</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pasar</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terkadang</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mengabaikan</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implikasi</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fisik</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dan</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sosial</a:t>
            </a:r>
            <a:endParaRPr lang="en-US" sz="2000" dirty="0">
              <a:latin typeface="Calibri" pitchFamily="34" charset="0"/>
              <a:cs typeface="Times New Roman" pitchFamily="18" charset="0"/>
            </a:endParaRPr>
          </a:p>
          <a:p>
            <a:pPr algn="just" eaLnBrk="1" hangingPunct="1">
              <a:lnSpc>
                <a:spcPct val="90000"/>
              </a:lnSpc>
              <a:spcBef>
                <a:spcPts val="600"/>
              </a:spcBef>
            </a:pPr>
            <a:r>
              <a:rPr lang="en-US" sz="2000" dirty="0">
                <a:latin typeface="Calibri" pitchFamily="34" charset="0"/>
                <a:cs typeface="Times New Roman" pitchFamily="18" charset="0"/>
              </a:rPr>
              <a:t>2.	</a:t>
            </a:r>
            <a:r>
              <a:rPr lang="en-US" sz="2000" b="1" dirty="0">
                <a:latin typeface="Calibri" pitchFamily="34" charset="0"/>
                <a:cs typeface="Times New Roman" pitchFamily="18" charset="0"/>
              </a:rPr>
              <a:t>Physical planning</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benda-benda</a:t>
            </a:r>
            <a:r>
              <a:rPr lang="en-US" sz="2000" dirty="0">
                <a:latin typeface="Calibri" pitchFamily="34" charset="0"/>
                <a:cs typeface="Times New Roman" pitchFamily="18" charset="0"/>
              </a:rPr>
              <a:t> material</a:t>
            </a:r>
          </a:p>
          <a:p>
            <a:pPr algn="just" eaLnBrk="1" hangingPunct="1">
              <a:lnSpc>
                <a:spcPct val="90000"/>
              </a:lnSpc>
              <a:spcBef>
                <a:spcPts val="600"/>
              </a:spcBef>
            </a:pP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Umumnya</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pendekatan</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messo</a:t>
            </a:r>
            <a:r>
              <a:rPr lang="en-US" sz="2000" dirty="0">
                <a:latin typeface="Calibri" pitchFamily="34" charset="0"/>
                <a:cs typeface="Times New Roman" pitchFamily="18" charset="0"/>
              </a:rPr>
              <a:t> (regional, </a:t>
            </a:r>
            <a:r>
              <a:rPr lang="en-US" sz="2000" dirty="0" err="1">
                <a:latin typeface="Calibri" pitchFamily="34" charset="0"/>
                <a:cs typeface="Times New Roman" pitchFamily="18" charset="0"/>
              </a:rPr>
              <a:t>lokal</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kualitas</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ruang</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mempengaruhi</a:t>
            </a:r>
            <a:r>
              <a:rPr lang="en-US" sz="2000" dirty="0">
                <a:latin typeface="Calibri" pitchFamily="34" charset="0"/>
                <a:cs typeface="Times New Roman" pitchFamily="18" charset="0"/>
              </a:rPr>
              <a:t> </a:t>
            </a:r>
            <a:r>
              <a:rPr lang="en-US" altLang="en-US" sz="2000" dirty="0">
                <a:latin typeface="Calibri" pitchFamily="34" charset="0"/>
                <a:cs typeface="Times New Roman" pitchFamily="18" charset="0"/>
              </a:rPr>
              <a:t>‘</a:t>
            </a:r>
            <a:r>
              <a:rPr lang="en-US" sz="2000" dirty="0" err="1">
                <a:latin typeface="Calibri" pitchFamily="34" charset="0"/>
                <a:cs typeface="Times New Roman" pitchFamily="18" charset="0"/>
              </a:rPr>
              <a:t>mekanisme</a:t>
            </a:r>
            <a:r>
              <a:rPr lang="en-US" sz="2000" dirty="0">
                <a:latin typeface="Calibri" pitchFamily="34" charset="0"/>
                <a:cs typeface="Times New Roman" pitchFamily="18" charset="0"/>
              </a:rPr>
              <a:t> / </a:t>
            </a:r>
            <a:r>
              <a:rPr lang="en-US" sz="2000" dirty="0" err="1">
                <a:latin typeface="Calibri" pitchFamily="34" charset="0"/>
                <a:cs typeface="Times New Roman" pitchFamily="18" charset="0"/>
              </a:rPr>
              <a:t>operasional</a:t>
            </a:r>
            <a:r>
              <a:rPr lang="en-US" altLang="en-US" sz="2000" dirty="0">
                <a:latin typeface="Calibri" pitchFamily="34" charset="0"/>
                <a:cs typeface="Times New Roman" pitchFamily="18" charset="0"/>
              </a:rPr>
              <a:t>’</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pasar</a:t>
            </a:r>
            <a:endParaRPr lang="en-US" sz="2000" dirty="0">
              <a:latin typeface="Calibri" pitchFamily="34" charset="0"/>
              <a:cs typeface="Times New Roman" pitchFamily="18" charset="0"/>
            </a:endParaRPr>
          </a:p>
          <a:p>
            <a:pPr algn="just" eaLnBrk="1" hangingPunct="1">
              <a:lnSpc>
                <a:spcPct val="90000"/>
              </a:lnSpc>
              <a:spcBef>
                <a:spcPts val="600"/>
              </a:spcBef>
            </a:pPr>
            <a:r>
              <a:rPr lang="en-US" sz="2000" dirty="0">
                <a:latin typeface="Calibri" pitchFamily="34" charset="0"/>
                <a:cs typeface="Times New Roman" pitchFamily="18" charset="0"/>
              </a:rPr>
              <a:t>3.	</a:t>
            </a:r>
            <a:r>
              <a:rPr lang="en-US" sz="2000" b="1" dirty="0">
                <a:latin typeface="Calibri" pitchFamily="34" charset="0"/>
                <a:cs typeface="Times New Roman" pitchFamily="18" charset="0"/>
              </a:rPr>
              <a:t>Social planning</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kondisi</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manusia</a:t>
            </a:r>
            <a:endParaRPr lang="en-US" sz="2000" dirty="0">
              <a:latin typeface="Calibri" pitchFamily="34" charset="0"/>
              <a:cs typeface="Times New Roman" pitchFamily="18" charset="0"/>
            </a:endParaRPr>
          </a:p>
          <a:p>
            <a:pPr algn="just" eaLnBrk="1" hangingPunct="1">
              <a:lnSpc>
                <a:spcPct val="90000"/>
              </a:lnSpc>
              <a:spcBef>
                <a:spcPts val="600"/>
              </a:spcBef>
            </a:pP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Umumnya</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pendekatan</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mikro</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lokal</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setempat</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organisasi</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kelembagaan</a:t>
            </a:r>
            <a:endParaRPr lang="en-US" sz="2000" dirty="0">
              <a:latin typeface="Calibri" pitchFamily="34" charset="0"/>
              <a:cs typeface="Times New Roman" pitchFamily="18" charset="0"/>
            </a:endParaRPr>
          </a:p>
          <a:p>
            <a:pPr algn="just" eaLnBrk="1" hangingPunct="1">
              <a:lnSpc>
                <a:spcPct val="90000"/>
              </a:lnSpc>
              <a:spcBef>
                <a:spcPts val="600"/>
              </a:spcBef>
            </a:pPr>
            <a:endParaRPr lang="en-US" sz="2000" dirty="0">
              <a:latin typeface="Calibri" pitchFamily="34" charset="0"/>
              <a:cs typeface="Times New Roman" pitchFamily="18" charset="0"/>
            </a:endParaRPr>
          </a:p>
          <a:p>
            <a:pPr algn="just" eaLnBrk="1" hangingPunct="1">
              <a:lnSpc>
                <a:spcPct val="90000"/>
              </a:lnSpc>
              <a:spcBef>
                <a:spcPts val="600"/>
              </a:spcBef>
            </a:pPr>
            <a:r>
              <a:rPr lang="en-US" sz="2000" dirty="0" err="1">
                <a:latin typeface="Calibri" pitchFamily="34" charset="0"/>
                <a:cs typeface="Times New Roman" pitchFamily="18" charset="0"/>
              </a:rPr>
              <a:t>Catatan</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dominasi</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satu</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dari</a:t>
            </a:r>
            <a:r>
              <a:rPr lang="en-US" sz="2000" dirty="0">
                <a:latin typeface="Calibri" pitchFamily="34" charset="0"/>
                <a:cs typeface="Times New Roman" pitchFamily="18" charset="0"/>
              </a:rPr>
              <a:t> yang lain </a:t>
            </a:r>
            <a:r>
              <a:rPr lang="en-US" sz="2000" dirty="0" err="1">
                <a:latin typeface="Calibri" pitchFamily="34" charset="0"/>
                <a:cs typeface="Times New Roman" pitchFamily="18" charset="0"/>
              </a:rPr>
              <a:t>umumnya</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bersifat</a:t>
            </a:r>
            <a:r>
              <a:rPr lang="en-US" sz="2000" dirty="0">
                <a:latin typeface="Calibri" pitchFamily="34" charset="0"/>
                <a:cs typeface="Times New Roman" pitchFamily="18" charset="0"/>
              </a:rPr>
              <a:t> </a:t>
            </a:r>
            <a:r>
              <a:rPr lang="en-US" altLang="en-US" sz="2000" dirty="0">
                <a:latin typeface="Calibri" pitchFamily="34" charset="0"/>
                <a:cs typeface="Times New Roman" pitchFamily="18" charset="0"/>
              </a:rPr>
              <a:t>‘</a:t>
            </a:r>
            <a:r>
              <a:rPr lang="en-US" sz="2000" dirty="0" err="1">
                <a:latin typeface="Calibri" pitchFamily="34" charset="0"/>
                <a:cs typeface="Times New Roman" pitchFamily="18" charset="0"/>
              </a:rPr>
              <a:t>skala</a:t>
            </a:r>
            <a:r>
              <a:rPr lang="en-US" altLang="en-US" sz="2000" dirty="0">
                <a:latin typeface="Calibri" pitchFamily="34" charset="0"/>
                <a:cs typeface="Times New Roman" pitchFamily="18" charset="0"/>
              </a:rPr>
              <a:t>’</a:t>
            </a:r>
            <a:r>
              <a:rPr lang="en-US" sz="2000" dirty="0">
                <a:latin typeface="Calibri" pitchFamily="34" charset="0"/>
                <a:cs typeface="Times New Roman" pitchFamily="18" charset="0"/>
              </a:rPr>
              <a:t> / level (</a:t>
            </a:r>
            <a:r>
              <a:rPr lang="en-US" sz="2000" dirty="0" err="1">
                <a:latin typeface="Calibri" pitchFamily="34" charset="0"/>
                <a:cs typeface="Times New Roman" pitchFamily="18" charset="0"/>
              </a:rPr>
              <a:t>nasional</a:t>
            </a:r>
            <a:r>
              <a:rPr lang="en-US" sz="2000" dirty="0">
                <a:latin typeface="Calibri" pitchFamily="34" charset="0"/>
                <a:cs typeface="Times New Roman" pitchFamily="18" charset="0"/>
              </a:rPr>
              <a:t> – regional - </a:t>
            </a:r>
            <a:r>
              <a:rPr lang="en-US" sz="2000" dirty="0" err="1">
                <a:latin typeface="Calibri" pitchFamily="34" charset="0"/>
                <a:cs typeface="Times New Roman" pitchFamily="18" charset="0"/>
              </a:rPr>
              <a:t>lokal</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makro</a:t>
            </a:r>
            <a:r>
              <a:rPr lang="en-US" sz="2000" dirty="0">
                <a:latin typeface="Calibri" pitchFamily="34" charset="0"/>
                <a:cs typeface="Times New Roman" pitchFamily="18" charset="0"/>
              </a:rPr>
              <a:t> – </a:t>
            </a:r>
            <a:r>
              <a:rPr lang="en-US" sz="2000" dirty="0" err="1">
                <a:latin typeface="Calibri" pitchFamily="34" charset="0"/>
                <a:cs typeface="Times New Roman" pitchFamily="18" charset="0"/>
              </a:rPr>
              <a:t>messo</a:t>
            </a:r>
            <a:r>
              <a:rPr lang="en-US" sz="2000" dirty="0">
                <a:latin typeface="Calibri" pitchFamily="34" charset="0"/>
                <a:cs typeface="Times New Roman" pitchFamily="18" charset="0"/>
              </a:rPr>
              <a:t> - </a:t>
            </a:r>
            <a:r>
              <a:rPr lang="en-US" sz="2000" dirty="0" err="1">
                <a:latin typeface="Calibri" pitchFamily="34" charset="0"/>
                <a:cs typeface="Times New Roman" pitchFamily="18" charset="0"/>
              </a:rPr>
              <a:t>mikro</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dan</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bukan</a:t>
            </a:r>
            <a:r>
              <a:rPr lang="en-US" sz="2000" dirty="0">
                <a:latin typeface="Calibri" pitchFamily="34" charset="0"/>
                <a:cs typeface="Times New Roman" pitchFamily="18" charset="0"/>
              </a:rPr>
              <a:t> </a:t>
            </a:r>
            <a:r>
              <a:rPr lang="en-US" sz="2000" dirty="0" err="1">
                <a:latin typeface="Calibri" pitchFamily="34" charset="0"/>
                <a:cs typeface="Times New Roman" pitchFamily="18" charset="0"/>
              </a:rPr>
              <a:t>metode</a:t>
            </a:r>
            <a:endParaRPr lang="en-US" sz="2000" dirty="0">
              <a:latin typeface="Calibri" pitchFamily="34" charset="0"/>
              <a:cs typeface="Times New Roman" pitchFamily="18" charset="0"/>
            </a:endParaRPr>
          </a:p>
        </p:txBody>
      </p:sp>
      <p:sp>
        <p:nvSpPr>
          <p:cNvPr id="13316" name="Text Box 3"/>
          <p:cNvSpPr txBox="1">
            <a:spLocks noChangeArrowheads="1"/>
          </p:cNvSpPr>
          <p:nvPr/>
        </p:nvSpPr>
        <p:spPr bwMode="auto">
          <a:xfrm>
            <a:off x="685800" y="6064250"/>
            <a:ext cx="7848600" cy="309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ea typeface="ＭＳ Ｐゴシック" pitchFamily="34" charset="-128"/>
              </a:defRPr>
            </a:lvl9pPr>
          </a:lstStyle>
          <a:p>
            <a:pPr eaLnBrk="1" hangingPunct="1">
              <a:spcBef>
                <a:spcPts val="875"/>
              </a:spcBef>
            </a:pPr>
            <a:r>
              <a:rPr lang="en-US" sz="1400" i="1" dirty="0" err="1">
                <a:solidFill>
                  <a:srgbClr val="000000"/>
                </a:solidFill>
              </a:rPr>
              <a:t>Sumber</a:t>
            </a:r>
            <a:r>
              <a:rPr lang="en-US" sz="1400" i="1" dirty="0">
                <a:solidFill>
                  <a:srgbClr val="000000"/>
                </a:solidFill>
              </a:rPr>
              <a:t>: </a:t>
            </a:r>
            <a:r>
              <a:rPr lang="en-US" sz="1400" i="1" dirty="0" err="1">
                <a:solidFill>
                  <a:srgbClr val="000000"/>
                </a:solidFill>
              </a:rPr>
              <a:t>Ratcliffe</a:t>
            </a:r>
            <a:r>
              <a:rPr lang="en-US" sz="1400" i="1" dirty="0">
                <a:solidFill>
                  <a:srgbClr val="000000"/>
                </a:solidFill>
              </a:rPr>
              <a:t>, Town and Country Planning, </a:t>
            </a:r>
            <a:r>
              <a:rPr lang="en-US" sz="1400" i="1" dirty="0" smtClean="0">
                <a:solidFill>
                  <a:srgbClr val="000000"/>
                </a:solidFill>
              </a:rPr>
              <a:t>1974</a:t>
            </a:r>
            <a:endParaRPr lang="en-US" sz="1400" i="1" dirty="0">
              <a:solidFill>
                <a:srgbClr val="00000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8" y="5345831"/>
            <a:ext cx="2886964" cy="158115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1192" y="5345614"/>
            <a:ext cx="2543175" cy="1512386"/>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34367" y="5360639"/>
            <a:ext cx="3709633" cy="1497361"/>
          </a:xfrm>
          <a:prstGeom prst="rect">
            <a:avLst/>
          </a:prstGeom>
        </p:spPr>
      </p:pic>
    </p:spTree>
    <p:extLst>
      <p:ext uri="{BB962C8B-B14F-4D97-AF65-F5344CB8AC3E}">
        <p14:creationId xmlns:p14="http://schemas.microsoft.com/office/powerpoint/2010/main" val="1637455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TUJUAN PERENCANAAN</a:t>
            </a:r>
            <a:endParaRPr lang="en-US"/>
          </a:p>
        </p:txBody>
      </p:sp>
      <p:sp>
        <p:nvSpPr>
          <p:cNvPr id="3" name="Content Placeholder 2"/>
          <p:cNvSpPr>
            <a:spLocks noGrp="1"/>
          </p:cNvSpPr>
          <p:nvPr>
            <p:ph idx="1"/>
          </p:nvPr>
        </p:nvSpPr>
        <p:spPr/>
        <p:txBody>
          <a:bodyPr/>
          <a:lstStyle/>
          <a:p>
            <a:r>
              <a:rPr lang="en-US" smtClean="0"/>
              <a:t>Perlindungan terhadap sumber daya dan lingkungan</a:t>
            </a:r>
          </a:p>
          <a:p>
            <a:r>
              <a:rPr lang="en-US" smtClean="0"/>
              <a:t>Perlindungan terhadap kawasan yang memiliki fungsi-fungsi khusus, seperti kawasan pesisir</a:t>
            </a:r>
          </a:p>
          <a:p>
            <a:r>
              <a:rPr lang="en-US" smtClean="0"/>
              <a:t>Perlindungan terhadap kawasan historis</a:t>
            </a:r>
          </a:p>
          <a:p>
            <a:r>
              <a:rPr lang="en-US" smtClean="0"/>
              <a:t>Memastikan bahwa masyarakat dapat mengakes sarana dan prasarana</a:t>
            </a:r>
          </a:p>
          <a:p>
            <a:r>
              <a:rPr lang="en-US" smtClean="0"/>
              <a:t>Dan lain sebagainya</a:t>
            </a:r>
            <a:endParaRPr lang="en-US"/>
          </a:p>
        </p:txBody>
      </p:sp>
    </p:spTree>
    <p:extLst>
      <p:ext uri="{BB962C8B-B14F-4D97-AF65-F5344CB8AC3E}">
        <p14:creationId xmlns:p14="http://schemas.microsoft.com/office/powerpoint/2010/main" val="531317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TIPE PERENCANAAN</a:t>
            </a:r>
            <a:endParaRPr lang="en-US" b="1"/>
          </a:p>
        </p:txBody>
      </p:sp>
      <p:sp>
        <p:nvSpPr>
          <p:cNvPr id="3" name="Content Placeholder 2"/>
          <p:cNvSpPr>
            <a:spLocks noGrp="1"/>
          </p:cNvSpPr>
          <p:nvPr>
            <p:ph idx="1"/>
          </p:nvPr>
        </p:nvSpPr>
        <p:spPr/>
        <p:txBody>
          <a:bodyPr>
            <a:normAutofit fontScale="77500" lnSpcReduction="20000"/>
          </a:bodyPr>
          <a:lstStyle/>
          <a:p>
            <a:r>
              <a:rPr lang="en-US" smtClean="0"/>
              <a:t>Comprehensive planning</a:t>
            </a:r>
          </a:p>
          <a:p>
            <a:r>
              <a:rPr lang="en-US"/>
              <a:t>Incremental disjointed planning</a:t>
            </a:r>
          </a:p>
          <a:p>
            <a:r>
              <a:rPr lang="en-US" smtClean="0"/>
              <a:t>Mixed scanning planning</a:t>
            </a:r>
          </a:p>
          <a:p>
            <a:r>
              <a:rPr lang="en-US" smtClean="0"/>
              <a:t>Master planning</a:t>
            </a:r>
          </a:p>
          <a:p>
            <a:r>
              <a:rPr lang="en-US" smtClean="0"/>
              <a:t>Spatial planning</a:t>
            </a:r>
          </a:p>
          <a:p>
            <a:r>
              <a:rPr lang="en-US" smtClean="0"/>
              <a:t>Strategic planning</a:t>
            </a:r>
          </a:p>
          <a:p>
            <a:r>
              <a:rPr lang="en-US" smtClean="0"/>
              <a:t>Participatory planning</a:t>
            </a:r>
          </a:p>
          <a:p>
            <a:r>
              <a:rPr lang="en-US" smtClean="0"/>
              <a:t>Equity planning</a:t>
            </a:r>
          </a:p>
          <a:p>
            <a:r>
              <a:rPr lang="en-US" smtClean="0"/>
              <a:t>Advocacy planning</a:t>
            </a:r>
          </a:p>
          <a:p>
            <a:r>
              <a:rPr lang="en-US" smtClean="0"/>
              <a:t>Top Down Planning</a:t>
            </a:r>
          </a:p>
          <a:p>
            <a:r>
              <a:rPr lang="en-US" smtClean="0"/>
              <a:t>Bottom Up Planning</a:t>
            </a:r>
          </a:p>
          <a:p>
            <a:endParaRPr lang="en-US"/>
          </a:p>
        </p:txBody>
      </p:sp>
    </p:spTree>
    <p:extLst>
      <p:ext uri="{BB962C8B-B14F-4D97-AF65-F5344CB8AC3E}">
        <p14:creationId xmlns:p14="http://schemas.microsoft.com/office/powerpoint/2010/main" val="3893040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733800"/>
            <a:ext cx="8229600" cy="1143000"/>
          </a:xfrm>
          <a:solidFill>
            <a:schemeClr val="accent6"/>
          </a:solidFill>
        </p:spPr>
        <p:txBody>
          <a:bodyPr/>
          <a:lstStyle/>
          <a:p>
            <a:pPr algn="l"/>
            <a:r>
              <a:rPr lang="en-US" b="1" smtClean="0"/>
              <a:t>MODEL DAN DIMENSI PLANNING</a:t>
            </a:r>
            <a:endParaRPr lang="en-US" b="1"/>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70477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609600"/>
            <a:ext cx="7772400" cy="647700"/>
          </a:xfrm>
          <a:solidFill>
            <a:srgbClr val="FFFFCC"/>
          </a:solidFill>
        </p:spPr>
        <p:txBody>
          <a:bodyPr anchor="ctr">
            <a:normAutofit fontScale="90000"/>
          </a:bodyPr>
          <a:lstStyle/>
          <a:p>
            <a:pPr algn="ctr"/>
            <a:r>
              <a:rPr lang="en-US" sz="2000" b="1" noProof="1" smtClean="0">
                <a:latin typeface="Tahoma" charset="0"/>
                <a:cs typeface="Tahoma" charset="0"/>
              </a:rPr>
              <a:t>MODEL-MODEL dan DIMENSI PLANNING</a:t>
            </a:r>
            <a:r>
              <a:rPr lang="en-US" sz="1400" noProof="1" smtClean="0">
                <a:latin typeface="Tahoma" charset="0"/>
                <a:cs typeface="Tahoma" charset="0"/>
              </a:rPr>
              <a:t> </a:t>
            </a:r>
            <a:r>
              <a:rPr lang="en-US" sz="1400" noProof="1" smtClean="0">
                <a:cs typeface="Times New Roman" charset="0"/>
              </a:rPr>
              <a:t/>
            </a:r>
            <a:br>
              <a:rPr lang="en-US" sz="1400" noProof="1" smtClean="0">
                <a:cs typeface="Times New Roman" charset="0"/>
              </a:rPr>
            </a:br>
            <a:r>
              <a:rPr lang="en-US" sz="1400" noProof="1" smtClean="0">
                <a:latin typeface="Tahoma" charset="0"/>
                <a:cs typeface="Tahoma" charset="0"/>
              </a:rPr>
              <a:t>(Sumber : Faludi 1973:131-186 dan Kleffmann 1976:27-35)</a:t>
            </a:r>
            <a:r>
              <a:rPr lang="en-US" sz="2000" noProof="1" smtClean="0"/>
              <a:t> </a:t>
            </a:r>
          </a:p>
        </p:txBody>
      </p:sp>
      <p:graphicFrame>
        <p:nvGraphicFramePr>
          <p:cNvPr id="7" name="Group 3"/>
          <p:cNvGraphicFramePr>
            <a:graphicFrameLocks noGrp="1"/>
          </p:cNvGraphicFramePr>
          <p:nvPr/>
        </p:nvGraphicFramePr>
        <p:xfrm>
          <a:off x="101600" y="1633538"/>
          <a:ext cx="8940800" cy="4691064"/>
        </p:xfrm>
        <a:graphic>
          <a:graphicData uri="http://schemas.openxmlformats.org/drawingml/2006/table">
            <a:tbl>
              <a:tblPr/>
              <a:tblGrid>
                <a:gridCol w="3962400"/>
                <a:gridCol w="4978400"/>
              </a:tblGrid>
              <a:tr h="650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Tahoma" charset="0"/>
                          <a:ea typeface="ＭＳ Ｐゴシック" charset="-128"/>
                          <a:cs typeface="Tahoma" charset="0"/>
                        </a:rPr>
                        <a:t>Dimensi-dimensi Planning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Tahoma" charset="0"/>
                          <a:ea typeface="ＭＳ Ｐゴシック" charset="-128"/>
                          <a:cs typeface="Tahoma" charset="0"/>
                        </a:rPr>
                        <a:t>(Planning Dimension)</a:t>
                      </a:r>
                      <a:r>
                        <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Tahoma" charset="0"/>
                          <a:ea typeface="ＭＳ Ｐゴシック" charset="-128"/>
                          <a:cs typeface="Tahoma" charset="0"/>
                        </a:rPr>
                        <a:t>Model-model Planning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Tahoma" charset="0"/>
                          <a:ea typeface="ＭＳ Ｐゴシック" charset="-128"/>
                          <a:cs typeface="Tahoma" charset="0"/>
                        </a:rPr>
                        <a:t>(Modes of Planning)</a:t>
                      </a:r>
                      <a:r>
                        <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rPr>
                        <a:t>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2463">
                <a:tc>
                  <a:txBody>
                    <a:bodyPr/>
                    <a:lstStyle/>
                    <a:p>
                      <a:pPr marL="171450" marR="0" lvl="0" indent="-17145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1.Reliabilitas dan Adaptabilitas</a:t>
                      </a:r>
                      <a:endParaRPr kumimoji="0" lang="en-GB"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171450" marR="0" lvl="0" indent="-17145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   (Reliablility and Adaptability)</a:t>
                      </a:r>
                      <a:endPar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0" indent="-11430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1.Cetak biru vs Perencanaan Proses</a:t>
                      </a:r>
                      <a:endParaRPr kumimoji="0" lang="en-GB"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114300" marR="0" lvl="0" indent="-11430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   (Blue-print vs Process Planning)</a:t>
                      </a:r>
                      <a:endPar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2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2.Keterpaduan </a:t>
                      </a:r>
                      <a:endParaRPr kumimoji="0" lang="en-GB"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   (Comprehensiveness)</a:t>
                      </a:r>
                      <a:endPar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2.Terpadu-rasional vs Bertahap-   sepotong</a:t>
                      </a:r>
                      <a:endParaRPr kumimoji="0" lang="en-GB"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   (the Rational-comprehensive vs Disjointed-incrementalist)</a:t>
                      </a:r>
                      <a:endPar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2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3.Lingkup</a:t>
                      </a:r>
                      <a:endParaRPr kumimoji="0" lang="en-GB"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   (Scope)</a:t>
                      </a:r>
                      <a:endPar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3.Normatif vs Fungsional</a:t>
                      </a:r>
                      <a:endParaRPr kumimoji="0" lang="en-GB"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  (Normative vs Functional Planning)</a:t>
                      </a:r>
                      <a:endPar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2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4.Waktu</a:t>
                      </a:r>
                      <a:endParaRPr kumimoji="0" lang="en-GB"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   (Time) </a:t>
                      </a:r>
                      <a:endPar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4.Tingkatan rencana vs Model Planning</a:t>
                      </a:r>
                      <a:endParaRPr kumimoji="0" lang="en-GB"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171450" marR="0" lvl="0" indent="-17145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   (Levels of Planning vs modes of Planning)</a:t>
                      </a:r>
                      <a:endParaRPr kumimoji="0" lang="en-GB"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171450" marR="0" lvl="0" indent="-17145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charset="0"/>
                          <a:ea typeface="ＭＳ Ｐゴシック" charset="-128"/>
                          <a:cs typeface="Times New Roman" charset="0"/>
                        </a:rPr>
                        <a:t> </a:t>
                      </a:r>
                    </a:p>
                    <a:p>
                      <a:pPr marL="171450" marR="0" lvl="0" indent="-17145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59" name="Text Box 23"/>
          <p:cNvSpPr txBox="1">
            <a:spLocks noChangeArrowheads="1"/>
          </p:cNvSpPr>
          <p:nvPr/>
        </p:nvSpPr>
        <p:spPr bwMode="auto">
          <a:xfrm>
            <a:off x="685800" y="64008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sz="1400" i="1"/>
              <a:t>Sumber: Sudaryono, Modul Teori Perencanaan, MPKD UGM, akhir 90-an dan awal 2000-an</a:t>
            </a:r>
          </a:p>
        </p:txBody>
      </p:sp>
    </p:spTree>
    <p:extLst>
      <p:ext uri="{BB962C8B-B14F-4D97-AF65-F5344CB8AC3E}">
        <p14:creationId xmlns:p14="http://schemas.microsoft.com/office/powerpoint/2010/main" val="36779854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03200" y="285750"/>
            <a:ext cx="8737600" cy="4572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sz="1800">
              <a:solidFill>
                <a:srgbClr val="000000"/>
              </a:solidFill>
              <a:latin typeface="Constantia" charset="0"/>
            </a:endParaRPr>
          </a:p>
        </p:txBody>
      </p:sp>
      <p:sp>
        <p:nvSpPr>
          <p:cNvPr id="15365" name="Rectangle 3"/>
          <p:cNvSpPr txBox="1">
            <a:spLocks noChangeArrowheads="1"/>
          </p:cNvSpPr>
          <p:nvPr/>
        </p:nvSpPr>
        <p:spPr bwMode="auto">
          <a:xfrm>
            <a:off x="685800" y="342900"/>
            <a:ext cx="77724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GB" sz="2000" b="1">
                <a:solidFill>
                  <a:schemeClr val="tx2"/>
                </a:solidFill>
                <a:latin typeface="Tahoma" charset="0"/>
                <a:cs typeface="Tahoma" charset="0"/>
              </a:rPr>
              <a:t>BLUE PRINT PLANNING</a:t>
            </a:r>
          </a:p>
        </p:txBody>
      </p:sp>
      <p:graphicFrame>
        <p:nvGraphicFramePr>
          <p:cNvPr id="6" name="Group 17"/>
          <p:cNvGraphicFramePr>
            <a:graphicFrameLocks noGrp="1"/>
          </p:cNvGraphicFramePr>
          <p:nvPr/>
        </p:nvGraphicFramePr>
        <p:xfrm>
          <a:off x="203200" y="800100"/>
          <a:ext cx="8737600" cy="5539105"/>
        </p:xfrm>
        <a:graphic>
          <a:graphicData uri="http://schemas.openxmlformats.org/drawingml/2006/table">
            <a:tbl>
              <a:tblPr/>
              <a:tblGrid>
                <a:gridCol w="4368800"/>
                <a:gridCol w="4368800"/>
              </a:tblGrid>
              <a:tr h="307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ahoma" charset="0"/>
                          <a:ea typeface="ＭＳ Ｐゴシック" charset="-128"/>
                          <a:cs typeface="Tahoma" charset="0"/>
                        </a:rPr>
                        <a:t>Prinsip Perencanaan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ahoma" charset="0"/>
                          <a:ea typeface="ＭＳ Ｐゴシック" charset="-128"/>
                          <a:cs typeface="Times New Roman" charset="0"/>
                        </a:rPr>
                        <a:t>Kelemahan/Kritik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3825">
                <a:tc>
                  <a:txBody>
                    <a:bodyPr/>
                    <a:lstStyle/>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1. Memiliki citra pasti </a:t>
                      </a:r>
                      <a:endPar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2. Merupakan cetak biru dari suatu badan perencanaan yang berisi perumusan-perumusan program untuk mencapai tujuan-tujuan yang sudah ditetapkan</a:t>
                      </a:r>
                      <a:endPar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 3. Program-program pasti dilaksanakan dilapangan tanpa perubahan</a:t>
                      </a:r>
                      <a:endPar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4. Lebih kearah pekerjaan keteknikan (engineering): menerapkan standard-standard teknis, pendekatan master plan, dan pedoman land use</a:t>
                      </a:r>
                      <a:endPar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75000"/>
                        </a:spcBef>
                        <a:spcAft>
                          <a:spcPct val="0"/>
                        </a:spcAft>
                        <a:buClrTx/>
                        <a:buSzTx/>
                        <a:buFontTx/>
                        <a:buNone/>
                        <a:tabLst/>
                      </a:pPr>
                      <a:endPar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1. Kaku dan tidak fleksibel</a:t>
                      </a:r>
                      <a:endPar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2. Hanya cocok untuk keadaan dimana mekanisme kontrol dapat dilaksanakan secara ketat</a:t>
                      </a:r>
                      <a:endPar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3. Bersifat mekanistik dan tidak peka terhadap perubahan</a:t>
                      </a:r>
                      <a:endPar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4. Hanya dapat diterapkan secara berhasil pada kasus-kasus dengan problem-problem yang sederhana dengan tindakan-tindakan spesifik</a:t>
                      </a:r>
                      <a:endPar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5. </a:t>
                      </a:r>
                      <a:r>
                        <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rPr>
                        <a:t>Kurang memahami jaringan-jaringan sosial yang sangat kompleks di dalam masyarakat</a:t>
                      </a:r>
                    </a:p>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6. Tidak cocok untuk perencanaan jangka panjang</a:t>
                      </a:r>
                      <a:endPar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7. Tidak memberikan tempat bagi partisipasi individu dan masyarakat</a:t>
                      </a:r>
                      <a:endPar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77" name="Text Box 18"/>
          <p:cNvSpPr txBox="1">
            <a:spLocks noChangeArrowheads="1"/>
          </p:cNvSpPr>
          <p:nvPr/>
        </p:nvSpPr>
        <p:spPr bwMode="auto">
          <a:xfrm>
            <a:off x="685800" y="64008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sz="1400" i="1"/>
              <a:t>Sumber: Sudaryono, Modul Teori Perencanaan, MPKD UGM, akhir 90-an dan awal 2000-an</a:t>
            </a:r>
          </a:p>
        </p:txBody>
      </p:sp>
    </p:spTree>
    <p:extLst>
      <p:ext uri="{BB962C8B-B14F-4D97-AF65-F5344CB8AC3E}">
        <p14:creationId xmlns:p14="http://schemas.microsoft.com/office/powerpoint/2010/main" val="41528737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304800" y="342900"/>
            <a:ext cx="8534400" cy="51435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sz="1800">
              <a:solidFill>
                <a:srgbClr val="000000"/>
              </a:solidFill>
              <a:latin typeface="Constantia" charset="0"/>
            </a:endParaRPr>
          </a:p>
        </p:txBody>
      </p:sp>
      <p:sp>
        <p:nvSpPr>
          <p:cNvPr id="16389" name="Rectangle 3"/>
          <p:cNvSpPr txBox="1">
            <a:spLocks noChangeArrowheads="1"/>
          </p:cNvSpPr>
          <p:nvPr/>
        </p:nvSpPr>
        <p:spPr bwMode="auto">
          <a:xfrm>
            <a:off x="685800" y="400050"/>
            <a:ext cx="77724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GB" sz="2000" b="1">
                <a:solidFill>
                  <a:schemeClr val="tx2"/>
                </a:solidFill>
                <a:latin typeface="Tahoma" charset="0"/>
                <a:cs typeface="Times New Roman" charset="0"/>
              </a:rPr>
              <a:t>PROCESS PLANNING</a:t>
            </a:r>
            <a:r>
              <a:rPr lang="en-US" sz="2000" b="1">
                <a:solidFill>
                  <a:schemeClr val="tx2"/>
                </a:solidFill>
                <a:latin typeface="Tahoma" charset="0"/>
                <a:cs typeface="Times New Roman" charset="0"/>
              </a:rPr>
              <a:t> </a:t>
            </a:r>
          </a:p>
        </p:txBody>
      </p:sp>
      <p:graphicFrame>
        <p:nvGraphicFramePr>
          <p:cNvPr id="10" name="Group 19"/>
          <p:cNvGraphicFramePr>
            <a:graphicFrameLocks noGrp="1"/>
          </p:cNvGraphicFramePr>
          <p:nvPr/>
        </p:nvGraphicFramePr>
        <p:xfrm>
          <a:off x="101600" y="1000125"/>
          <a:ext cx="8940800" cy="5326380"/>
        </p:xfrm>
        <a:graphic>
          <a:graphicData uri="http://schemas.openxmlformats.org/drawingml/2006/table">
            <a:tbl>
              <a:tblPr/>
              <a:tblGrid>
                <a:gridCol w="4775200"/>
                <a:gridCol w="4165600"/>
              </a:tblGrid>
              <a:tr h="246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noProof="1" smtClean="0">
                          <a:ln>
                            <a:noFill/>
                          </a:ln>
                          <a:solidFill>
                            <a:schemeClr val="tx1"/>
                          </a:solidFill>
                          <a:effectLst/>
                          <a:latin typeface="Tahoma" charset="0"/>
                          <a:ea typeface="ＭＳ Ｐゴシック" charset="-128"/>
                          <a:cs typeface="Tahoma" charset="0"/>
                        </a:rPr>
                        <a:t>Prinsip Perencanaan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noProof="1" smtClean="0">
                          <a:ln>
                            <a:noFill/>
                          </a:ln>
                          <a:solidFill>
                            <a:schemeClr val="tx1"/>
                          </a:solidFill>
                          <a:effectLst/>
                          <a:latin typeface="Tahoma" charset="0"/>
                          <a:ea typeface="ＭＳ Ｐゴシック" charset="-128"/>
                          <a:cs typeface="Times New Roman" charset="0"/>
                        </a:rPr>
                        <a:t>Kelemahan/Kritik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125">
                <a:tc>
                  <a:txBody>
                    <a:bodyPr/>
                    <a:lstStyle/>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US" sz="1500" b="0" i="0" u="none" strike="noStrike" cap="none" normalizeH="0" baseline="0" noProof="1" smtClean="0">
                          <a:ln>
                            <a:noFill/>
                          </a:ln>
                          <a:solidFill>
                            <a:schemeClr val="tx1"/>
                          </a:solidFill>
                          <a:effectLst/>
                          <a:latin typeface="Tahoma" charset="0"/>
                          <a:ea typeface="ＭＳ Ｐゴシック" charset="-128"/>
                          <a:cs typeface="Tahoma" charset="0"/>
                        </a:rPr>
                        <a:t>1. </a:t>
                      </a:r>
                      <a:r>
                        <a:rPr kumimoji="0" lang="en-US" sz="1500" b="0" i="0" u="none" strike="noStrike" cap="none" normalizeH="0" baseline="0" noProof="1" smtClean="0">
                          <a:ln>
                            <a:noFill/>
                          </a:ln>
                          <a:solidFill>
                            <a:schemeClr val="tx1"/>
                          </a:solidFill>
                          <a:effectLst/>
                          <a:latin typeface="Tahoma" charset="0"/>
                          <a:ea typeface="ＭＳ Ｐゴシック" charset="-128"/>
                          <a:cs typeface="Times New Roman" charset="0"/>
                        </a:rPr>
                        <a:t>Memiliki citra fleksibel dan adaptif terhadap perubahan-perubahan atas dasar informasi yang didapat selama pelaksanaan. </a:t>
                      </a:r>
                    </a:p>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US" sz="1500" b="0" i="0" u="none" strike="noStrike" cap="none" normalizeH="0" baseline="0" noProof="1" smtClean="0">
                          <a:ln>
                            <a:noFill/>
                          </a:ln>
                          <a:solidFill>
                            <a:schemeClr val="tx1"/>
                          </a:solidFill>
                          <a:effectLst/>
                          <a:latin typeface="Tahoma" charset="0"/>
                          <a:ea typeface="ＭＳ Ｐゴシック" charset="-128"/>
                          <a:cs typeface="Tahoma" charset="0"/>
                        </a:rPr>
                        <a:t>2. Mengakomodasi/memberi kan tempat bagi informasi strategis dan mekanisme feedback untuk menanggapi dinamisme lingkungan perencanaan.</a:t>
                      </a:r>
                      <a:endParaRPr kumimoji="0" lang="en-US" sz="1500" b="0" i="0" u="none" strike="noStrike" cap="none" normalizeH="0" baseline="0" noProof="1"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US" sz="1500" b="0" i="0" u="none" strike="noStrike" cap="none" normalizeH="0" baseline="0" noProof="1" smtClean="0">
                          <a:ln>
                            <a:noFill/>
                          </a:ln>
                          <a:solidFill>
                            <a:schemeClr val="tx1"/>
                          </a:solidFill>
                          <a:effectLst/>
                          <a:latin typeface="Tahoma" charset="0"/>
                          <a:ea typeface="ＭＳ Ｐゴシック" charset="-128"/>
                          <a:cs typeface="Tahoma" charset="0"/>
                        </a:rPr>
                        <a:t>3. Tindakan-tindakan yang dilakukan didalam proses penyesuaian/perubahan dikoordinasikan di dalam kerangka pelaksanaan secara menyeluruh.</a:t>
                      </a:r>
                      <a:endParaRPr kumimoji="0" lang="en-US" sz="1500" b="0" i="0" u="none" strike="noStrike" cap="none" normalizeH="0" baseline="0" noProof="1"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US" sz="1500" b="0" i="0" u="none" strike="noStrike" cap="none" normalizeH="0" baseline="0" noProof="1" smtClean="0">
                          <a:ln>
                            <a:noFill/>
                          </a:ln>
                          <a:solidFill>
                            <a:schemeClr val="tx1"/>
                          </a:solidFill>
                          <a:effectLst/>
                          <a:latin typeface="Tahoma" charset="0"/>
                          <a:ea typeface="ＭＳ Ｐゴシック" charset="-128"/>
                          <a:cs typeface="Tahoma" charset="0"/>
                        </a:rPr>
                        <a:t> 4. Diterapkan/digunakan di dalam situasi yang tidak berkepastian/tidak menentu</a:t>
                      </a:r>
                      <a:endParaRPr kumimoji="0" lang="en-US" sz="1500" b="0" i="0" u="none" strike="noStrike" cap="none" normalizeH="0" baseline="0" noProof="1"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US" sz="1500" b="0" i="0" u="none" strike="noStrike" cap="none" normalizeH="0" baseline="0" noProof="1" smtClean="0">
                          <a:ln>
                            <a:noFill/>
                          </a:ln>
                          <a:solidFill>
                            <a:schemeClr val="tx1"/>
                          </a:solidFill>
                          <a:effectLst/>
                          <a:latin typeface="Tahoma" charset="0"/>
                          <a:ea typeface="ＭＳ Ｐゴシック" charset="-128"/>
                          <a:cs typeface="Tahoma" charset="0"/>
                        </a:rPr>
                        <a:t> 5. Peka terhadap jaringan-jaringan sosial yang sangat kompleks yang hidup di dalam masyarakat</a:t>
                      </a:r>
                      <a:endParaRPr kumimoji="0" lang="en-US" sz="1500" b="0" i="0" u="none" strike="noStrike" cap="none" normalizeH="0" baseline="0" noProof="1"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US" sz="1500" b="0" i="0" u="none" strike="noStrike" cap="none" normalizeH="0" baseline="0" noProof="1" smtClean="0">
                          <a:ln>
                            <a:noFill/>
                          </a:ln>
                          <a:solidFill>
                            <a:schemeClr val="tx1"/>
                          </a:solidFill>
                          <a:effectLst/>
                          <a:latin typeface="Tahoma" charset="0"/>
                          <a:ea typeface="ＭＳ Ｐゴシック" charset="-128"/>
                          <a:cs typeface="Tahoma" charset="0"/>
                        </a:rPr>
                        <a:t> 6. Cocok untuk perencanaan jangka panjang.</a:t>
                      </a:r>
                      <a:endParaRPr kumimoji="0" lang="en-US" sz="1500" b="0" i="0" u="none" strike="noStrike" cap="none" normalizeH="0" baseline="0" noProof="1"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US" sz="1500" b="0" i="0" u="none" strike="noStrike" cap="none" normalizeH="0" baseline="0" noProof="1" smtClean="0">
                          <a:ln>
                            <a:noFill/>
                          </a:ln>
                          <a:solidFill>
                            <a:schemeClr val="tx1"/>
                          </a:solidFill>
                          <a:effectLst/>
                          <a:latin typeface="Tahoma" charset="0"/>
                          <a:ea typeface="ＭＳ Ｐゴシック" charset="-128"/>
                          <a:cs typeface="Tahoma" charset="0"/>
                        </a:rPr>
                        <a:t> 7. Memberikan tempat bagi partisipasi individu dan masyarakat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US" sz="1500" b="0" i="0" u="none" strike="noStrike" cap="none" normalizeH="0" baseline="0" noProof="1" smtClean="0">
                          <a:ln>
                            <a:noFill/>
                          </a:ln>
                          <a:solidFill>
                            <a:schemeClr val="tx1"/>
                          </a:solidFill>
                          <a:effectLst/>
                          <a:latin typeface="Tahoma" charset="0"/>
                          <a:ea typeface="ＭＳ Ｐゴシック" charset="-128"/>
                          <a:cs typeface="Tahoma" charset="0"/>
                        </a:rPr>
                        <a:t>1. Tenggang waktu antara informasi yang masuk dan tindakan yang diambil pada umumnya relatif sehingga kemenerusan proses planning menjadi terhambat (misal: problem waktu pelaksanaan survei pada umumnya lama)</a:t>
                      </a:r>
                      <a:endParaRPr kumimoji="0" lang="en-US" sz="1500" b="0" i="0" u="none" strike="noStrike" cap="none" normalizeH="0" baseline="0" noProof="1"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US" sz="1500" b="0" i="0" u="none" strike="noStrike" cap="none" normalizeH="0" baseline="0" noProof="1" smtClean="0">
                          <a:ln>
                            <a:noFill/>
                          </a:ln>
                          <a:solidFill>
                            <a:schemeClr val="tx1"/>
                          </a:solidFill>
                          <a:effectLst/>
                          <a:latin typeface="Tahoma" charset="0"/>
                          <a:ea typeface="ＭＳ Ｐゴシック" charset="-128"/>
                          <a:cs typeface="Times New Roman" charset="0"/>
                        </a:rPr>
                        <a:t>2. Terdapat kesenjangan waktu antara perencanaan dan pelaksanaan (contoh: perencanaan pembangunan jalan dapat bersenjang 10 thn dengan pelaksanaannya, dan selama tenggang waktu 10 thn tersebut situasi dan opini masyarakat tidak terwadahi)</a:t>
                      </a:r>
                      <a:endParaRPr kumimoji="0" lang="en-US" sz="1500" b="0" i="0" u="none" strike="noStrike" cap="none" normalizeH="0" baseline="0"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US" sz="1500" b="0" i="0" u="none" strike="noStrike" cap="none" normalizeH="0" baseline="0" noProof="1" smtClean="0">
                          <a:ln>
                            <a:noFill/>
                          </a:ln>
                          <a:solidFill>
                            <a:schemeClr val="tx1"/>
                          </a:solidFill>
                          <a:effectLst/>
                          <a:latin typeface="Tahoma" charset="0"/>
                          <a:ea typeface="ＭＳ Ｐゴシック" charset="-128"/>
                          <a:cs typeface="Times New Roman" charset="0"/>
                        </a:rPr>
                        <a:t>3.</a:t>
                      </a:r>
                      <a:r>
                        <a:rPr kumimoji="0" lang="en-US" sz="1500" b="0" i="0" u="none" strike="noStrike" cap="none" normalizeH="0" baseline="0" noProof="1" smtClean="0">
                          <a:ln>
                            <a:noFill/>
                          </a:ln>
                          <a:solidFill>
                            <a:schemeClr val="tx1"/>
                          </a:solidFill>
                          <a:effectLst/>
                          <a:latin typeface="Tahoma" charset="0"/>
                          <a:ea typeface="ＭＳ Ｐゴシック" charset="-128"/>
                          <a:cs typeface="Tahoma" charset="0"/>
                        </a:rPr>
                        <a:t>Dengan adanya limit waktu maka kelonggaran untuk memberikan tempat adaptasi perencanaan menjadi dikurangi. Semakin banyak kelonggaran adaptasi dikurangi, maka pada akhirnya proses planning terjebak kedalam cara kerja blue print planning.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01" name="Text Box 20"/>
          <p:cNvSpPr txBox="1">
            <a:spLocks noChangeArrowheads="1"/>
          </p:cNvSpPr>
          <p:nvPr/>
        </p:nvSpPr>
        <p:spPr bwMode="auto">
          <a:xfrm>
            <a:off x="685800" y="65532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sz="1400" i="1"/>
              <a:t>Sumber: Sudaryono, Modul Teori Perencanaan, MPKD UGM, akhir 90-an dan awal 2000-an</a:t>
            </a:r>
          </a:p>
        </p:txBody>
      </p:sp>
    </p:spTree>
    <p:extLst>
      <p:ext uri="{BB962C8B-B14F-4D97-AF65-F5344CB8AC3E}">
        <p14:creationId xmlns:p14="http://schemas.microsoft.com/office/powerpoint/2010/main" val="28970732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304800" y="152400"/>
            <a:ext cx="8432800" cy="6858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sz="1800">
              <a:solidFill>
                <a:srgbClr val="000000"/>
              </a:solidFill>
              <a:latin typeface="Constantia" charset="0"/>
            </a:endParaRPr>
          </a:p>
        </p:txBody>
      </p:sp>
      <p:sp>
        <p:nvSpPr>
          <p:cNvPr id="7" name="Rectangle 3"/>
          <p:cNvSpPr txBox="1">
            <a:spLocks noChangeArrowheads="1"/>
          </p:cNvSpPr>
          <p:nvPr/>
        </p:nvSpPr>
        <p:spPr bwMode="auto">
          <a:xfrm>
            <a:off x="685800" y="323850"/>
            <a:ext cx="7772400" cy="361950"/>
          </a:xfrm>
          <a:prstGeom prst="rect">
            <a:avLst/>
          </a:prstGeom>
          <a:noFill/>
          <a:ln w="9525">
            <a:noFill/>
            <a:miter lim="800000"/>
            <a:headEnd/>
            <a:tailEnd/>
          </a:ln>
          <a:effec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GB" sz="2000" b="1">
                <a:solidFill>
                  <a:schemeClr val="tx2"/>
                </a:solidFill>
                <a:latin typeface="Tahoma" charset="0"/>
                <a:cs typeface="Times New Roman" charset="0"/>
              </a:rPr>
              <a:t>RATIONAL-COMPREHENSIVE PLANNING </a:t>
            </a:r>
            <a:br>
              <a:rPr lang="en-GB" sz="2000" b="1">
                <a:solidFill>
                  <a:schemeClr val="tx2"/>
                </a:solidFill>
                <a:latin typeface="Tahoma" charset="0"/>
                <a:cs typeface="Times New Roman" charset="0"/>
              </a:rPr>
            </a:br>
            <a:r>
              <a:rPr lang="en-GB" sz="2000" i="1">
                <a:solidFill>
                  <a:schemeClr val="tx2"/>
                </a:solidFill>
                <a:latin typeface="Tahoma" charset="0"/>
                <a:cs typeface="Times New Roman" charset="0"/>
              </a:rPr>
              <a:t>(akan didetilkan pada pertemuan berikutnya)</a:t>
            </a:r>
            <a:r>
              <a:rPr lang="en-US" sz="2000" b="1">
                <a:solidFill>
                  <a:schemeClr val="tx2"/>
                </a:solidFill>
                <a:latin typeface="Tahoma" charset="0"/>
                <a:cs typeface="Tahoma" charset="0"/>
              </a:rPr>
              <a:t> </a:t>
            </a:r>
            <a:endParaRPr lang="en-GB" sz="2000" b="1">
              <a:solidFill>
                <a:schemeClr val="tx2"/>
              </a:solidFill>
              <a:latin typeface="Tahoma" charset="0"/>
              <a:cs typeface="Tahoma" charset="0"/>
            </a:endParaRPr>
          </a:p>
        </p:txBody>
      </p:sp>
      <p:graphicFrame>
        <p:nvGraphicFramePr>
          <p:cNvPr id="12" name="Group 15"/>
          <p:cNvGraphicFramePr>
            <a:graphicFrameLocks noGrp="1"/>
          </p:cNvGraphicFramePr>
          <p:nvPr/>
        </p:nvGraphicFramePr>
        <p:xfrm>
          <a:off x="304800" y="876300"/>
          <a:ext cx="8534400" cy="5402580"/>
        </p:xfrm>
        <a:graphic>
          <a:graphicData uri="http://schemas.openxmlformats.org/drawingml/2006/table">
            <a:tbl>
              <a:tblPr/>
              <a:tblGrid>
                <a:gridCol w="4470400"/>
                <a:gridCol w="4064000"/>
              </a:tblGrid>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ahoma" charset="0"/>
                          <a:ea typeface="ＭＳ Ｐゴシック" charset="-128"/>
                          <a:cs typeface="Tahoma" charset="0"/>
                        </a:rPr>
                        <a:t>Prinsip Perencanaan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ahoma" charset="0"/>
                          <a:ea typeface="ＭＳ Ｐゴシック" charset="-128"/>
                          <a:cs typeface="Times New Roman" charset="0"/>
                        </a:rPr>
                        <a:t>Kelemahan/Kritik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7300">
                <a:tc>
                  <a:txBody>
                    <a:bodyPr/>
                    <a:lstStyle/>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1. Memiliki citra holistik (menyeluruh) atas kemungkinan-kemungkinan yang ada dalam rangka memilih kemungkinan-kemungkinan yang paling optimal</a:t>
                      </a:r>
                      <a:endPar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75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2.</a:t>
                      </a:r>
                      <a:r>
                        <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rPr>
                        <a:t>Program-program disusun untuk dievaluasi dan memberikan peluang bagi adanya tindakan-tindakan pemecahan masalah</a:t>
                      </a: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 </a:t>
                      </a:r>
                    </a:p>
                    <a:p>
                      <a:pPr marL="228600" marR="0" lvl="0" indent="-228600" algn="l" defTabSz="914400" rtl="0" eaLnBrk="1" fontAlgn="base" latinLnBrk="0" hangingPunct="1">
                        <a:lnSpc>
                          <a:spcPct val="75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3.</a:t>
                      </a:r>
                      <a:r>
                        <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rPr>
                        <a:t>Pemerintah merupakan suatu organisasi dengan pengambilan keputusan ditingkat pusat dan melayani kepentingan-kepentingan umum masyarakat</a:t>
                      </a: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 </a:t>
                      </a:r>
                    </a:p>
                    <a:p>
                      <a:pPr marL="228600" marR="0" lvl="0" indent="-228600" algn="l" defTabSz="914400" rtl="0" eaLnBrk="1" fontAlgn="base" latinLnBrk="0" hangingPunct="1">
                        <a:lnSpc>
                          <a:spcPct val="75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4. </a:t>
                      </a:r>
                      <a:r>
                        <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rPr>
                        <a:t>Populer untuk para planner</a:t>
                      </a:r>
                    </a:p>
                    <a:p>
                      <a:pPr marL="228600" marR="0" lvl="0" indent="-228600" algn="l" defTabSz="914400" rtl="0" eaLnBrk="1" fontAlgn="base" latinLnBrk="0" hangingPunct="1">
                        <a:lnSpc>
                          <a:spcPct val="75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5. </a:t>
                      </a:r>
                      <a:r>
                        <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rPr>
                        <a:t>Menuntut adanya lembaga perencanaan yang serba tahu dan serba bisa</a:t>
                      </a:r>
                    </a:p>
                    <a:p>
                      <a:pPr marL="228600" marR="0" lvl="0" indent="-228600" algn="l" defTabSz="914400" rtl="0" eaLnBrk="1" fontAlgn="base" latinLnBrk="0" hangingPunct="1">
                        <a:lnSpc>
                          <a:spcPct val="75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6. </a:t>
                      </a:r>
                      <a:r>
                        <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rPr>
                        <a:t>Menuntut SDM berkualitas tinggi dan berpandangan luas yang mampu menangani permasalahan-permasalahan detail</a:t>
                      </a:r>
                    </a:p>
                    <a:p>
                      <a:pPr marL="228600" marR="0" lvl="0" indent="-228600" algn="l" defTabSz="914400" rtl="0" eaLnBrk="1" fontAlgn="base" latinLnBrk="0" hangingPunct="1">
                        <a:lnSpc>
                          <a:spcPct val="75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7. Cocok untuk perencanaan jangka panjang</a:t>
                      </a:r>
                      <a:endPar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   Tidak adaptif (poor adaption terhadap hal-hal berikut:</a:t>
                      </a:r>
                      <a:endPar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75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1.keterbatasan kapasitas intelektual manusia</a:t>
                      </a:r>
                    </a:p>
                    <a:p>
                      <a:pPr marL="228600" marR="0" lvl="0" indent="-228600" algn="l" defTabSz="914400" rtl="0" eaLnBrk="1" fontAlgn="base" latinLnBrk="0" hangingPunct="1">
                        <a:lnSpc>
                          <a:spcPct val="75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2.ketidaktersediaan informasi</a:t>
                      </a:r>
                    </a:p>
                    <a:p>
                      <a:pPr marL="228600" marR="0" lvl="0" indent="-228600" algn="l" defTabSz="914400" rtl="0" eaLnBrk="1" fontAlgn="base" latinLnBrk="0" hangingPunct="1">
                        <a:lnSpc>
                          <a:spcPct val="75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3.proses analisis yang mahal</a:t>
                      </a:r>
                    </a:p>
                    <a:p>
                      <a:pPr marL="228600" marR="0" lvl="0" indent="-228600" algn="l" defTabSz="914400" rtl="0" eaLnBrk="1" fontAlgn="base" latinLnBrk="0" hangingPunct="1">
                        <a:lnSpc>
                          <a:spcPct val="75000"/>
                        </a:lnSpc>
                        <a:spcBef>
                          <a:spcPct val="7500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4.</a:t>
                      </a:r>
                      <a:r>
                        <a:rPr kumimoji="0" lang="en-GB" sz="1600" b="0" i="0" u="none" strike="noStrike" cap="none" normalizeH="0" baseline="0" smtClean="0">
                          <a:ln>
                            <a:noFill/>
                          </a:ln>
                          <a:solidFill>
                            <a:schemeClr val="tx1"/>
                          </a:solidFill>
                          <a:effectLst/>
                          <a:latin typeface="Tahoma" charset="0"/>
                          <a:ea typeface="ＭＳ Ｐゴシック" charset="-128"/>
                          <a:cs typeface="Times New Roman" charset="0"/>
                        </a:rPr>
                        <a:t>kewenangan kontrol terhadap pelaksanaan rencana kecil</a:t>
                      </a:r>
                      <a:endParaRPr kumimoji="0" lang="en-GB" sz="1600" b="0" i="0" u="none" strike="noStrike" cap="none" normalizeH="0" baseline="0" smtClean="0">
                        <a:ln>
                          <a:noFill/>
                        </a:ln>
                        <a:solidFill>
                          <a:schemeClr val="tx1"/>
                        </a:solidFill>
                        <a:effectLst/>
                        <a:latin typeface="Tahoma" charset="0"/>
                        <a:ea typeface="ＭＳ Ｐゴシック" charset="-128"/>
                        <a:cs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25" name="Text Box 16"/>
          <p:cNvSpPr txBox="1">
            <a:spLocks noChangeArrowheads="1"/>
          </p:cNvSpPr>
          <p:nvPr/>
        </p:nvSpPr>
        <p:spPr bwMode="auto">
          <a:xfrm>
            <a:off x="685800" y="64008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sz="1400" i="1"/>
              <a:t>Sumber: Sudaryono, Modul Teori Perencanaan, MPKD UGM, akhir 90-an dan awal 2000-an</a:t>
            </a:r>
          </a:p>
        </p:txBody>
      </p:sp>
    </p:spTree>
    <p:extLst>
      <p:ext uri="{BB962C8B-B14F-4D97-AF65-F5344CB8AC3E}">
        <p14:creationId xmlns:p14="http://schemas.microsoft.com/office/powerpoint/2010/main" val="963687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KULIAH\Pictur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733800" y="3124200"/>
            <a:ext cx="5410200" cy="3733800"/>
          </a:xfrm>
        </p:spPr>
        <p:txBody>
          <a:bodyPr>
            <a:normAutofit/>
          </a:bodyPr>
          <a:lstStyle/>
          <a:p>
            <a:pPr marL="114300" indent="0">
              <a:buClr>
                <a:srgbClr val="002060"/>
              </a:buClr>
              <a:buNone/>
            </a:pPr>
            <a:endParaRPr lang="en-US" sz="2400" smtClean="0">
              <a:solidFill>
                <a:schemeClr val="tx2">
                  <a:lumMod val="50000"/>
                </a:schemeClr>
              </a:solidFill>
            </a:endParaRPr>
          </a:p>
          <a:p>
            <a:pPr marL="571500" indent="-457200">
              <a:buClr>
                <a:srgbClr val="002060"/>
              </a:buClr>
              <a:buFont typeface="+mj-lt"/>
              <a:buAutoNum type="arabicPeriod"/>
            </a:pPr>
            <a:endParaRPr lang="en-US" sz="2400" smtClean="0">
              <a:solidFill>
                <a:schemeClr val="tx2">
                  <a:lumMod val="50000"/>
                </a:schemeClr>
              </a:solidFill>
            </a:endParaRPr>
          </a:p>
          <a:p>
            <a:pPr marL="571500" indent="-457200">
              <a:buClr>
                <a:srgbClr val="002060"/>
              </a:buClr>
              <a:buFont typeface="+mj-lt"/>
              <a:buAutoNum type="arabicPeriod"/>
            </a:pPr>
            <a:endParaRPr lang="en-US" sz="2400">
              <a:solidFill>
                <a:schemeClr val="tx2">
                  <a:lumMod val="50000"/>
                </a:schemeClr>
              </a:solidFill>
            </a:endParaRPr>
          </a:p>
        </p:txBody>
      </p:sp>
      <p:sp>
        <p:nvSpPr>
          <p:cNvPr id="2" name="Title 1"/>
          <p:cNvSpPr>
            <a:spLocks noGrp="1"/>
          </p:cNvSpPr>
          <p:nvPr>
            <p:ph type="title"/>
          </p:nvPr>
        </p:nvSpPr>
        <p:spPr>
          <a:xfrm>
            <a:off x="3352800" y="2133600"/>
            <a:ext cx="3733800" cy="1143000"/>
          </a:xfrm>
        </p:spPr>
        <p:txBody>
          <a:bodyPr/>
          <a:lstStyle/>
          <a:p>
            <a:pPr algn="l"/>
            <a:r>
              <a:rPr lang="en-US" b="1" smtClean="0">
                <a:solidFill>
                  <a:schemeClr val="tx2">
                    <a:lumMod val="50000"/>
                  </a:schemeClr>
                </a:solidFill>
              </a:rPr>
              <a:t>OUTLINE</a:t>
            </a:r>
            <a:endParaRPr lang="en-US" b="1">
              <a:solidFill>
                <a:schemeClr val="tx2">
                  <a:lumMod val="50000"/>
                </a:schemeClr>
              </a:solidFill>
            </a:endParaRPr>
          </a:p>
        </p:txBody>
      </p:sp>
      <p:sp>
        <p:nvSpPr>
          <p:cNvPr id="4" name="TextBox 3"/>
          <p:cNvSpPr txBox="1"/>
          <p:nvPr/>
        </p:nvSpPr>
        <p:spPr>
          <a:xfrm>
            <a:off x="3810000" y="3276600"/>
            <a:ext cx="4708340" cy="3539430"/>
          </a:xfrm>
          <a:prstGeom prst="rect">
            <a:avLst/>
          </a:prstGeom>
          <a:noFill/>
        </p:spPr>
        <p:txBody>
          <a:bodyPr wrap="none" rtlCol="0">
            <a:spAutoFit/>
          </a:bodyPr>
          <a:lstStyle/>
          <a:p>
            <a:pPr marL="342900" indent="-342900">
              <a:buFont typeface="+mj-lt"/>
              <a:buAutoNum type="arabicPeriod"/>
            </a:pPr>
            <a:r>
              <a:rPr lang="en-US" sz="2800" smtClean="0"/>
              <a:t>Definisi Rencana</a:t>
            </a:r>
          </a:p>
          <a:p>
            <a:pPr marL="342900" indent="-342900">
              <a:buFont typeface="+mj-lt"/>
              <a:buAutoNum type="arabicPeriod"/>
            </a:pPr>
            <a:r>
              <a:rPr lang="en-US" sz="2800" smtClean="0"/>
              <a:t>Definisi Perencanaan</a:t>
            </a:r>
          </a:p>
          <a:p>
            <a:pPr marL="342900" indent="-342900">
              <a:buFont typeface="+mj-lt"/>
              <a:buAutoNum type="arabicPeriod"/>
            </a:pPr>
            <a:r>
              <a:rPr lang="en-US" sz="2800" smtClean="0"/>
              <a:t>Kategori Perencanaan</a:t>
            </a:r>
          </a:p>
          <a:p>
            <a:pPr marL="342900" indent="-342900">
              <a:buFont typeface="+mj-lt"/>
              <a:buAutoNum type="arabicPeriod"/>
            </a:pPr>
            <a:r>
              <a:rPr lang="en-US" sz="2800" smtClean="0"/>
              <a:t>Tujuan Perencanaan</a:t>
            </a:r>
          </a:p>
          <a:p>
            <a:pPr marL="342900" indent="-342900">
              <a:buFont typeface="+mj-lt"/>
              <a:buAutoNum type="arabicPeriod"/>
            </a:pPr>
            <a:r>
              <a:rPr lang="en-US" sz="2800" smtClean="0"/>
              <a:t>Tipe Perencanaan</a:t>
            </a:r>
          </a:p>
          <a:p>
            <a:pPr marL="342900" indent="-342900">
              <a:buFont typeface="+mj-lt"/>
              <a:buAutoNum type="arabicPeriod"/>
            </a:pPr>
            <a:r>
              <a:rPr lang="en-US" sz="2800" smtClean="0"/>
              <a:t>Model dan Dimensi Planning</a:t>
            </a:r>
          </a:p>
          <a:p>
            <a:pPr marL="342900" indent="-342900">
              <a:buFont typeface="+mj-lt"/>
              <a:buAutoNum type="arabicPeriod"/>
            </a:pPr>
            <a:endParaRPr lang="en-US" sz="2800" smtClean="0"/>
          </a:p>
          <a:p>
            <a:pPr marL="342900" indent="-342900">
              <a:buFont typeface="+mj-lt"/>
              <a:buAutoNum type="arabicPeriod"/>
            </a:pPr>
            <a:endParaRPr lang="en-US" sz="2800"/>
          </a:p>
        </p:txBody>
      </p:sp>
    </p:spTree>
    <p:extLst>
      <p:ext uri="{BB962C8B-B14F-4D97-AF65-F5344CB8AC3E}">
        <p14:creationId xmlns:p14="http://schemas.microsoft.com/office/powerpoint/2010/main" val="3099937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406400" y="76200"/>
            <a:ext cx="8432800" cy="51435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sz="1800">
              <a:solidFill>
                <a:srgbClr val="000000"/>
              </a:solidFill>
              <a:latin typeface="Constantia" charset="0"/>
            </a:endParaRPr>
          </a:p>
        </p:txBody>
      </p:sp>
      <p:sp>
        <p:nvSpPr>
          <p:cNvPr id="18437" name="Rectangle 3"/>
          <p:cNvSpPr txBox="1">
            <a:spLocks noChangeArrowheads="1"/>
          </p:cNvSpPr>
          <p:nvPr/>
        </p:nvSpPr>
        <p:spPr bwMode="auto">
          <a:xfrm>
            <a:off x="584200" y="152400"/>
            <a:ext cx="80518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GB" sz="2000" b="1">
                <a:solidFill>
                  <a:schemeClr val="tx2"/>
                </a:solidFill>
                <a:latin typeface="Tahoma" charset="0"/>
                <a:cs typeface="Tahoma" charset="0"/>
              </a:rPr>
              <a:t>DISJOINTED – INCREMENTALIST PLANNING</a:t>
            </a:r>
          </a:p>
        </p:txBody>
      </p:sp>
      <p:graphicFrame>
        <p:nvGraphicFramePr>
          <p:cNvPr id="10" name="Group 15"/>
          <p:cNvGraphicFramePr>
            <a:graphicFrameLocks noGrp="1"/>
          </p:cNvGraphicFramePr>
          <p:nvPr/>
        </p:nvGraphicFramePr>
        <p:xfrm>
          <a:off x="203200" y="628650"/>
          <a:ext cx="8839200" cy="5867401"/>
        </p:xfrm>
        <a:graphic>
          <a:graphicData uri="http://schemas.openxmlformats.org/drawingml/2006/table">
            <a:tbl>
              <a:tblPr/>
              <a:tblGrid>
                <a:gridCol w="6096000"/>
                <a:gridCol w="2743200"/>
              </a:tblGrid>
              <a:tr h="382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noProof="1" smtClean="0">
                          <a:ln>
                            <a:noFill/>
                          </a:ln>
                          <a:solidFill>
                            <a:schemeClr val="tx1"/>
                          </a:solidFill>
                          <a:effectLst/>
                          <a:latin typeface="Tahoma" charset="0"/>
                          <a:ea typeface="ＭＳ Ｐゴシック" charset="-128"/>
                          <a:cs typeface="Tahoma" charset="0"/>
                        </a:rPr>
                        <a:t>Prinsip Perencanaan</a:t>
                      </a:r>
                      <a:endParaRPr kumimoji="0" lang="en-US" sz="1500" b="0" i="0" u="none" strike="noStrike" cap="none" normalizeH="0" baseline="0" noProof="1" smtClean="0">
                        <a:ln>
                          <a:noFill/>
                        </a:ln>
                        <a:solidFill>
                          <a:schemeClr val="tx1"/>
                        </a:solidFill>
                        <a:effectLst/>
                        <a:latin typeface="Times New Roman" charset="0"/>
                        <a:ea typeface="ＭＳ Ｐゴシック" charset="-128"/>
                        <a:cs typeface="Tahoma"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noProof="1" smtClean="0">
                          <a:ln>
                            <a:noFill/>
                          </a:ln>
                          <a:solidFill>
                            <a:schemeClr val="tx1"/>
                          </a:solidFill>
                          <a:effectLst/>
                          <a:latin typeface="Tahoma" charset="0"/>
                          <a:ea typeface="ＭＳ Ｐゴシック" charset="-128"/>
                          <a:cs typeface="Tahoma" charset="0"/>
                        </a:rPr>
                        <a:t>Kelemahan/Kritik</a:t>
                      </a:r>
                      <a:endParaRPr kumimoji="0" lang="en-US" sz="1500" b="0" i="0" u="none" strike="noStrike" cap="none" normalizeH="0" baseline="0" noProof="1" smtClean="0">
                        <a:ln>
                          <a:noFill/>
                        </a:ln>
                        <a:solidFill>
                          <a:schemeClr val="tx1"/>
                        </a:solidFill>
                        <a:effectLst/>
                        <a:latin typeface="Times New Roman" charset="0"/>
                        <a:ea typeface="ＭＳ Ｐゴシック" charset="-128"/>
                        <a:cs typeface="Times New Roman"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84813">
                <a:tc>
                  <a:txBody>
                    <a:bodyPr/>
                    <a:lstStyle/>
                    <a:p>
                      <a:pPr marL="400050" marR="0" lvl="0" indent="-40005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ahoma" charset="0"/>
                          <a:ea typeface="ＭＳ Ｐゴシック" charset="-128"/>
                          <a:cs typeface="Tahoma" charset="0"/>
                        </a:rPr>
                        <a:t> 1. Filosofi perencanaan</a:t>
                      </a:r>
                      <a:endParaRPr kumimoji="0" lang="en-US" sz="15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400050" marR="0" lvl="0" indent="-40005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ahoma" charset="0"/>
                          <a:ea typeface="ＭＳ Ｐゴシック" charset="-128"/>
                          <a:cs typeface="Tahoma" charset="0"/>
                        </a:rPr>
                        <a:t>  a. arah dari suatu perkembangan masyarakat secara keseluruhan bukanlah disebabkan oleh pilihan yang disengaja (direncanakan) melainkan oleh berperannya bermacam-macam kekuatan</a:t>
                      </a:r>
                      <a:endParaRPr kumimoji="0" lang="en-US" sz="15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400050" marR="0" lvl="0" indent="-40005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ahoma" charset="0"/>
                          <a:ea typeface="ＭＳ Ｐゴシック" charset="-128"/>
                          <a:cs typeface="Tahoma" charset="0"/>
                        </a:rPr>
                        <a:t>   b. basis model planning adalah market</a:t>
                      </a:r>
                      <a:endParaRPr kumimoji="0" lang="en-US" sz="15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400050" marR="0" lvl="0" indent="-40005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ahoma" charset="0"/>
                          <a:ea typeface="ＭＳ Ｐゴシック" charset="-128"/>
                          <a:cs typeface="Tahoma" charset="0"/>
                        </a:rPr>
                        <a:t>    </a:t>
                      </a:r>
                    </a:p>
                    <a:p>
                      <a:pPr marL="400050" marR="0" lvl="0" indent="-40005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ahoma" charset="0"/>
                          <a:ea typeface="ＭＳ Ｐゴシック" charset="-128"/>
                          <a:cs typeface="Tahoma" charset="0"/>
                        </a:rPr>
                        <a:t> 2.   Merupakan suatu model planning dimana program-progam disusun oleh suatu badan perencanaan dan secara terbatas (merupakan model perencanaan untuk kehidupan nyata)</a:t>
                      </a:r>
                    </a:p>
                    <a:p>
                      <a:pPr marL="400050" marR="0" lvl="0" indent="-40005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400050" marR="0" lvl="0" indent="-40005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chemeClr val="tx1"/>
                          </a:solidFill>
                          <a:effectLst/>
                          <a:latin typeface="Tahoma" charset="0"/>
                          <a:ea typeface="ＭＳ Ｐゴシック" charset="-128"/>
                          <a:cs typeface="Tahoma" charset="0"/>
                        </a:rPr>
                        <a:t> 3.</a:t>
                      </a:r>
                      <a:r>
                        <a:rPr kumimoji="0" lang="en-GB" sz="1500" b="0" i="0" u="none" strike="noStrike" cap="none" normalizeH="0" baseline="0" smtClean="0">
                          <a:ln>
                            <a:noFill/>
                          </a:ln>
                          <a:solidFill>
                            <a:schemeClr val="tx1"/>
                          </a:solidFill>
                          <a:effectLst/>
                          <a:latin typeface="Times New Roman" charset="0"/>
                          <a:ea typeface="ＭＳ Ｐゴシック" charset="-128"/>
                          <a:cs typeface="Times New Roman" charset="0"/>
                        </a:rPr>
                        <a:t>   </a:t>
                      </a:r>
                      <a:r>
                        <a:rPr kumimoji="0" lang="en-GB" sz="1500" b="0" i="0" u="none" strike="noStrike" cap="none" normalizeH="0" baseline="0" smtClean="0">
                          <a:ln>
                            <a:noFill/>
                          </a:ln>
                          <a:solidFill>
                            <a:schemeClr val="tx1"/>
                          </a:solidFill>
                          <a:effectLst/>
                          <a:latin typeface="Tahoma" charset="0"/>
                          <a:ea typeface="ＭＳ Ｐゴシック" charset="-128"/>
                          <a:cs typeface="Tahoma" charset="0"/>
                        </a:rPr>
                        <a:t>Membatasi jumlah alternatif program disesuaikan dengan ketersediaan informasi</a:t>
                      </a:r>
                    </a:p>
                    <a:p>
                      <a:pPr marL="400050" marR="0" lvl="0" indent="-400050" algn="l"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smtClean="0">
                        <a:ln>
                          <a:noFill/>
                        </a:ln>
                        <a:solidFill>
                          <a:schemeClr val="tx1"/>
                        </a:solidFill>
                        <a:effectLst/>
                        <a:latin typeface="Tahoma" charset="0"/>
                        <a:ea typeface="ＭＳ Ｐゴシック" charset="-128"/>
                        <a:cs typeface="Tahoma" charset="0"/>
                      </a:endParaRPr>
                    </a:p>
                    <a:p>
                      <a:pPr marL="400050" marR="0" lvl="0" indent="-40005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chemeClr val="tx1"/>
                          </a:solidFill>
                          <a:effectLst/>
                          <a:latin typeface="Tahoma" charset="0"/>
                          <a:ea typeface="ＭＳ Ｐゴシック" charset="-128"/>
                          <a:cs typeface="Tahoma" charset="0"/>
                        </a:rPr>
                        <a:t> 4.</a:t>
                      </a:r>
                      <a:r>
                        <a:rPr kumimoji="0" lang="en-GB" sz="1500" b="0" i="0" u="none" strike="noStrike" cap="none" normalizeH="0" baseline="0" smtClean="0">
                          <a:ln>
                            <a:noFill/>
                          </a:ln>
                          <a:solidFill>
                            <a:schemeClr val="tx1"/>
                          </a:solidFill>
                          <a:effectLst/>
                          <a:latin typeface="Times New Roman" charset="0"/>
                          <a:ea typeface="ＭＳ Ｐゴシック" charset="-128"/>
                          <a:cs typeface="Times New Roman" charset="0"/>
                        </a:rPr>
                        <a:t>   </a:t>
                      </a:r>
                      <a:r>
                        <a:rPr kumimoji="0" lang="en-GB" sz="1500" b="0" i="0" u="none" strike="noStrike" cap="none" normalizeH="0" baseline="0" smtClean="0">
                          <a:ln>
                            <a:noFill/>
                          </a:ln>
                          <a:solidFill>
                            <a:schemeClr val="tx1"/>
                          </a:solidFill>
                          <a:effectLst/>
                          <a:latin typeface="Tahoma" charset="0"/>
                          <a:ea typeface="ＭＳ Ｐゴシック" charset="-128"/>
                          <a:cs typeface="Tahoma" charset="0"/>
                        </a:rPr>
                        <a:t>Evaluasi dilakukan atas dasar beberapa hasil/produk yang jelas dan nyata</a:t>
                      </a:r>
                    </a:p>
                    <a:p>
                      <a:pPr marL="400050" marR="0" lvl="0" indent="-400050" algn="l"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smtClean="0">
                        <a:ln>
                          <a:noFill/>
                        </a:ln>
                        <a:solidFill>
                          <a:schemeClr val="tx1"/>
                        </a:solidFill>
                        <a:effectLst/>
                        <a:latin typeface="Tahoma" charset="0"/>
                        <a:ea typeface="ＭＳ Ｐゴシック" charset="-128"/>
                        <a:cs typeface="Tahoma" charset="0"/>
                      </a:endParaRPr>
                    </a:p>
                    <a:p>
                      <a:pPr marL="400050" marR="0" lvl="0" indent="-40005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chemeClr val="tx1"/>
                          </a:solidFill>
                          <a:effectLst/>
                          <a:latin typeface="Tahoma" charset="0"/>
                          <a:ea typeface="ＭＳ Ｐゴシック" charset="-128"/>
                          <a:cs typeface="Tahoma" charset="0"/>
                        </a:rPr>
                        <a:t> 5.</a:t>
                      </a:r>
                      <a:r>
                        <a:rPr kumimoji="0" lang="en-GB" sz="1500" b="0" i="0" u="none" strike="noStrike" cap="none" normalizeH="0" baseline="0" smtClean="0">
                          <a:ln>
                            <a:noFill/>
                          </a:ln>
                          <a:solidFill>
                            <a:schemeClr val="tx1"/>
                          </a:solidFill>
                          <a:effectLst/>
                          <a:latin typeface="Times New Roman" charset="0"/>
                          <a:ea typeface="ＭＳ Ｐゴシック" charset="-128"/>
                          <a:cs typeface="Times New Roman" charset="0"/>
                        </a:rPr>
                        <a:t>   </a:t>
                      </a:r>
                      <a:r>
                        <a:rPr kumimoji="0" lang="en-GB" sz="1500" b="0" i="0" u="none" strike="noStrike" cap="none" normalizeH="0" baseline="0" smtClean="0">
                          <a:ln>
                            <a:noFill/>
                          </a:ln>
                          <a:solidFill>
                            <a:schemeClr val="tx1"/>
                          </a:solidFill>
                          <a:effectLst/>
                          <a:latin typeface="Tahoma" charset="0"/>
                          <a:ea typeface="ＭＳ Ｐゴシック" charset="-128"/>
                          <a:cs typeface="Tahoma" charset="0"/>
                        </a:rPr>
                        <a:t>Sifatnya atomistik karena tidak ada “</a:t>
                      </a:r>
                      <a:r>
                        <a:rPr kumimoji="0" lang="en-GB" sz="1500" b="0" i="1" u="none" strike="noStrike" cap="none" normalizeH="0" baseline="0" smtClean="0">
                          <a:ln>
                            <a:noFill/>
                          </a:ln>
                          <a:solidFill>
                            <a:schemeClr val="tx1"/>
                          </a:solidFill>
                          <a:effectLst/>
                          <a:latin typeface="Tahoma" charset="0"/>
                          <a:ea typeface="ＭＳ Ｐゴシック" charset="-128"/>
                          <a:cs typeface="Tahoma" charset="0"/>
                        </a:rPr>
                        <a:t>macro decision-makers</a:t>
                      </a:r>
                      <a:r>
                        <a:rPr kumimoji="0" lang="en-GB" sz="1500" b="0" i="0" u="none" strike="noStrike" cap="none" normalizeH="0" baseline="0" smtClean="0">
                          <a:ln>
                            <a:noFill/>
                          </a:ln>
                          <a:solidFill>
                            <a:schemeClr val="tx1"/>
                          </a:solidFill>
                          <a:effectLst/>
                          <a:latin typeface="Tahoma" charset="0"/>
                          <a:ea typeface="ＭＳ Ｐゴシック" charset="-128"/>
                          <a:cs typeface="Tahoma" charset="0"/>
                        </a:rPr>
                        <a:t>”</a:t>
                      </a:r>
                    </a:p>
                    <a:p>
                      <a:pPr marL="400050" marR="0" lvl="0" indent="-400050" algn="l"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smtClean="0">
                        <a:ln>
                          <a:noFill/>
                        </a:ln>
                        <a:solidFill>
                          <a:schemeClr val="tx1"/>
                        </a:solidFill>
                        <a:effectLst/>
                        <a:latin typeface="Tahoma" charset="0"/>
                        <a:ea typeface="ＭＳ Ｐゴシック" charset="-128"/>
                        <a:cs typeface="Tahoma" charset="0"/>
                      </a:endParaRPr>
                    </a:p>
                    <a:p>
                      <a:pPr marL="400050" marR="0" lvl="0" indent="-40005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chemeClr val="tx1"/>
                          </a:solidFill>
                          <a:effectLst/>
                          <a:latin typeface="Tahoma" charset="0"/>
                          <a:ea typeface="ＭＳ Ｐゴシック" charset="-128"/>
                          <a:cs typeface="Tahoma" charset="0"/>
                        </a:rPr>
                        <a:t> 6.</a:t>
                      </a:r>
                      <a:r>
                        <a:rPr kumimoji="0" lang="en-GB" sz="1500" b="0" i="0" u="none" strike="noStrike" cap="none" normalizeH="0" baseline="0" smtClean="0">
                          <a:ln>
                            <a:noFill/>
                          </a:ln>
                          <a:solidFill>
                            <a:schemeClr val="tx1"/>
                          </a:solidFill>
                          <a:effectLst/>
                          <a:latin typeface="Times New Roman" charset="0"/>
                          <a:ea typeface="ＭＳ Ｐゴシック" charset="-128"/>
                          <a:cs typeface="Times New Roman" charset="0"/>
                        </a:rPr>
                        <a:t>    </a:t>
                      </a:r>
                      <a:r>
                        <a:rPr kumimoji="0" lang="en-GB" sz="1500" b="0" i="0" u="none" strike="noStrike" cap="none" normalizeH="0" baseline="0" smtClean="0">
                          <a:ln>
                            <a:noFill/>
                          </a:ln>
                          <a:solidFill>
                            <a:schemeClr val="tx1"/>
                          </a:solidFill>
                          <a:effectLst/>
                          <a:latin typeface="Tahoma" charset="0"/>
                          <a:ea typeface="ＭＳ Ｐゴシック" charset="-128"/>
                          <a:cs typeface="Tahoma" charset="0"/>
                        </a:rPr>
                        <a:t>Kedudukan pemerintah kumpulan dari lembaga-lembaga dimana masing-masing memiliki lingkup pelayanannya sendiri dan mewakili kepentingannya sendiri</a:t>
                      </a:r>
                    </a:p>
                    <a:p>
                      <a:pPr marL="400050" marR="0" lvl="0" indent="-400050" algn="l"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smtClean="0">
                        <a:ln>
                          <a:noFill/>
                        </a:ln>
                        <a:solidFill>
                          <a:schemeClr val="tx1"/>
                        </a:solidFill>
                        <a:effectLst/>
                        <a:latin typeface="Tahoma" charset="0"/>
                        <a:ea typeface="ＭＳ Ｐゴシック" charset="-128"/>
                        <a:cs typeface="Tahoma" charset="0"/>
                      </a:endParaRPr>
                    </a:p>
                    <a:p>
                      <a:pPr marL="400050" marR="0" lvl="0" indent="-40005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ahoma" charset="0"/>
                          <a:ea typeface="ＭＳ Ｐゴシック" charset="-128"/>
                          <a:cs typeface="Tahoma" charset="0"/>
                        </a:rPr>
                        <a:t> 7.</a:t>
                      </a:r>
                      <a:r>
                        <a:rPr kumimoji="0" lang="en-US" sz="1500" b="0" i="0" u="none" strike="noStrike" cap="none" normalizeH="0" baseline="0" smtClean="0">
                          <a:ln>
                            <a:noFill/>
                          </a:ln>
                          <a:solidFill>
                            <a:schemeClr val="tx1"/>
                          </a:solidFill>
                          <a:effectLst/>
                          <a:latin typeface="Times New Roman" charset="0"/>
                          <a:ea typeface="ＭＳ Ｐゴシック" charset="-128"/>
                          <a:cs typeface="Times New Roman" charset="0"/>
                        </a:rPr>
                        <a:t>   </a:t>
                      </a:r>
                      <a:r>
                        <a:rPr kumimoji="0" lang="en-US" sz="1500" b="0" i="0" u="none" strike="noStrike" cap="none" normalizeH="0" baseline="0" smtClean="0">
                          <a:ln>
                            <a:noFill/>
                          </a:ln>
                          <a:solidFill>
                            <a:schemeClr val="tx1"/>
                          </a:solidFill>
                          <a:effectLst/>
                          <a:latin typeface="Tahoma" charset="0"/>
                          <a:ea typeface="ＭＳ Ｐゴシック" charset="-128"/>
                          <a:cs typeface="Tahoma" charset="0"/>
                        </a:rPr>
                        <a:t>Kewenangan terhadap kontrol besar</a:t>
                      </a:r>
                      <a:endParaRPr kumimoji="0" lang="en-US" sz="1500" b="0" i="0" u="none" strike="noStrike" cap="none" normalizeH="0" baseline="0" noProof="1" smtClean="0">
                        <a:ln>
                          <a:noFill/>
                        </a:ln>
                        <a:solidFill>
                          <a:schemeClr val="tx1"/>
                        </a:solidFill>
                        <a:effectLst/>
                        <a:latin typeface="Times New Roman" charset="0"/>
                        <a:ea typeface="ＭＳ Ｐゴシック" charset="-128"/>
                        <a:cs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ahoma" charset="0"/>
                          <a:ea typeface="ＭＳ Ｐゴシック" charset="-128"/>
                          <a:cs typeface="Tahoma" charset="0"/>
                        </a:rPr>
                        <a:t>1.</a:t>
                      </a:r>
                      <a:r>
                        <a:rPr kumimoji="0" lang="en-US" sz="1500" b="0" i="0" u="none" strike="noStrike" cap="none" normalizeH="0" baseline="0" smtClean="0">
                          <a:ln>
                            <a:noFill/>
                          </a:ln>
                          <a:solidFill>
                            <a:schemeClr val="tx1"/>
                          </a:solidFill>
                          <a:effectLst/>
                          <a:latin typeface="Times New Roman" charset="0"/>
                          <a:ea typeface="ＭＳ Ｐゴシック" charset="-128"/>
                          <a:cs typeface="Times New Roman" charset="0"/>
                        </a:rPr>
                        <a:t> </a:t>
                      </a:r>
                      <a:r>
                        <a:rPr kumimoji="0" lang="en-US" sz="1500" b="0" i="0" u="none" strike="noStrike" cap="none" normalizeH="0" baseline="0" smtClean="0">
                          <a:ln>
                            <a:noFill/>
                          </a:ln>
                          <a:solidFill>
                            <a:schemeClr val="tx1"/>
                          </a:solidFill>
                          <a:effectLst/>
                          <a:latin typeface="Tahoma" charset="0"/>
                          <a:ea typeface="ＭＳ Ｐゴシック" charset="-128"/>
                          <a:cs typeface="Tahoma" charset="0"/>
                        </a:rPr>
                        <a:t>SDM yang disyaratkan /tersedia pada umumnya para spesialis</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ahoma" charset="0"/>
                          <a:ea typeface="ＭＳ Ｐゴシック" charset="-128"/>
                          <a:cs typeface="Tahoma" charset="0"/>
                        </a:rPr>
                        <a:t>2. Sulit untuk dilakukan koordinasi dengan lembaga-lembaga lain.</a:t>
                      </a:r>
                      <a:endParaRPr kumimoji="0" lang="en-US" sz="15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noProof="1" smtClean="0">
                        <a:ln>
                          <a:noFill/>
                        </a:ln>
                        <a:solidFill>
                          <a:schemeClr val="tx1"/>
                        </a:solidFill>
                        <a:effectLst/>
                        <a:latin typeface="Times New Roman" charset="0"/>
                        <a:ea typeface="ＭＳ Ｐゴシック" charset="-128"/>
                        <a:cs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9" name="Text Box 16"/>
          <p:cNvSpPr txBox="1">
            <a:spLocks noChangeArrowheads="1"/>
          </p:cNvSpPr>
          <p:nvPr/>
        </p:nvSpPr>
        <p:spPr bwMode="auto">
          <a:xfrm>
            <a:off x="685800" y="64770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sz="1400" i="1"/>
              <a:t>Sumber: Sudaryono, Modul Teori Perencanaan, MPKD UGM, akhir 90-an dan awal 2000-an</a:t>
            </a:r>
          </a:p>
        </p:txBody>
      </p:sp>
    </p:spTree>
    <p:extLst>
      <p:ext uri="{BB962C8B-B14F-4D97-AF65-F5344CB8AC3E}">
        <p14:creationId xmlns:p14="http://schemas.microsoft.com/office/powerpoint/2010/main" val="1945730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09600" y="285750"/>
            <a:ext cx="7924800" cy="400050"/>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20483" name="Rectangle 3"/>
          <p:cNvSpPr txBox="1">
            <a:spLocks noChangeArrowheads="1"/>
          </p:cNvSpPr>
          <p:nvPr/>
        </p:nvSpPr>
        <p:spPr bwMode="auto">
          <a:xfrm>
            <a:off x="685800" y="342900"/>
            <a:ext cx="7772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GB" sz="2000" b="1">
                <a:solidFill>
                  <a:schemeClr val="tx2"/>
                </a:solidFill>
                <a:latin typeface="Tahoma" charset="0"/>
                <a:cs typeface="Tahoma" charset="0"/>
              </a:rPr>
              <a:t>NORMATIVE PLANNING</a:t>
            </a:r>
          </a:p>
        </p:txBody>
      </p:sp>
      <p:graphicFrame>
        <p:nvGraphicFramePr>
          <p:cNvPr id="12" name="Group 4"/>
          <p:cNvGraphicFramePr>
            <a:graphicFrameLocks noGrp="1"/>
          </p:cNvGraphicFramePr>
          <p:nvPr>
            <p:extLst>
              <p:ext uri="{D42A27DB-BD31-4B8C-83A1-F6EECF244321}">
                <p14:modId xmlns:p14="http://schemas.microsoft.com/office/powerpoint/2010/main" val="1365354683"/>
              </p:ext>
            </p:extLst>
          </p:nvPr>
        </p:nvGraphicFramePr>
        <p:xfrm>
          <a:off x="609600" y="800100"/>
          <a:ext cx="8026400" cy="4343400"/>
        </p:xfrm>
        <a:graphic>
          <a:graphicData uri="http://schemas.openxmlformats.org/drawingml/2006/table">
            <a:tbl>
              <a:tblPr/>
              <a:tblGrid>
                <a:gridCol w="4535488"/>
                <a:gridCol w="3490912"/>
              </a:tblGrid>
              <a:tr h="609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ahoma" charset="0"/>
                          <a:ea typeface="ＭＳ Ｐゴシック" charset="-128"/>
                          <a:cs typeface="Tahoma" charset="0"/>
                        </a:rPr>
                        <a:t>Prinsip Perencanaan</a:t>
                      </a:r>
                      <a:r>
                        <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ahoma" charset="0"/>
                          <a:ea typeface="ＭＳ Ｐゴシック" charset="-128"/>
                          <a:cs typeface="Tahoma" charset="0"/>
                        </a:rPr>
                        <a:t>Kelemahan/Kritik</a:t>
                      </a:r>
                      <a:r>
                        <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rPr>
                        <a:t>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3800">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1. Otonomi/kontrol terhadap pelaksanaan besar</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2. </a:t>
                      </a: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Tujuan dan sasaran menjadi bagian yang amat penting</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3. </a:t>
                      </a: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Memperlihatkan keseimbangan antar sistem</a:t>
                      </a: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4. </a:t>
                      </a: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Pada umumnya digunakan oleh para birokrat</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Tahoma" charset="0"/>
                        <a:ea typeface="ＭＳ Ｐゴシック" charset="-128"/>
                        <a:cs typeface="Tahoma"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5. Proses lebih rasional</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6. </a:t>
                      </a:r>
                      <a:r>
                        <a:rPr kumimoji="0" lang="en-US" sz="1600" b="0" i="0" u="sng" strike="noStrike" cap="none" normalizeH="0" baseline="0" smtClean="0">
                          <a:ln>
                            <a:noFill/>
                          </a:ln>
                          <a:solidFill>
                            <a:schemeClr val="tx1"/>
                          </a:solidFill>
                          <a:effectLst/>
                          <a:latin typeface="Tahoma" charset="0"/>
                          <a:ea typeface="ＭＳ Ｐゴシック" charset="-128"/>
                          <a:cs typeface="Tahoma" charset="0"/>
                        </a:rPr>
                        <a:t>Contoh</a:t>
                      </a: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developmental planning, allocative planning</a:t>
                      </a:r>
                      <a:endPar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1. </a:t>
                      </a: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Cenderung menjadi instrumen dan instansi/lembaga yang lebih tinggi (sistem hierarki)</a:t>
                      </a: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ahoma" charset="0"/>
                          <a:ea typeface="ＭＳ Ｐゴシック" charset="-128"/>
                          <a:cs typeface="Tahoma" charset="0"/>
                        </a:rPr>
                        <a:t>2. </a:t>
                      </a: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Keputusan-keputusan besar tetap berada ditangan instansi atas</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Tahoma" charset="0"/>
                        <a:ea typeface="ＭＳ Ｐゴシック" charset="-128"/>
                        <a:cs typeface="Tahoma"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rPr>
                        <a:t> </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495" name="Text Box 15"/>
          <p:cNvSpPr txBox="1">
            <a:spLocks noChangeArrowheads="1"/>
          </p:cNvSpPr>
          <p:nvPr/>
        </p:nvSpPr>
        <p:spPr bwMode="auto">
          <a:xfrm>
            <a:off x="685800" y="64008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sz="1400" i="1"/>
              <a:t>Sumber: Sudaryono, Modul Teori Perencanaan, MPKD UGM, akhir 90-an dan awal 2000-an</a:t>
            </a:r>
          </a:p>
        </p:txBody>
      </p:sp>
    </p:spTree>
    <p:extLst>
      <p:ext uri="{BB962C8B-B14F-4D97-AF65-F5344CB8AC3E}">
        <p14:creationId xmlns:p14="http://schemas.microsoft.com/office/powerpoint/2010/main" val="3874007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09600" y="285750"/>
            <a:ext cx="7924800" cy="400050"/>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20483" name="Rectangle 3"/>
          <p:cNvSpPr txBox="1">
            <a:spLocks noChangeArrowheads="1"/>
          </p:cNvSpPr>
          <p:nvPr/>
        </p:nvSpPr>
        <p:spPr bwMode="auto">
          <a:xfrm>
            <a:off x="685800" y="342900"/>
            <a:ext cx="7772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GB" sz="2000" b="1" smtClean="0">
                <a:solidFill>
                  <a:schemeClr val="tx2"/>
                </a:solidFill>
                <a:latin typeface="Tahoma" charset="0"/>
                <a:cs typeface="Tahoma" charset="0"/>
              </a:rPr>
              <a:t>BEHAVIOURAL PLANNING</a:t>
            </a:r>
            <a:endParaRPr lang="en-GB" sz="2000" b="1">
              <a:solidFill>
                <a:schemeClr val="tx2"/>
              </a:solidFill>
              <a:latin typeface="Tahoma" charset="0"/>
              <a:cs typeface="Tahoma" charset="0"/>
            </a:endParaRPr>
          </a:p>
        </p:txBody>
      </p:sp>
      <p:graphicFrame>
        <p:nvGraphicFramePr>
          <p:cNvPr id="12" name="Group 4"/>
          <p:cNvGraphicFramePr>
            <a:graphicFrameLocks noGrp="1"/>
          </p:cNvGraphicFramePr>
          <p:nvPr>
            <p:extLst>
              <p:ext uri="{D42A27DB-BD31-4B8C-83A1-F6EECF244321}">
                <p14:modId xmlns:p14="http://schemas.microsoft.com/office/powerpoint/2010/main" val="1132380003"/>
              </p:ext>
            </p:extLst>
          </p:nvPr>
        </p:nvGraphicFramePr>
        <p:xfrm>
          <a:off x="591207" y="1600200"/>
          <a:ext cx="8026400" cy="3131954"/>
        </p:xfrm>
        <a:graphic>
          <a:graphicData uri="http://schemas.openxmlformats.org/drawingml/2006/table">
            <a:tbl>
              <a:tblPr/>
              <a:tblGrid>
                <a:gridCol w="4535488"/>
                <a:gridCol w="3490912"/>
              </a:tblGrid>
              <a:tr h="3582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ahoma" charset="0"/>
                          <a:ea typeface="ＭＳ Ｐゴシック" charset="-128"/>
                          <a:cs typeface="Tahoma" charset="0"/>
                        </a:rPr>
                        <a:t>Prinsip Perencanaan</a:t>
                      </a:r>
                      <a:r>
                        <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ahoma" charset="0"/>
                          <a:ea typeface="ＭＳ Ｐゴシック" charset="-128"/>
                          <a:cs typeface="Tahoma" charset="0"/>
                        </a:rPr>
                        <a:t>Kelemahan/Kritik</a:t>
                      </a:r>
                      <a:r>
                        <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rPr>
                        <a:t>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94426">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Lebih melihat limitasi kondisi dan berupaya untuk mewujudkan rencana aksi meskipun dengan adanya limtasi tersebut</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endParaRPr kumimoji="0" lang="en-US" sz="1600" b="0" i="0" u="none" strike="noStrike" cap="none" normalizeH="0" baseline="0" smtClean="0">
                        <a:ln>
                          <a:noFill/>
                        </a:ln>
                        <a:solidFill>
                          <a:schemeClr val="tx1"/>
                        </a:solidFill>
                        <a:effectLst/>
                        <a:latin typeface="Tahoma" charset="0"/>
                        <a:ea typeface="ＭＳ Ｐゴシック" charset="-128"/>
                        <a:cs typeface="Tahoma" charset="0"/>
                      </a:endParaRP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Bersifat fleksibel</a:t>
                      </a:r>
                      <a:endPar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Tidak terdapat kontrol dari kebijakan dan peraturan yang ada</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endParaRPr kumimoji="0" lang="en-US" sz="1600" b="0" i="0" u="none" strike="noStrike" cap="none" normalizeH="0" baseline="0" smtClean="0">
                        <a:ln>
                          <a:noFill/>
                        </a:ln>
                        <a:solidFill>
                          <a:schemeClr val="tx1"/>
                        </a:solidFill>
                        <a:effectLst/>
                        <a:latin typeface="Tahoma" charset="0"/>
                        <a:ea typeface="ＭＳ Ｐゴシック" charset="-128"/>
                        <a:cs typeface="Tahoma" charset="0"/>
                      </a:endParaRP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Peran pengambil kebijakan berkurang</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Tahoma" charset="0"/>
                        <a:ea typeface="ＭＳ Ｐゴシック" charset="-128"/>
                        <a:cs typeface="Tahoma"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rPr>
                        <a:t> </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495" name="Text Box 15"/>
          <p:cNvSpPr txBox="1">
            <a:spLocks noChangeArrowheads="1"/>
          </p:cNvSpPr>
          <p:nvPr/>
        </p:nvSpPr>
        <p:spPr bwMode="auto">
          <a:xfrm>
            <a:off x="685800" y="64008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sz="1400" i="1"/>
              <a:t>Sumber: Sudaryono, Modul Teori Perencanaan, MPKD UGM, akhir 90-an dan awal 2000-an</a:t>
            </a:r>
          </a:p>
        </p:txBody>
      </p:sp>
    </p:spTree>
    <p:extLst>
      <p:ext uri="{BB962C8B-B14F-4D97-AF65-F5344CB8AC3E}">
        <p14:creationId xmlns:p14="http://schemas.microsoft.com/office/powerpoint/2010/main" val="33080020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09600" y="285750"/>
            <a:ext cx="7924800" cy="400050"/>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20483" name="Rectangle 3"/>
          <p:cNvSpPr txBox="1">
            <a:spLocks noChangeArrowheads="1"/>
          </p:cNvSpPr>
          <p:nvPr/>
        </p:nvSpPr>
        <p:spPr bwMode="auto">
          <a:xfrm>
            <a:off x="685800" y="342900"/>
            <a:ext cx="7772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GB" sz="2000" b="1" smtClean="0">
                <a:solidFill>
                  <a:schemeClr val="tx2"/>
                </a:solidFill>
                <a:latin typeface="Tahoma" charset="0"/>
                <a:cs typeface="Tahoma" charset="0"/>
              </a:rPr>
              <a:t>RATIONAL PLANNING</a:t>
            </a:r>
            <a:endParaRPr lang="en-GB" sz="2000" b="1">
              <a:solidFill>
                <a:schemeClr val="tx2"/>
              </a:solidFill>
              <a:latin typeface="Tahoma" charset="0"/>
              <a:cs typeface="Tahoma" charset="0"/>
            </a:endParaRPr>
          </a:p>
        </p:txBody>
      </p:sp>
      <p:graphicFrame>
        <p:nvGraphicFramePr>
          <p:cNvPr id="12" name="Group 4"/>
          <p:cNvGraphicFramePr>
            <a:graphicFrameLocks noGrp="1"/>
          </p:cNvGraphicFramePr>
          <p:nvPr>
            <p:extLst>
              <p:ext uri="{D42A27DB-BD31-4B8C-83A1-F6EECF244321}">
                <p14:modId xmlns:p14="http://schemas.microsoft.com/office/powerpoint/2010/main" val="2061372043"/>
              </p:ext>
            </p:extLst>
          </p:nvPr>
        </p:nvGraphicFramePr>
        <p:xfrm>
          <a:off x="591207" y="1600200"/>
          <a:ext cx="8026400" cy="2552700"/>
        </p:xfrm>
        <a:graphic>
          <a:graphicData uri="http://schemas.openxmlformats.org/drawingml/2006/table">
            <a:tbl>
              <a:tblPr/>
              <a:tblGrid>
                <a:gridCol w="4535488"/>
                <a:gridCol w="3490912"/>
              </a:tblGrid>
              <a:tr h="3582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ahoma" charset="0"/>
                          <a:ea typeface="ＭＳ Ｐゴシック" charset="-128"/>
                          <a:cs typeface="Tahoma" charset="0"/>
                        </a:rPr>
                        <a:t>Prinsip Perencanaan</a:t>
                      </a:r>
                      <a:r>
                        <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ahoma" charset="0"/>
                          <a:ea typeface="ＭＳ Ｐゴシック" charset="-128"/>
                          <a:cs typeface="Tahoma" charset="0"/>
                        </a:rPr>
                        <a:t>Kelemahan/Kritik</a:t>
                      </a:r>
                      <a:r>
                        <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rPr>
                        <a:t>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94426">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Tidak mengacu pada kebijakan-kebijakan normatif</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endParaRPr kumimoji="0" lang="en-US" sz="1600" b="0" i="0" u="none" strike="noStrike" cap="none" normalizeH="0" baseline="0" smtClean="0">
                        <a:ln>
                          <a:noFill/>
                        </a:ln>
                        <a:solidFill>
                          <a:schemeClr val="tx1"/>
                        </a:solidFill>
                        <a:effectLst/>
                        <a:latin typeface="Tahoma" charset="0"/>
                        <a:ea typeface="ＭＳ Ｐゴシック" charset="-128"/>
                        <a:cs typeface="Tahoma" charset="0"/>
                      </a:endParaRP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Penyesuaian dengan kondisi dan karaktersitik komponen perencanaan </a:t>
                      </a:r>
                      <a:endPar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Tujuan dan cita-cita perencanaan tidak jelas</a:t>
                      </a:r>
                      <a:endParaRPr kumimoji="0" lang="en-GB" sz="1600" b="0" i="0" u="none" strike="noStrike" cap="none" normalizeH="0" baseline="0" smtClean="0">
                        <a:ln>
                          <a:noFill/>
                        </a:ln>
                        <a:solidFill>
                          <a:schemeClr val="tx1"/>
                        </a:solidFill>
                        <a:effectLst/>
                        <a:latin typeface="Tahoma" charset="0"/>
                        <a:ea typeface="ＭＳ Ｐゴシック" charset="-128"/>
                        <a:cs typeface="Tahoma"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rPr>
                        <a:t> </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495" name="Text Box 15"/>
          <p:cNvSpPr txBox="1">
            <a:spLocks noChangeArrowheads="1"/>
          </p:cNvSpPr>
          <p:nvPr/>
        </p:nvSpPr>
        <p:spPr bwMode="auto">
          <a:xfrm>
            <a:off x="685800" y="64008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sz="1400" i="1"/>
              <a:t>Sumber: Sudaryono, Modul Teori Perencanaan, MPKD UGM, akhir 90-an dan awal 2000-an</a:t>
            </a:r>
          </a:p>
        </p:txBody>
      </p:sp>
    </p:spTree>
    <p:extLst>
      <p:ext uri="{BB962C8B-B14F-4D97-AF65-F5344CB8AC3E}">
        <p14:creationId xmlns:p14="http://schemas.microsoft.com/office/powerpoint/2010/main" val="33786050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09600" y="285750"/>
            <a:ext cx="7924800" cy="400050"/>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20483" name="Rectangle 3"/>
          <p:cNvSpPr txBox="1">
            <a:spLocks noChangeArrowheads="1"/>
          </p:cNvSpPr>
          <p:nvPr/>
        </p:nvSpPr>
        <p:spPr bwMode="auto">
          <a:xfrm>
            <a:off x="685800" y="342900"/>
            <a:ext cx="7772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GB" sz="2000" b="1" smtClean="0">
                <a:solidFill>
                  <a:schemeClr val="tx2"/>
                </a:solidFill>
                <a:latin typeface="Tahoma" charset="0"/>
                <a:cs typeface="Tahoma" charset="0"/>
              </a:rPr>
              <a:t>POSITIVE PLANNING</a:t>
            </a:r>
            <a:endParaRPr lang="en-GB" sz="2000" b="1">
              <a:solidFill>
                <a:schemeClr val="tx2"/>
              </a:solidFill>
              <a:latin typeface="Tahoma" charset="0"/>
              <a:cs typeface="Tahoma" charset="0"/>
            </a:endParaRPr>
          </a:p>
        </p:txBody>
      </p:sp>
      <p:graphicFrame>
        <p:nvGraphicFramePr>
          <p:cNvPr id="12" name="Group 4"/>
          <p:cNvGraphicFramePr>
            <a:graphicFrameLocks noGrp="1"/>
          </p:cNvGraphicFramePr>
          <p:nvPr>
            <p:extLst>
              <p:ext uri="{D42A27DB-BD31-4B8C-83A1-F6EECF244321}">
                <p14:modId xmlns:p14="http://schemas.microsoft.com/office/powerpoint/2010/main" val="821141909"/>
              </p:ext>
            </p:extLst>
          </p:nvPr>
        </p:nvGraphicFramePr>
        <p:xfrm>
          <a:off x="591207" y="1600200"/>
          <a:ext cx="8026400" cy="2552700"/>
        </p:xfrm>
        <a:graphic>
          <a:graphicData uri="http://schemas.openxmlformats.org/drawingml/2006/table">
            <a:tbl>
              <a:tblPr/>
              <a:tblGrid>
                <a:gridCol w="4535488"/>
                <a:gridCol w="3490912"/>
              </a:tblGrid>
              <a:tr h="3582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ahoma" charset="0"/>
                          <a:ea typeface="ＭＳ Ｐゴシック" charset="-128"/>
                          <a:cs typeface="Tahoma" charset="0"/>
                        </a:rPr>
                        <a:t>Prinsip Perencanaan</a:t>
                      </a:r>
                      <a:r>
                        <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ahoma" charset="0"/>
                          <a:ea typeface="ＭＳ Ｐゴシック" charset="-128"/>
                          <a:cs typeface="Tahoma" charset="0"/>
                        </a:rPr>
                        <a:t>Kelemahan/Kritik</a:t>
                      </a:r>
                      <a:r>
                        <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rPr>
                        <a:t>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94426">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Kolaborasi antara normative planning dan rational plannning</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endParaRPr kumimoji="0" lang="en-US" sz="1600" b="0" i="0" u="none" strike="noStrike" cap="none" normalizeH="0" baseline="0" smtClean="0">
                        <a:ln>
                          <a:noFill/>
                        </a:ln>
                        <a:solidFill>
                          <a:schemeClr val="tx1"/>
                        </a:solidFill>
                        <a:effectLst/>
                        <a:latin typeface="Tahoma" charset="0"/>
                        <a:ea typeface="ＭＳ Ｐゴシック" charset="-128"/>
                        <a:cs typeface="Tahoma" charset="0"/>
                      </a:endParaRP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Adanya aturan-aturan yang mengikat perencana</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endParaRPr kumimoji="0" lang="en-US" sz="1600" b="0" i="0" u="none" strike="noStrike" cap="none" normalizeH="0" baseline="0" smtClean="0">
                        <a:ln>
                          <a:noFill/>
                        </a:ln>
                        <a:solidFill>
                          <a:schemeClr val="tx1"/>
                        </a:solidFill>
                        <a:effectLst/>
                        <a:latin typeface="Tahoma" charset="0"/>
                        <a:ea typeface="ＭＳ Ｐゴシック" charset="-128"/>
                        <a:cs typeface="Tahoma" charset="0"/>
                      </a:endParaRP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Tujuan dan cita-cita yang akan dicapai lebih jelas</a:t>
                      </a:r>
                      <a:endPar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Kompleksitas stakeholder</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endParaRPr kumimoji="0" lang="en-US" sz="1600" b="0" i="0" u="none" strike="noStrike" cap="none" normalizeH="0" baseline="0" smtClean="0">
                        <a:ln>
                          <a:noFill/>
                        </a:ln>
                        <a:solidFill>
                          <a:schemeClr val="tx1"/>
                        </a:solidFill>
                        <a:effectLst/>
                        <a:latin typeface="Tahoma" charset="0"/>
                        <a:ea typeface="ＭＳ Ｐゴシック" charset="-128"/>
                        <a:cs typeface="Tahoma" charset="0"/>
                      </a:endParaRP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Konflik kepentingan</a:t>
                      </a:r>
                      <a:endParaRPr kumimoji="0" lang="en-GB" sz="1600" b="0" i="0" u="none" strike="noStrike" cap="none" normalizeH="0" baseline="0" smtClean="0">
                        <a:ln>
                          <a:noFill/>
                        </a:ln>
                        <a:solidFill>
                          <a:schemeClr val="tx1"/>
                        </a:solidFill>
                        <a:effectLst/>
                        <a:latin typeface="Tahoma" charset="0"/>
                        <a:ea typeface="ＭＳ Ｐゴシック" charset="-128"/>
                        <a:cs typeface="Tahoma"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rPr>
                        <a:t> </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495" name="Text Box 15"/>
          <p:cNvSpPr txBox="1">
            <a:spLocks noChangeArrowheads="1"/>
          </p:cNvSpPr>
          <p:nvPr/>
        </p:nvSpPr>
        <p:spPr bwMode="auto">
          <a:xfrm>
            <a:off x="685800" y="64008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sz="1400" i="1"/>
              <a:t>Sumber: Sudaryono, Modul Teori Perencanaan, MPKD UGM, akhir 90-an dan awal 2000-an</a:t>
            </a:r>
          </a:p>
        </p:txBody>
      </p:sp>
    </p:spTree>
    <p:extLst>
      <p:ext uri="{BB962C8B-B14F-4D97-AF65-F5344CB8AC3E}">
        <p14:creationId xmlns:p14="http://schemas.microsoft.com/office/powerpoint/2010/main" val="212825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08000" y="457200"/>
            <a:ext cx="7924800" cy="514350"/>
          </a:xfrm>
          <a:prstGeom prst="rect">
            <a:avLst/>
          </a:prstGeom>
          <a:solidFill>
            <a:srgbClr val="AFF0FF"/>
          </a:solidFill>
          <a:ln w="9525">
            <a:solidFill>
              <a:schemeClr val="tx1"/>
            </a:solidFill>
            <a:miter lim="800000"/>
            <a:headEnd/>
            <a:tailEnd/>
          </a:ln>
        </p:spPr>
        <p:txBody>
          <a:bodyPr wrap="none" anchor="ctr"/>
          <a:lstStyle/>
          <a:p>
            <a:endParaRPr lang="en-US"/>
          </a:p>
        </p:txBody>
      </p:sp>
      <p:sp>
        <p:nvSpPr>
          <p:cNvPr id="21507" name="Rectangle 3"/>
          <p:cNvSpPr txBox="1">
            <a:spLocks noChangeArrowheads="1"/>
          </p:cNvSpPr>
          <p:nvPr/>
        </p:nvSpPr>
        <p:spPr bwMode="auto">
          <a:xfrm>
            <a:off x="685800" y="457200"/>
            <a:ext cx="77724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GB" sz="2000" b="1">
                <a:solidFill>
                  <a:schemeClr val="tx2"/>
                </a:solidFill>
                <a:latin typeface="Tahoma" charset="0"/>
                <a:cs typeface="Tahoma" charset="0"/>
              </a:rPr>
              <a:t>FUNCTIONAL PLANNING</a:t>
            </a:r>
          </a:p>
        </p:txBody>
      </p:sp>
      <p:sp>
        <p:nvSpPr>
          <p:cNvPr id="21508" name="Text Box 4"/>
          <p:cNvSpPr txBox="1">
            <a:spLocks noChangeArrowheads="1"/>
          </p:cNvSpPr>
          <p:nvPr/>
        </p:nvSpPr>
        <p:spPr bwMode="auto">
          <a:xfrm>
            <a:off x="1320800" y="1143000"/>
            <a:ext cx="67056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pPr>
            <a:endParaRPr lang="en-US" sz="1800"/>
          </a:p>
        </p:txBody>
      </p:sp>
      <p:graphicFrame>
        <p:nvGraphicFramePr>
          <p:cNvPr id="11" name="Group 5"/>
          <p:cNvGraphicFramePr>
            <a:graphicFrameLocks noGrp="1"/>
          </p:cNvGraphicFramePr>
          <p:nvPr/>
        </p:nvGraphicFramePr>
        <p:xfrm>
          <a:off x="508000" y="1143000"/>
          <a:ext cx="8026400" cy="3733800"/>
        </p:xfrm>
        <a:graphic>
          <a:graphicData uri="http://schemas.openxmlformats.org/drawingml/2006/table">
            <a:tbl>
              <a:tblPr/>
              <a:tblGrid>
                <a:gridCol w="4535488"/>
                <a:gridCol w="3490912"/>
              </a:tblGrid>
              <a:tr h="609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ahoma" charset="0"/>
                          <a:ea typeface="ＭＳ Ｐゴシック" charset="-128"/>
                          <a:cs typeface="Tahoma" charset="0"/>
                        </a:rPr>
                        <a:t>Prinsip Perencanaan</a:t>
                      </a:r>
                      <a:r>
                        <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ahoma" charset="0"/>
                          <a:ea typeface="ＭＳ Ｐゴシック" charset="-128"/>
                          <a:cs typeface="Tahoma" charset="0"/>
                        </a:rPr>
                        <a:t>Kelemahan/Kritik</a:t>
                      </a:r>
                      <a:r>
                        <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rPr>
                        <a:t>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4200">
                <a:tc>
                  <a:txBody>
                    <a:bodyPr/>
                    <a:lstStyle/>
                    <a:p>
                      <a:pPr marL="228600" marR="0" lvl="0" indent="-2286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1. Menekankan pada cara-cara yang rasional untuk mencapai tujuan dan sasaran</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2. Peka terhadap perubahan dan kritik ilmiah</a:t>
                      </a: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3. Pada umumnya dipraktekkan oleh para politisi (DPR)</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ahoma" charset="0"/>
                        <a:ea typeface="ＭＳ Ｐゴシック" charset="-128"/>
                        <a:cs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ahoma" charset="0"/>
                        <a:ea typeface="ＭＳ Ｐゴシック" charset="-128"/>
                        <a:cs typeface="Tahoma"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1. Otonomi/kewenangan terhadap pelaksanaan rencana kecil</a:t>
                      </a:r>
                      <a:endParaRPr kumimoji="0" lang="en-US" sz="1600" b="0" i="0" u="none" strike="noStrike" cap="none" normalizeH="0" baseline="0"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a:t>
                      </a:r>
                      <a:endParaRPr kumimoji="0" lang="en-US" sz="1600" b="0" i="0" u="none" strike="noStrike" cap="none" normalizeH="0" baseline="0"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2. Pada situasi-situasi tertentu bergeser kearah </a:t>
                      </a:r>
                      <a:r>
                        <a:rPr kumimoji="0" lang="en-US" sz="1600" b="0" i="1" u="none" strike="noStrike" cap="none" normalizeH="0" baseline="0" smtClean="0">
                          <a:ln>
                            <a:noFill/>
                          </a:ln>
                          <a:solidFill>
                            <a:schemeClr val="tx1"/>
                          </a:solidFill>
                          <a:effectLst/>
                          <a:latin typeface="Tahoma" charset="0"/>
                          <a:ea typeface="ＭＳ Ｐゴシック" charset="-128"/>
                          <a:cs typeface="Tahoma" charset="0"/>
                        </a:rPr>
                        <a:t>normative planning</a:t>
                      </a: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untuk mendapatkan power</a:t>
                      </a:r>
                      <a:endParaRPr kumimoji="0" lang="en-US" sz="1600" b="0" i="0" u="none" strike="noStrike" cap="none" normalizeH="0" baseline="0" smtClean="0">
                        <a:ln>
                          <a:noFill/>
                        </a:ln>
                        <a:solidFill>
                          <a:schemeClr val="tx1"/>
                        </a:solidFill>
                        <a:effectLst/>
                        <a:latin typeface="Tahoma" charset="0"/>
                        <a:ea typeface="ＭＳ Ｐゴシック" charset="-128"/>
                        <a:cs typeface="Times New Roman"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ahoma" charset="0"/>
                          <a:ea typeface="ＭＳ Ｐゴシック" charset="-128"/>
                          <a:cs typeface="Tahoma" charset="0"/>
                        </a:rPr>
                        <a:t> </a:t>
                      </a:r>
                      <a:endParaRPr kumimoji="0" lang="en-US" sz="1600" b="0" i="0" u="none" strike="noStrike" cap="none" normalizeH="0" baseline="0" smtClean="0">
                        <a:ln>
                          <a:noFill/>
                        </a:ln>
                        <a:solidFill>
                          <a:schemeClr val="tx1"/>
                        </a:solidFill>
                        <a:effectLst/>
                        <a:latin typeface="Times New Roman" charset="0"/>
                        <a:ea typeface="ＭＳ Ｐゴシック" charset="-128"/>
                        <a:cs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20" name="Text Box 16"/>
          <p:cNvSpPr txBox="1">
            <a:spLocks noChangeArrowheads="1"/>
          </p:cNvSpPr>
          <p:nvPr/>
        </p:nvSpPr>
        <p:spPr bwMode="auto">
          <a:xfrm>
            <a:off x="685800" y="64008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sz="1400" i="1"/>
              <a:t>Sumber: Sudaryono, Modul Teori Perencanaan, MPKD UGM, akhir 90-an dan awal 2000-an</a:t>
            </a:r>
          </a:p>
        </p:txBody>
      </p:sp>
    </p:spTree>
    <p:extLst>
      <p:ext uri="{BB962C8B-B14F-4D97-AF65-F5344CB8AC3E}">
        <p14:creationId xmlns:p14="http://schemas.microsoft.com/office/powerpoint/2010/main" val="20012203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06400" y="152400"/>
            <a:ext cx="8331200" cy="571500"/>
          </a:xfrm>
          <a:prstGeom prst="rect">
            <a:avLst/>
          </a:prstGeom>
          <a:solidFill>
            <a:srgbClr val="AFF0FF"/>
          </a:solidFill>
          <a:ln w="9525">
            <a:solidFill>
              <a:schemeClr val="tx1"/>
            </a:solidFill>
            <a:miter lim="800000"/>
            <a:headEnd/>
            <a:tailEnd/>
          </a:ln>
        </p:spPr>
        <p:txBody>
          <a:bodyPr wrap="none" anchor="ctr"/>
          <a:lstStyle/>
          <a:p>
            <a:endParaRPr lang="en-US"/>
          </a:p>
        </p:txBody>
      </p:sp>
      <p:sp>
        <p:nvSpPr>
          <p:cNvPr id="22531" name="Rectangle 3"/>
          <p:cNvSpPr txBox="1">
            <a:spLocks noChangeArrowheads="1"/>
          </p:cNvSpPr>
          <p:nvPr/>
        </p:nvSpPr>
        <p:spPr bwMode="auto">
          <a:xfrm>
            <a:off x="685800" y="228600"/>
            <a:ext cx="7772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sz="2000" b="1">
                <a:solidFill>
                  <a:schemeClr val="tx2"/>
                </a:solidFill>
                <a:latin typeface="Tahoma" charset="0"/>
                <a:cs typeface="Tahoma" charset="0"/>
              </a:rPr>
              <a:t>ADVOCACY PLANNING</a:t>
            </a:r>
            <a:r>
              <a:rPr lang="en-US" sz="2000">
                <a:solidFill>
                  <a:schemeClr val="tx2"/>
                </a:solidFill>
                <a:latin typeface="Calibri" charset="0"/>
                <a:cs typeface="Tahoma" charset="0"/>
              </a:rPr>
              <a:t> </a:t>
            </a:r>
          </a:p>
        </p:txBody>
      </p:sp>
      <p:sp>
        <p:nvSpPr>
          <p:cNvPr id="13" name="Rectangle 4"/>
          <p:cNvSpPr txBox="1">
            <a:spLocks noChangeArrowheads="1"/>
          </p:cNvSpPr>
          <p:nvPr/>
        </p:nvSpPr>
        <p:spPr bwMode="auto">
          <a:xfrm>
            <a:off x="406400" y="990600"/>
            <a:ext cx="8432800" cy="5181600"/>
          </a:xfrm>
          <a:prstGeom prst="rect">
            <a:avLst/>
          </a:prstGeom>
          <a:noFill/>
          <a:ln w="9525">
            <a:solidFill>
              <a:schemeClr val="accent2"/>
            </a:solidFill>
            <a:miter lim="800000"/>
            <a:headEnd/>
            <a:tailEnd/>
          </a:ln>
          <a:effectLst/>
        </p:spPr>
        <p:txBody>
          <a:bodyPr/>
          <a:lstStyle>
            <a:lvl1pPr marL="228600" indent="-228600"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lnSpc>
                <a:spcPct val="90000"/>
              </a:lnSpc>
              <a:spcBef>
                <a:spcPct val="20000"/>
              </a:spcBef>
            </a:pPr>
            <a:r>
              <a:rPr lang="en-US" sz="1600">
                <a:latin typeface="Tahoma" charset="0"/>
                <a:cs typeface="Tahoma" charset="0"/>
              </a:rPr>
              <a:t>1.</a:t>
            </a:r>
            <a:r>
              <a:rPr lang="en-US" sz="1600">
                <a:latin typeface="Constantia" charset="0"/>
                <a:cs typeface="Times New Roman" charset="0"/>
              </a:rPr>
              <a:t>  </a:t>
            </a:r>
            <a:r>
              <a:rPr lang="en-US" sz="1600">
                <a:latin typeface="Tahoma" charset="0"/>
                <a:cs typeface="Tahoma" charset="0"/>
              </a:rPr>
              <a:t>Advocacy = pembelaan/anjuran/saran</a:t>
            </a:r>
            <a:endParaRPr lang="en-US" sz="1600">
              <a:latin typeface="Constantia" charset="0"/>
              <a:cs typeface="Times New Roman" charset="0"/>
            </a:endParaRPr>
          </a:p>
          <a:p>
            <a:pPr eaLnBrk="1" hangingPunct="1">
              <a:lnSpc>
                <a:spcPct val="90000"/>
              </a:lnSpc>
              <a:spcBef>
                <a:spcPct val="20000"/>
              </a:spcBef>
            </a:pPr>
            <a:r>
              <a:rPr lang="en-US" sz="1600">
                <a:latin typeface="Tahoma" charset="0"/>
                <a:cs typeface="Tahoma" charset="0"/>
              </a:rPr>
              <a:t> </a:t>
            </a:r>
            <a:endParaRPr lang="en-US" sz="1600">
              <a:latin typeface="Constantia" charset="0"/>
              <a:cs typeface="Times New Roman" charset="0"/>
            </a:endParaRPr>
          </a:p>
          <a:p>
            <a:pPr eaLnBrk="1" hangingPunct="1">
              <a:lnSpc>
                <a:spcPct val="90000"/>
              </a:lnSpc>
              <a:spcBef>
                <a:spcPct val="20000"/>
              </a:spcBef>
            </a:pPr>
            <a:r>
              <a:rPr lang="en-US" sz="1600">
                <a:latin typeface="Tahoma" charset="0"/>
                <a:cs typeface="Tahoma" charset="0"/>
              </a:rPr>
              <a:t>2.</a:t>
            </a:r>
            <a:r>
              <a:rPr lang="en-US" sz="1600">
                <a:latin typeface="Constantia" charset="0"/>
                <a:cs typeface="Times New Roman" charset="0"/>
              </a:rPr>
              <a:t>  </a:t>
            </a:r>
            <a:r>
              <a:rPr lang="en-US" sz="1600">
                <a:latin typeface="Tahoma" charset="0"/>
                <a:cs typeface="Tahoma" charset="0"/>
              </a:rPr>
              <a:t>Muncul pertama kali di Amerika</a:t>
            </a:r>
            <a:endParaRPr lang="en-US" sz="1600">
              <a:latin typeface="Constantia" charset="0"/>
              <a:cs typeface="Times New Roman" charset="0"/>
            </a:endParaRPr>
          </a:p>
          <a:p>
            <a:pPr eaLnBrk="1" hangingPunct="1">
              <a:lnSpc>
                <a:spcPct val="90000"/>
              </a:lnSpc>
              <a:spcBef>
                <a:spcPct val="20000"/>
              </a:spcBef>
            </a:pPr>
            <a:r>
              <a:rPr lang="en-US" sz="1600">
                <a:latin typeface="Tahoma" charset="0"/>
                <a:cs typeface="Tahoma" charset="0"/>
              </a:rPr>
              <a:t> </a:t>
            </a:r>
            <a:endParaRPr lang="en-US" sz="1600">
              <a:latin typeface="Constantia" charset="0"/>
              <a:cs typeface="Times New Roman" charset="0"/>
            </a:endParaRPr>
          </a:p>
          <a:p>
            <a:pPr eaLnBrk="1" hangingPunct="1">
              <a:lnSpc>
                <a:spcPct val="90000"/>
              </a:lnSpc>
              <a:spcBef>
                <a:spcPct val="20000"/>
              </a:spcBef>
            </a:pPr>
            <a:r>
              <a:rPr lang="en-US" sz="1600">
                <a:latin typeface="Tahoma" charset="0"/>
                <a:cs typeface="Tahoma" charset="0"/>
              </a:rPr>
              <a:t>3.</a:t>
            </a:r>
            <a:r>
              <a:rPr lang="en-US" sz="1600">
                <a:latin typeface="Constantia" charset="0"/>
                <a:cs typeface="Times New Roman" charset="0"/>
              </a:rPr>
              <a:t>  </a:t>
            </a:r>
            <a:r>
              <a:rPr lang="en-US" sz="1600">
                <a:latin typeface="Tahoma" charset="0"/>
                <a:cs typeface="Tahoma" charset="0"/>
              </a:rPr>
              <a:t>Suatu perencanaan yang dilakukan oleh planner profesional atas nama kelompok masyarakat tertentu, sebagai alternatif atau oposisi (lawan) terhadap rencana yang dibuat oleh pemerintah</a:t>
            </a:r>
            <a:endParaRPr lang="en-US" sz="1600">
              <a:latin typeface="Constantia" charset="0"/>
              <a:cs typeface="Times New Roman" charset="0"/>
            </a:endParaRPr>
          </a:p>
          <a:p>
            <a:pPr eaLnBrk="1" hangingPunct="1">
              <a:lnSpc>
                <a:spcPct val="90000"/>
              </a:lnSpc>
              <a:spcBef>
                <a:spcPct val="20000"/>
              </a:spcBef>
            </a:pPr>
            <a:r>
              <a:rPr lang="en-US" sz="1600">
                <a:latin typeface="Tahoma" charset="0"/>
                <a:cs typeface="Tahoma" charset="0"/>
              </a:rPr>
              <a:t> </a:t>
            </a:r>
            <a:endParaRPr lang="en-US" sz="1600">
              <a:latin typeface="Constantia" charset="0"/>
              <a:cs typeface="Times New Roman" charset="0"/>
            </a:endParaRPr>
          </a:p>
          <a:p>
            <a:pPr eaLnBrk="1" hangingPunct="1">
              <a:lnSpc>
                <a:spcPct val="90000"/>
              </a:lnSpc>
              <a:spcBef>
                <a:spcPct val="20000"/>
              </a:spcBef>
            </a:pPr>
            <a:r>
              <a:rPr lang="en-US" sz="1600">
                <a:latin typeface="Tahoma" charset="0"/>
                <a:cs typeface="Tahoma" charset="0"/>
              </a:rPr>
              <a:t>4.</a:t>
            </a:r>
            <a:r>
              <a:rPr lang="en-US" sz="1600">
                <a:latin typeface="Constantia" charset="0"/>
                <a:cs typeface="Times New Roman" charset="0"/>
              </a:rPr>
              <a:t>  </a:t>
            </a:r>
            <a:r>
              <a:rPr lang="en-US" sz="1600">
                <a:latin typeface="Tahoma" charset="0"/>
                <a:cs typeface="Tahoma" charset="0"/>
              </a:rPr>
              <a:t>Digunakan dalam konteks “</a:t>
            </a:r>
            <a:r>
              <a:rPr lang="en-US" sz="1600" b="1">
                <a:solidFill>
                  <a:srgbClr val="FF0000"/>
                </a:solidFill>
                <a:latin typeface="Tahoma" charset="0"/>
                <a:cs typeface="Tahoma" charset="0"/>
              </a:rPr>
              <a:t>plural planning</a:t>
            </a:r>
            <a:r>
              <a:rPr lang="en-US" sz="1600">
                <a:latin typeface="Tahoma" charset="0"/>
                <a:cs typeface="Tahoma" charset="0"/>
              </a:rPr>
              <a:t>”</a:t>
            </a:r>
            <a:endParaRPr lang="en-US" sz="1600">
              <a:latin typeface="Constantia" charset="0"/>
              <a:cs typeface="Times New Roman" charset="0"/>
            </a:endParaRPr>
          </a:p>
          <a:p>
            <a:pPr eaLnBrk="1" hangingPunct="1">
              <a:lnSpc>
                <a:spcPct val="90000"/>
              </a:lnSpc>
              <a:spcBef>
                <a:spcPct val="20000"/>
              </a:spcBef>
            </a:pPr>
            <a:r>
              <a:rPr lang="en-US" sz="1600">
                <a:latin typeface="Tahoma" charset="0"/>
                <a:cs typeface="Tahoma" charset="0"/>
              </a:rPr>
              <a:t> </a:t>
            </a:r>
            <a:endParaRPr lang="en-US" sz="1600">
              <a:latin typeface="Constantia" charset="0"/>
              <a:cs typeface="Times New Roman" charset="0"/>
            </a:endParaRPr>
          </a:p>
          <a:p>
            <a:pPr eaLnBrk="1" hangingPunct="1">
              <a:lnSpc>
                <a:spcPct val="90000"/>
              </a:lnSpc>
              <a:spcBef>
                <a:spcPct val="20000"/>
              </a:spcBef>
            </a:pPr>
            <a:r>
              <a:rPr lang="en-US" sz="1600">
                <a:latin typeface="Tahoma" charset="0"/>
                <a:cs typeface="Tahoma" charset="0"/>
              </a:rPr>
              <a:t>5.</a:t>
            </a:r>
            <a:r>
              <a:rPr lang="en-US" sz="1600">
                <a:latin typeface="Constantia" charset="0"/>
                <a:cs typeface="Times New Roman" charset="0"/>
              </a:rPr>
              <a:t>  </a:t>
            </a:r>
            <a:r>
              <a:rPr lang="en-US" sz="1600">
                <a:latin typeface="Tahoma" charset="0"/>
                <a:cs typeface="Tahoma" charset="0"/>
              </a:rPr>
              <a:t>Ketika suatu kelompok masyarakat merasa tidak diperdulikan/tidak diajak bicara atau kepentingannya hanya sedikit yang diabaikan/diperhatikan, maka planner dapat memberikan anjurannya (</a:t>
            </a:r>
            <a:r>
              <a:rPr lang="en-US" sz="1600" i="1">
                <a:latin typeface="Tahoma" charset="0"/>
                <a:cs typeface="Tahoma" charset="0"/>
              </a:rPr>
              <a:t>advocacy</a:t>
            </a:r>
            <a:r>
              <a:rPr lang="en-US" sz="1600">
                <a:latin typeface="Tahoma" charset="0"/>
                <a:cs typeface="Tahoma" charset="0"/>
              </a:rPr>
              <a:t>) selain juga membuatkan rencana untuk mereka</a:t>
            </a:r>
            <a:endParaRPr lang="en-US" sz="1600">
              <a:latin typeface="Constantia" charset="0"/>
              <a:cs typeface="Times New Roman" charset="0"/>
            </a:endParaRPr>
          </a:p>
          <a:p>
            <a:pPr eaLnBrk="1" hangingPunct="1">
              <a:lnSpc>
                <a:spcPct val="90000"/>
              </a:lnSpc>
              <a:spcBef>
                <a:spcPct val="20000"/>
              </a:spcBef>
            </a:pPr>
            <a:r>
              <a:rPr lang="en-US" sz="1600">
                <a:latin typeface="Tahoma" charset="0"/>
                <a:cs typeface="Tahoma" charset="0"/>
              </a:rPr>
              <a:t> </a:t>
            </a:r>
            <a:endParaRPr lang="en-US" sz="1600">
              <a:latin typeface="Constantia" charset="0"/>
              <a:cs typeface="Times New Roman" charset="0"/>
            </a:endParaRPr>
          </a:p>
          <a:p>
            <a:pPr eaLnBrk="1" hangingPunct="1">
              <a:lnSpc>
                <a:spcPct val="90000"/>
              </a:lnSpc>
              <a:spcBef>
                <a:spcPct val="20000"/>
              </a:spcBef>
            </a:pPr>
            <a:r>
              <a:rPr lang="en-US" sz="1600">
                <a:latin typeface="Tahoma" charset="0"/>
                <a:cs typeface="Tahoma" charset="0"/>
              </a:rPr>
              <a:t>6.</a:t>
            </a:r>
            <a:r>
              <a:rPr lang="en-US" sz="1600">
                <a:latin typeface="Constantia" charset="0"/>
                <a:cs typeface="Times New Roman" charset="0"/>
              </a:rPr>
              <a:t>  </a:t>
            </a:r>
            <a:r>
              <a:rPr lang="en-US" sz="1600">
                <a:latin typeface="Tahoma" charset="0"/>
                <a:cs typeface="Tahoma" charset="0"/>
              </a:rPr>
              <a:t>Isi rencana berupa kritik dan pengajuan alternatif atas rencana yang telah dibuat oleh pemerintah</a:t>
            </a:r>
            <a:endParaRPr lang="en-US" sz="1600">
              <a:latin typeface="Constantia" charset="0"/>
              <a:cs typeface="Times New Roman" charset="0"/>
            </a:endParaRPr>
          </a:p>
          <a:p>
            <a:pPr eaLnBrk="1" hangingPunct="1">
              <a:lnSpc>
                <a:spcPct val="90000"/>
              </a:lnSpc>
              <a:spcBef>
                <a:spcPct val="20000"/>
              </a:spcBef>
            </a:pPr>
            <a:r>
              <a:rPr lang="en-US" sz="1600">
                <a:latin typeface="Tahoma" charset="0"/>
                <a:cs typeface="Tahoma" charset="0"/>
              </a:rPr>
              <a:t> </a:t>
            </a:r>
            <a:endParaRPr lang="en-US" sz="1600">
              <a:latin typeface="Constantia" charset="0"/>
              <a:cs typeface="Times New Roman" charset="0"/>
            </a:endParaRPr>
          </a:p>
          <a:p>
            <a:pPr eaLnBrk="1" hangingPunct="1">
              <a:lnSpc>
                <a:spcPct val="90000"/>
              </a:lnSpc>
              <a:spcBef>
                <a:spcPct val="20000"/>
              </a:spcBef>
            </a:pPr>
            <a:r>
              <a:rPr lang="en-US" sz="1600">
                <a:latin typeface="Tahoma" charset="0"/>
                <a:cs typeface="Tahoma" charset="0"/>
              </a:rPr>
              <a:t>7.</a:t>
            </a:r>
            <a:r>
              <a:rPr lang="en-US" sz="1600">
                <a:latin typeface="Constantia" charset="0"/>
                <a:cs typeface="Times New Roman" charset="0"/>
              </a:rPr>
              <a:t>  </a:t>
            </a:r>
            <a:r>
              <a:rPr lang="en-US" sz="1600" b="1">
                <a:latin typeface="Tahoma" charset="0"/>
                <a:cs typeface="Tahoma" charset="0"/>
              </a:rPr>
              <a:t>Mungkinkah</a:t>
            </a:r>
            <a:r>
              <a:rPr lang="en-US" sz="1600">
                <a:latin typeface="Tahoma" charset="0"/>
                <a:cs typeface="Tahoma" charset="0"/>
              </a:rPr>
              <a:t> </a:t>
            </a:r>
            <a:r>
              <a:rPr lang="en-US" sz="1600" b="1">
                <a:latin typeface="Tahoma" charset="0"/>
                <a:cs typeface="Tahoma" charset="0"/>
              </a:rPr>
              <a:t>diterapkan</a:t>
            </a:r>
            <a:r>
              <a:rPr lang="en-US" sz="1600">
                <a:latin typeface="Tahoma" charset="0"/>
                <a:cs typeface="Tahoma" charset="0"/>
              </a:rPr>
              <a:t> </a:t>
            </a:r>
            <a:r>
              <a:rPr lang="en-US" sz="1600" b="1">
                <a:latin typeface="Tahoma" charset="0"/>
                <a:cs typeface="Tahoma" charset="0"/>
              </a:rPr>
              <a:t>di Indonesia?</a:t>
            </a:r>
            <a:endParaRPr lang="en-US" sz="1600">
              <a:latin typeface="Constantia" charset="0"/>
              <a:cs typeface="Times New Roman" charset="0"/>
            </a:endParaRPr>
          </a:p>
          <a:p>
            <a:pPr eaLnBrk="1" hangingPunct="1">
              <a:lnSpc>
                <a:spcPct val="90000"/>
              </a:lnSpc>
              <a:spcBef>
                <a:spcPct val="20000"/>
              </a:spcBef>
            </a:pPr>
            <a:r>
              <a:rPr lang="en-GB" sz="1600">
                <a:latin typeface="Tahoma" charset="0"/>
                <a:cs typeface="Tahoma" charset="0"/>
              </a:rPr>
              <a:t>        (Kedung Ombo,Teluk Naga, Samirono,Jenggawah, Cimacan, dll?)</a:t>
            </a:r>
          </a:p>
          <a:p>
            <a:pPr eaLnBrk="1" hangingPunct="1">
              <a:lnSpc>
                <a:spcPct val="90000"/>
              </a:lnSpc>
              <a:spcBef>
                <a:spcPct val="20000"/>
              </a:spcBef>
            </a:pPr>
            <a:endParaRPr lang="en-US" sz="1600">
              <a:latin typeface="Constantia" charset="0"/>
              <a:cs typeface="Tahoma" charset="0"/>
            </a:endParaRPr>
          </a:p>
        </p:txBody>
      </p:sp>
      <p:sp>
        <p:nvSpPr>
          <p:cNvPr id="22533" name="Text Box 5"/>
          <p:cNvSpPr txBox="1">
            <a:spLocks noChangeArrowheads="1"/>
          </p:cNvSpPr>
          <p:nvPr/>
        </p:nvSpPr>
        <p:spPr bwMode="auto">
          <a:xfrm>
            <a:off x="685800" y="64008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sz="1400" i="1"/>
              <a:t>Sumber: Sudaryono, Modul Teori Perencanaan, MPKD UGM, akhir 90-an dan awal 2000-an</a:t>
            </a:r>
          </a:p>
        </p:txBody>
      </p:sp>
    </p:spTree>
    <p:extLst>
      <p:ext uri="{BB962C8B-B14F-4D97-AF65-F5344CB8AC3E}">
        <p14:creationId xmlns:p14="http://schemas.microsoft.com/office/powerpoint/2010/main" val="12858726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2"/>
          <p:cNvGraphicFramePr>
            <a:graphicFrameLocks noChangeAspect="1"/>
          </p:cNvGraphicFramePr>
          <p:nvPr/>
        </p:nvGraphicFramePr>
        <p:xfrm>
          <a:off x="539750" y="88900"/>
          <a:ext cx="7004050" cy="6754813"/>
        </p:xfrm>
        <a:graphic>
          <a:graphicData uri="http://schemas.openxmlformats.org/presentationml/2006/ole">
            <mc:AlternateContent xmlns:mc="http://schemas.openxmlformats.org/markup-compatibility/2006">
              <mc:Choice xmlns:v="urn:schemas-microsoft-com:vml" Requires="v">
                <p:oleObj spid="_x0000_s1057" name="Document" r:id="rId3" imgW="6038280" imgH="7145280" progId="Word.Document.8">
                  <p:embed/>
                </p:oleObj>
              </mc:Choice>
              <mc:Fallback>
                <p:oleObj name="Document" r:id="rId3" imgW="6038280" imgH="714528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88900"/>
                        <a:ext cx="7004050" cy="675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55" name="Text Box 3"/>
          <p:cNvSpPr txBox="1">
            <a:spLocks noChangeArrowheads="1"/>
          </p:cNvSpPr>
          <p:nvPr/>
        </p:nvSpPr>
        <p:spPr bwMode="auto">
          <a:xfrm>
            <a:off x="685800" y="64008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sz="1400" i="1"/>
              <a:t>Sumber: Sudaryono, Modul Teori Perencanaan, MPKD UGM, akhir 90-an dan awal 2000-an</a:t>
            </a:r>
          </a:p>
        </p:txBody>
      </p:sp>
    </p:spTree>
    <p:extLst>
      <p:ext uri="{BB962C8B-B14F-4D97-AF65-F5344CB8AC3E}">
        <p14:creationId xmlns:p14="http://schemas.microsoft.com/office/powerpoint/2010/main" val="4236163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228600" y="1600200"/>
            <a:ext cx="89154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3600" b="1"/>
              <a:t>SESI </a:t>
            </a:r>
            <a:r>
              <a:rPr lang="en-US" sz="3600" b="1" smtClean="0"/>
              <a:t>DISKUSI dan PEMAPARAN</a:t>
            </a:r>
            <a:endParaRPr lang="en-US" sz="3600" b="1"/>
          </a:p>
          <a:p>
            <a:pPr eaLnBrk="1" hangingPunct="1"/>
            <a:endParaRPr lang="en-US" sz="3600" b="1"/>
          </a:p>
          <a:p>
            <a:pPr eaLnBrk="1" hangingPunct="1"/>
            <a:r>
              <a:rPr lang="en-US" sz="3600"/>
              <a:t>Planning model yang paling cocok diterapkan di Indonesia ?</a:t>
            </a:r>
          </a:p>
          <a:p>
            <a:pPr eaLnBrk="1" hangingPunct="1"/>
            <a:endParaRPr lang="en-US" sz="3600"/>
          </a:p>
        </p:txBody>
      </p:sp>
    </p:spTree>
    <p:extLst>
      <p:ext uri="{BB962C8B-B14F-4D97-AF65-F5344CB8AC3E}">
        <p14:creationId xmlns:p14="http://schemas.microsoft.com/office/powerpoint/2010/main" val="2105681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228600" y="1600200"/>
            <a:ext cx="8915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3600" b="1"/>
              <a:t>SESI </a:t>
            </a:r>
            <a:r>
              <a:rPr lang="en-US" sz="3600" b="1" smtClean="0"/>
              <a:t>DISKUSI dan PEMAPARAN</a:t>
            </a:r>
            <a:endParaRPr lang="en-US" sz="3600" b="1"/>
          </a:p>
          <a:p>
            <a:pPr marL="342900" indent="-342900" eaLnBrk="1" hangingPunct="1">
              <a:buFont typeface="Arial" pitchFamily="34" charset="0"/>
              <a:buChar char="•"/>
            </a:pPr>
            <a:r>
              <a:rPr lang="en-US" smtClean="0"/>
              <a:t>Pemaparan kelompok </a:t>
            </a:r>
            <a:r>
              <a:rPr lang="en-US" smtClean="0"/>
              <a:t>pada pertemuan 1-4</a:t>
            </a:r>
          </a:p>
          <a:p>
            <a:pPr marL="342900" indent="-342900" eaLnBrk="1" hangingPunct="1">
              <a:buFont typeface="Arial" pitchFamily="34" charset="0"/>
              <a:buChar char="•"/>
            </a:pPr>
            <a:r>
              <a:rPr lang="en-US" smtClean="0"/>
              <a:t>Setiap pertemuan mimilih 1 tema</a:t>
            </a:r>
            <a:endParaRPr lang="en-US"/>
          </a:p>
        </p:txBody>
      </p:sp>
      <p:sp>
        <p:nvSpPr>
          <p:cNvPr id="2" name="TextBox 1"/>
          <p:cNvSpPr txBox="1"/>
          <p:nvPr/>
        </p:nvSpPr>
        <p:spPr>
          <a:xfrm>
            <a:off x="990600" y="3505200"/>
            <a:ext cx="5867400" cy="1477328"/>
          </a:xfrm>
          <a:prstGeom prst="rect">
            <a:avLst/>
          </a:prstGeom>
          <a:noFill/>
        </p:spPr>
        <p:txBody>
          <a:bodyPr wrap="square" rtlCol="0">
            <a:spAutoFit/>
          </a:bodyPr>
          <a:lstStyle/>
          <a:p>
            <a:pPr marL="342900" indent="-342900">
              <a:buFont typeface="+mj-lt"/>
              <a:buAutoNum type="arabicPeriod"/>
            </a:pPr>
            <a:r>
              <a:rPr lang="en-US" smtClean="0"/>
              <a:t>Perencanaan menurut John Friedman</a:t>
            </a:r>
          </a:p>
          <a:p>
            <a:pPr marL="342900" indent="-342900">
              <a:buFont typeface="+mj-lt"/>
              <a:buAutoNum type="arabicPeriod"/>
            </a:pPr>
            <a:r>
              <a:rPr lang="en-US" smtClean="0"/>
              <a:t>Perencanaan menurut Andreas Faludi</a:t>
            </a:r>
          </a:p>
          <a:p>
            <a:pPr marL="342900" indent="-342900">
              <a:buFont typeface="+mj-lt"/>
              <a:buAutoNum type="arabicPeriod"/>
            </a:pPr>
            <a:r>
              <a:rPr lang="en-US" smtClean="0"/>
              <a:t>Advocacy planning</a:t>
            </a:r>
          </a:p>
          <a:p>
            <a:pPr marL="342900" indent="-342900">
              <a:buFont typeface="+mj-lt"/>
              <a:buAutoNum type="arabicPeriod"/>
            </a:pPr>
            <a:r>
              <a:rPr lang="en-US" smtClean="0"/>
              <a:t>Rational Comprehensive Planning</a:t>
            </a:r>
          </a:p>
          <a:p>
            <a:pPr marL="342900" indent="-342900">
              <a:buFont typeface="+mj-lt"/>
              <a:buAutoNum type="arabicPeriod"/>
            </a:pPr>
            <a:endParaRPr lang="en-US"/>
          </a:p>
        </p:txBody>
      </p:sp>
    </p:spTree>
    <p:extLst>
      <p:ext uri="{BB962C8B-B14F-4D97-AF65-F5344CB8AC3E}">
        <p14:creationId xmlns:p14="http://schemas.microsoft.com/office/powerpoint/2010/main" val="354810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a:t>DEFINISI </a:t>
            </a:r>
            <a:r>
              <a:rPr lang="en-US" b="1" smtClean="0"/>
              <a:t>RENCANA</a:t>
            </a:r>
            <a:endParaRPr lang="en-US"/>
          </a:p>
        </p:txBody>
      </p:sp>
      <p:sp>
        <p:nvSpPr>
          <p:cNvPr id="3" name="Content Placeholder 2"/>
          <p:cNvSpPr>
            <a:spLocks noGrp="1"/>
          </p:cNvSpPr>
          <p:nvPr>
            <p:ph idx="1"/>
          </p:nvPr>
        </p:nvSpPr>
        <p:spPr/>
        <p:txBody>
          <a:bodyPr>
            <a:normAutofit lnSpcReduction="10000"/>
          </a:bodyPr>
          <a:lstStyle/>
          <a:p>
            <a:r>
              <a:rPr lang="en-US" smtClean="0"/>
              <a:t>A plan is needed to complete the explanation</a:t>
            </a:r>
          </a:p>
          <a:p>
            <a:r>
              <a:rPr lang="en-US" smtClean="0"/>
              <a:t>A plan as any hierarchical process in the organism that can control the order in which a sequence of  operations is to be performed</a:t>
            </a:r>
          </a:p>
          <a:p>
            <a:r>
              <a:rPr lang="en-US" smtClean="0"/>
              <a:t>Not all plans will result on overt action, but some will be concerned with the collection or transformation of information whilst others guide action</a:t>
            </a:r>
          </a:p>
          <a:p>
            <a:pPr marL="0" indent="0">
              <a:buNone/>
            </a:pPr>
            <a:r>
              <a:rPr lang="en-US" i="1"/>
              <a:t>(Chadwick, 1981) </a:t>
            </a:r>
          </a:p>
          <a:p>
            <a:pPr marL="0" indent="0">
              <a:buNone/>
            </a:pPr>
            <a:endParaRPr lang="en-US"/>
          </a:p>
        </p:txBody>
      </p:sp>
    </p:spTree>
    <p:extLst>
      <p:ext uri="{BB962C8B-B14F-4D97-AF65-F5344CB8AC3E}">
        <p14:creationId xmlns:p14="http://schemas.microsoft.com/office/powerpoint/2010/main" val="344425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terimakasih</a:t>
            </a:r>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93881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DEFINISI PERENCANAAN</a:t>
            </a:r>
            <a:endParaRPr lang="en-US" b="1"/>
          </a:p>
        </p:txBody>
      </p:sp>
      <p:sp>
        <p:nvSpPr>
          <p:cNvPr id="3" name="Content Placeholder 2"/>
          <p:cNvSpPr>
            <a:spLocks noGrp="1"/>
          </p:cNvSpPr>
          <p:nvPr>
            <p:ph idx="1"/>
          </p:nvPr>
        </p:nvSpPr>
        <p:spPr/>
        <p:txBody>
          <a:bodyPr>
            <a:normAutofit fontScale="92500" lnSpcReduction="10000"/>
          </a:bodyPr>
          <a:lstStyle/>
          <a:p>
            <a:pPr marL="0" indent="0">
              <a:buNone/>
            </a:pPr>
            <a:r>
              <a:rPr lang="en-US" i="1" smtClean="0"/>
              <a:t>PERENCANAAN SEBAGAI SUATU PROSES UNTUK MENGHASILKAN KETETAPAN/ACUAN DALAM PENGAMBILAN KEPUTUSAN DI MASA YANG AKAN DATANG, SEKALIGUS MENCAPAI TUJUAN (Dror, 1973)</a:t>
            </a:r>
          </a:p>
          <a:p>
            <a:pPr marL="0" indent="0">
              <a:buNone/>
            </a:pPr>
            <a:endParaRPr lang="en-US" i="1"/>
          </a:p>
          <a:p>
            <a:pPr marL="0" indent="0">
              <a:buNone/>
            </a:pPr>
            <a:r>
              <a:rPr lang="en-US" i="1" smtClean="0"/>
              <a:t>Dalam perencanaan, adanya proses koordinasi antara pemerintah dan masyarakat. Masyarakat diperbolehkan berpartisipasi dalam pengambilan keputusan (Wildavsky, 9173)</a:t>
            </a:r>
          </a:p>
          <a:p>
            <a:pPr marL="0" indent="0">
              <a:buNone/>
            </a:pPr>
            <a:endParaRPr lang="en-US" i="1" smtClean="0"/>
          </a:p>
          <a:p>
            <a:pPr marL="0" indent="0">
              <a:buNone/>
            </a:pPr>
            <a:endParaRPr lang="en-US" i="1"/>
          </a:p>
          <a:p>
            <a:pPr marL="0" indent="0">
              <a:buNone/>
            </a:pPr>
            <a:endParaRPr lang="en-US" i="1" smtClean="0">
              <a:solidFill>
                <a:schemeClr val="accent4">
                  <a:lumMod val="75000"/>
                </a:schemeClr>
              </a:solidFill>
            </a:endParaRPr>
          </a:p>
          <a:p>
            <a:endParaRPr lang="en-US" i="1"/>
          </a:p>
        </p:txBody>
      </p:sp>
    </p:spTree>
    <p:extLst>
      <p:ext uri="{BB962C8B-B14F-4D97-AF65-F5344CB8AC3E}">
        <p14:creationId xmlns:p14="http://schemas.microsoft.com/office/powerpoint/2010/main" val="1644205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a:t>DEFINISI PERENCANAAN</a:t>
            </a:r>
          </a:p>
        </p:txBody>
      </p:sp>
      <p:sp>
        <p:nvSpPr>
          <p:cNvPr id="3" name="Content Placeholder 2"/>
          <p:cNvSpPr>
            <a:spLocks noGrp="1"/>
          </p:cNvSpPr>
          <p:nvPr>
            <p:ph idx="1"/>
          </p:nvPr>
        </p:nvSpPr>
        <p:spPr/>
        <p:txBody>
          <a:bodyPr>
            <a:normAutofit fontScale="92500" lnSpcReduction="10000"/>
          </a:bodyPr>
          <a:lstStyle/>
          <a:p>
            <a:pPr marL="0" indent="0">
              <a:buNone/>
            </a:pPr>
            <a:r>
              <a:rPr lang="en-US" i="1" smtClean="0"/>
              <a:t>Perencanaan adalah sebuah proses.Proses yng merupakan hasil pemikiran manusia dan diterjemahkan dalam tindakan sesuai pemikiran tersebut (Chadwick, 1981) </a:t>
            </a:r>
          </a:p>
          <a:p>
            <a:pPr marL="0" indent="0">
              <a:buNone/>
            </a:pPr>
            <a:endParaRPr lang="en-US" i="1"/>
          </a:p>
          <a:p>
            <a:pPr marL="0" indent="0">
              <a:buNone/>
            </a:pPr>
            <a:r>
              <a:rPr lang="en-US" i="1" smtClean="0"/>
              <a:t>Perencanaan adalah proses yang ontinu yang terdiri atas pengambilan keputusan, alternatif, rekomendasi dengan pemanfaatan sumber daya yang ada untuk mencapai tujuan yang spesifik (Diana Conyers and Peter Hills, 1984)</a:t>
            </a:r>
            <a:endParaRPr lang="en-US" i="1"/>
          </a:p>
        </p:txBody>
      </p:sp>
    </p:spTree>
    <p:extLst>
      <p:ext uri="{BB962C8B-B14F-4D97-AF65-F5344CB8AC3E}">
        <p14:creationId xmlns:p14="http://schemas.microsoft.com/office/powerpoint/2010/main" val="719755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a:t>DEFINISI PERENCANAAN</a:t>
            </a:r>
            <a:endParaRPr lang="en-US"/>
          </a:p>
        </p:txBody>
      </p:sp>
      <p:sp>
        <p:nvSpPr>
          <p:cNvPr id="3" name="Content Placeholder 2"/>
          <p:cNvSpPr>
            <a:spLocks noGrp="1"/>
          </p:cNvSpPr>
          <p:nvPr>
            <p:ph idx="1"/>
          </p:nvPr>
        </p:nvSpPr>
        <p:spPr/>
        <p:txBody>
          <a:bodyPr/>
          <a:lstStyle/>
          <a:p>
            <a:r>
              <a:rPr lang="en-US" smtClean="0"/>
              <a:t>Planning as the point of view and the system view</a:t>
            </a:r>
          </a:p>
          <a:p>
            <a:r>
              <a:rPr lang="en-US" smtClean="0"/>
              <a:t>Planning is a human activity and a system view of planning is conderned with making the most and best use of human abilities</a:t>
            </a:r>
          </a:p>
          <a:p>
            <a:endParaRPr lang="en-US"/>
          </a:p>
        </p:txBody>
      </p:sp>
    </p:spTree>
    <p:extLst>
      <p:ext uri="{BB962C8B-B14F-4D97-AF65-F5344CB8AC3E}">
        <p14:creationId xmlns:p14="http://schemas.microsoft.com/office/powerpoint/2010/main" val="3852171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txBox="1">
            <a:spLocks noChangeArrowheads="1"/>
          </p:cNvSpPr>
          <p:nvPr/>
        </p:nvSpPr>
        <p:spPr bwMode="auto">
          <a:xfrm>
            <a:off x="533400" y="914400"/>
            <a:ext cx="7924800" cy="5485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1pPr>
            <a:lvl2pPr marL="742950" indent="-285750"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2pPr>
            <a:lvl3pPr marL="1143000" indent="-228600"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3pPr>
            <a:lvl4pPr marL="1600200" indent="-228600"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4pPr>
            <a:lvl5pPr marL="2057400" indent="-228600"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9pPr>
          </a:lstStyle>
          <a:p>
            <a:pPr algn="just" eaLnBrk="1" hangingPunct="1">
              <a:spcBef>
                <a:spcPts val="500"/>
              </a:spcBef>
            </a:pPr>
            <a:r>
              <a:rPr lang="en-US" sz="2000" b="1" dirty="0">
                <a:latin typeface="Calibri" pitchFamily="34" charset="0"/>
              </a:rPr>
              <a:t>1. </a:t>
            </a:r>
            <a:r>
              <a:rPr lang="en-US" sz="2000" b="1" i="1" dirty="0">
                <a:latin typeface="Calibri" pitchFamily="34" charset="0"/>
              </a:rPr>
              <a:t>To plan means to choose</a:t>
            </a:r>
            <a:r>
              <a:rPr lang="en-US" sz="2000" b="1" dirty="0">
                <a:latin typeface="Calibri" pitchFamily="34" charset="0"/>
              </a:rPr>
              <a:t> (</a:t>
            </a:r>
            <a:r>
              <a:rPr lang="en-US" sz="2000" b="1" dirty="0" err="1">
                <a:latin typeface="Calibri" pitchFamily="34" charset="0"/>
              </a:rPr>
              <a:t>Merencanakan</a:t>
            </a:r>
            <a:r>
              <a:rPr lang="en-US" sz="2000" b="1" dirty="0">
                <a:latin typeface="Calibri" pitchFamily="34" charset="0"/>
              </a:rPr>
              <a:t> </a:t>
            </a:r>
            <a:r>
              <a:rPr lang="en-US" sz="2000" b="1" dirty="0" err="1">
                <a:latin typeface="Calibri" pitchFamily="34" charset="0"/>
              </a:rPr>
              <a:t>berarti</a:t>
            </a:r>
            <a:r>
              <a:rPr lang="en-US" sz="2000" b="1" dirty="0">
                <a:latin typeface="Calibri" pitchFamily="34" charset="0"/>
              </a:rPr>
              <a:t> </a:t>
            </a:r>
            <a:r>
              <a:rPr lang="en-US" sz="2000" b="1" dirty="0" err="1">
                <a:latin typeface="Calibri" pitchFamily="34" charset="0"/>
              </a:rPr>
              <a:t>memilih</a:t>
            </a:r>
            <a:r>
              <a:rPr lang="en-US" sz="2000" b="1" dirty="0">
                <a:latin typeface="Calibri" pitchFamily="34" charset="0"/>
              </a:rPr>
              <a:t>)</a:t>
            </a:r>
          </a:p>
          <a:p>
            <a:pPr algn="just" eaLnBrk="1" hangingPunct="1">
              <a:spcBef>
                <a:spcPts val="500"/>
              </a:spcBef>
            </a:pPr>
            <a:r>
              <a:rPr lang="en-US" sz="2000" dirty="0">
                <a:latin typeface="Calibri" pitchFamily="34" charset="0"/>
              </a:rPr>
              <a:t>	Planning </a:t>
            </a:r>
            <a:r>
              <a:rPr lang="en-US" sz="2000" dirty="0" err="1">
                <a:latin typeface="Calibri" pitchFamily="34" charset="0"/>
              </a:rPr>
              <a:t>berati</a:t>
            </a:r>
            <a:r>
              <a:rPr lang="en-US" sz="2000" dirty="0">
                <a:latin typeface="Calibri" pitchFamily="34" charset="0"/>
              </a:rPr>
              <a:t> </a:t>
            </a:r>
            <a:r>
              <a:rPr lang="en-US" sz="2000" dirty="0" err="1">
                <a:latin typeface="Calibri" pitchFamily="34" charset="0"/>
              </a:rPr>
              <a:t>memilih</a:t>
            </a:r>
            <a:r>
              <a:rPr lang="en-US" sz="2000" dirty="0">
                <a:latin typeface="Calibri" pitchFamily="34" charset="0"/>
              </a:rPr>
              <a:t> </a:t>
            </a:r>
            <a:r>
              <a:rPr lang="en-US" sz="2000" dirty="0" err="1">
                <a:latin typeface="Calibri" pitchFamily="34" charset="0"/>
              </a:rPr>
              <a:t>antara</a:t>
            </a:r>
            <a:r>
              <a:rPr lang="en-US" sz="2000" dirty="0">
                <a:latin typeface="Calibri" pitchFamily="34" charset="0"/>
              </a:rPr>
              <a:t> </a:t>
            </a:r>
            <a:r>
              <a:rPr lang="en-US" sz="2000" dirty="0" err="1">
                <a:latin typeface="Calibri" pitchFamily="34" charset="0"/>
              </a:rPr>
              <a:t>beberapa</a:t>
            </a:r>
            <a:r>
              <a:rPr lang="en-US" sz="2000" dirty="0">
                <a:latin typeface="Calibri" pitchFamily="34" charset="0"/>
              </a:rPr>
              <a:t> </a:t>
            </a:r>
            <a:r>
              <a:rPr lang="en-US" sz="2000" dirty="0" err="1">
                <a:latin typeface="Calibri" pitchFamily="34" charset="0"/>
              </a:rPr>
              <a:t>aktifitas</a:t>
            </a:r>
            <a:r>
              <a:rPr lang="en-US" sz="2000" dirty="0">
                <a:latin typeface="Calibri" pitchFamily="34" charset="0"/>
              </a:rPr>
              <a:t> yang </a:t>
            </a:r>
            <a:r>
              <a:rPr lang="en-US" sz="2000" dirty="0" err="1">
                <a:latin typeface="Calibri" pitchFamily="34" charset="0"/>
              </a:rPr>
              <a:t>telah</a:t>
            </a:r>
            <a:r>
              <a:rPr lang="en-US" sz="2000" dirty="0">
                <a:latin typeface="Calibri" pitchFamily="34" charset="0"/>
              </a:rPr>
              <a:t> </a:t>
            </a:r>
            <a:r>
              <a:rPr lang="en-US" sz="2000" dirty="0" err="1">
                <a:latin typeface="Calibri" pitchFamily="34" charset="0"/>
              </a:rPr>
              <a:t>dipertimbangkan</a:t>
            </a:r>
            <a:r>
              <a:rPr lang="en-US" sz="2000" dirty="0">
                <a:latin typeface="Calibri" pitchFamily="34" charset="0"/>
              </a:rPr>
              <a:t>,</a:t>
            </a:r>
            <a:r>
              <a:rPr lang="en-US" sz="2000" dirty="0">
                <a:latin typeface="Calibri" pitchFamily="34" charset="0"/>
                <a:cs typeface="Times New Roman" pitchFamily="18" charset="0"/>
              </a:rPr>
              <a:t> </a:t>
            </a:r>
            <a:r>
              <a:rPr lang="en-US" sz="2000" dirty="0" err="1">
                <a:latin typeface="Calibri" pitchFamily="34" charset="0"/>
              </a:rPr>
              <a:t>karena</a:t>
            </a:r>
            <a:r>
              <a:rPr lang="en-US" sz="2000" dirty="0">
                <a:latin typeface="Calibri" pitchFamily="34" charset="0"/>
              </a:rPr>
              <a:t> </a:t>
            </a:r>
            <a:r>
              <a:rPr lang="en-US" sz="2000" dirty="0" err="1">
                <a:latin typeface="Calibri" pitchFamily="34" charset="0"/>
              </a:rPr>
              <a:t>tidak</a:t>
            </a:r>
            <a:r>
              <a:rPr lang="en-US" sz="2000" dirty="0">
                <a:latin typeface="Calibri" pitchFamily="34" charset="0"/>
              </a:rPr>
              <a:t> </a:t>
            </a:r>
            <a:r>
              <a:rPr lang="en-US" sz="2000" dirty="0" err="1">
                <a:latin typeface="Calibri" pitchFamily="34" charset="0"/>
              </a:rPr>
              <a:t>semuanya</a:t>
            </a:r>
            <a:r>
              <a:rPr lang="en-US" sz="2000" dirty="0">
                <a:latin typeface="Calibri" pitchFamily="34" charset="0"/>
              </a:rPr>
              <a:t> </a:t>
            </a:r>
            <a:r>
              <a:rPr lang="en-US" sz="2000" dirty="0" err="1">
                <a:latin typeface="Calibri" pitchFamily="34" charset="0"/>
              </a:rPr>
              <a:t>dapat</a:t>
            </a:r>
            <a:r>
              <a:rPr lang="en-US" sz="2000" dirty="0">
                <a:latin typeface="Calibri" pitchFamily="34" charset="0"/>
              </a:rPr>
              <a:t> </a:t>
            </a:r>
            <a:r>
              <a:rPr lang="en-US" sz="2000" dirty="0" err="1">
                <a:latin typeface="Calibri" pitchFamily="34" charset="0"/>
              </a:rPr>
              <a:t>dipenuhi</a:t>
            </a:r>
            <a:r>
              <a:rPr lang="en-US" sz="2000" dirty="0">
                <a:latin typeface="Calibri" pitchFamily="34" charset="0"/>
              </a:rPr>
              <a:t>/</a:t>
            </a:r>
            <a:r>
              <a:rPr lang="en-US" sz="2000" dirty="0" err="1">
                <a:latin typeface="Calibri" pitchFamily="34" charset="0"/>
              </a:rPr>
              <a:t>dilakukan</a:t>
            </a:r>
            <a:r>
              <a:rPr lang="en-US" sz="2000" dirty="0">
                <a:latin typeface="Calibri" pitchFamily="34" charset="0"/>
              </a:rPr>
              <a:t> </a:t>
            </a:r>
            <a:r>
              <a:rPr lang="en-US" sz="2000" dirty="0" err="1">
                <a:latin typeface="Calibri" pitchFamily="34" charset="0"/>
              </a:rPr>
              <a:t>pada</a:t>
            </a:r>
            <a:r>
              <a:rPr lang="en-US" sz="2000" dirty="0">
                <a:latin typeface="Calibri" pitchFamily="34" charset="0"/>
              </a:rPr>
              <a:t> </a:t>
            </a:r>
            <a:r>
              <a:rPr lang="en-US" sz="2000" dirty="0" err="1">
                <a:latin typeface="Calibri" pitchFamily="34" charset="0"/>
              </a:rPr>
              <a:t>saat</a:t>
            </a:r>
            <a:r>
              <a:rPr lang="en-US" sz="2000" dirty="0">
                <a:latin typeface="Calibri" pitchFamily="34" charset="0"/>
              </a:rPr>
              <a:t> yang </a:t>
            </a:r>
            <a:r>
              <a:rPr lang="en-US" sz="2000" dirty="0" err="1">
                <a:latin typeface="Calibri" pitchFamily="34" charset="0"/>
              </a:rPr>
              <a:t>bersamaan</a:t>
            </a:r>
            <a:endParaRPr lang="en-US" sz="2000" dirty="0">
              <a:latin typeface="Calibri" pitchFamily="34" charset="0"/>
            </a:endParaRPr>
          </a:p>
          <a:p>
            <a:pPr algn="just" eaLnBrk="1" hangingPunct="1">
              <a:spcBef>
                <a:spcPts val="500"/>
              </a:spcBef>
            </a:pPr>
            <a:r>
              <a:rPr lang="en-US" sz="2000" dirty="0">
                <a:latin typeface="Calibri" pitchFamily="34" charset="0"/>
              </a:rPr>
              <a:t> </a:t>
            </a:r>
          </a:p>
          <a:p>
            <a:pPr algn="just" eaLnBrk="1" hangingPunct="1">
              <a:spcBef>
                <a:spcPts val="500"/>
              </a:spcBef>
            </a:pPr>
            <a:r>
              <a:rPr lang="en-US" sz="2000" b="1" dirty="0">
                <a:latin typeface="Calibri" pitchFamily="34" charset="0"/>
              </a:rPr>
              <a:t>2. </a:t>
            </a:r>
            <a:r>
              <a:rPr lang="en-US" sz="2000" b="1" i="1" dirty="0">
                <a:latin typeface="Calibri" pitchFamily="34" charset="0"/>
              </a:rPr>
              <a:t>Planning for the future</a:t>
            </a:r>
            <a:r>
              <a:rPr lang="en-US" sz="2000" b="1" dirty="0">
                <a:latin typeface="Calibri" pitchFamily="34" charset="0"/>
              </a:rPr>
              <a:t> (</a:t>
            </a:r>
            <a:r>
              <a:rPr lang="en-US" sz="2000" b="1" dirty="0" err="1">
                <a:latin typeface="Calibri" pitchFamily="34" charset="0"/>
              </a:rPr>
              <a:t>Perencanaan</a:t>
            </a:r>
            <a:r>
              <a:rPr lang="en-US" sz="2000" b="1" dirty="0">
                <a:latin typeface="Calibri" pitchFamily="34" charset="0"/>
              </a:rPr>
              <a:t> </a:t>
            </a:r>
            <a:r>
              <a:rPr lang="en-US" sz="2000" b="1" dirty="0" err="1">
                <a:latin typeface="Calibri" pitchFamily="34" charset="0"/>
              </a:rPr>
              <a:t>untuk</a:t>
            </a:r>
            <a:r>
              <a:rPr lang="en-US" sz="2000" b="1" dirty="0">
                <a:latin typeface="Calibri" pitchFamily="34" charset="0"/>
              </a:rPr>
              <a:t> </a:t>
            </a:r>
            <a:r>
              <a:rPr lang="en-US" sz="2000" b="1" dirty="0" err="1">
                <a:latin typeface="Calibri" pitchFamily="34" charset="0"/>
              </a:rPr>
              <a:t>masa</a:t>
            </a:r>
            <a:r>
              <a:rPr lang="en-US" sz="2000" b="1" dirty="0">
                <a:latin typeface="Calibri" pitchFamily="34" charset="0"/>
              </a:rPr>
              <a:t> </a:t>
            </a:r>
            <a:r>
              <a:rPr lang="en-US" sz="2000" b="1" dirty="0" err="1">
                <a:latin typeface="Calibri" pitchFamily="34" charset="0"/>
              </a:rPr>
              <a:t>datang</a:t>
            </a:r>
            <a:r>
              <a:rPr lang="en-US" sz="2000" b="1" dirty="0">
                <a:latin typeface="Calibri" pitchFamily="34" charset="0"/>
              </a:rPr>
              <a:t>)</a:t>
            </a:r>
          </a:p>
          <a:p>
            <a:pPr algn="just" eaLnBrk="1" hangingPunct="1">
              <a:spcBef>
                <a:spcPts val="500"/>
              </a:spcBef>
              <a:buFont typeface="Arial" charset="0"/>
              <a:buChar char="•"/>
            </a:pPr>
            <a:r>
              <a:rPr lang="en-US" sz="2000" dirty="0" err="1">
                <a:latin typeface="Calibri" pitchFamily="34" charset="0"/>
              </a:rPr>
              <a:t>melibatkan</a:t>
            </a:r>
            <a:r>
              <a:rPr lang="en-US" sz="2000" dirty="0">
                <a:latin typeface="Calibri" pitchFamily="34" charset="0"/>
              </a:rPr>
              <a:t> </a:t>
            </a:r>
            <a:r>
              <a:rPr lang="en-US" sz="2000" i="1" dirty="0" err="1">
                <a:latin typeface="Calibri" pitchFamily="34" charset="0"/>
              </a:rPr>
              <a:t>forcasting</a:t>
            </a:r>
            <a:r>
              <a:rPr lang="en-US" sz="2000" dirty="0">
                <a:latin typeface="Calibri" pitchFamily="34" charset="0"/>
              </a:rPr>
              <a:t>, </a:t>
            </a:r>
            <a:r>
              <a:rPr lang="en-US" sz="2000" dirty="0" err="1">
                <a:latin typeface="Calibri" pitchFamily="34" charset="0"/>
              </a:rPr>
              <a:t>prediksi</a:t>
            </a:r>
            <a:r>
              <a:rPr lang="en-US" sz="2000" dirty="0">
                <a:latin typeface="Calibri" pitchFamily="34" charset="0"/>
              </a:rPr>
              <a:t> </a:t>
            </a:r>
            <a:r>
              <a:rPr lang="en-US" sz="2000" dirty="0" err="1">
                <a:latin typeface="Calibri" pitchFamily="34" charset="0"/>
              </a:rPr>
              <a:t>tentang</a:t>
            </a:r>
            <a:r>
              <a:rPr lang="en-US" sz="2000" dirty="0">
                <a:latin typeface="Calibri" pitchFamily="34" charset="0"/>
              </a:rPr>
              <a:t> </a:t>
            </a:r>
            <a:r>
              <a:rPr lang="en-US" sz="2000" dirty="0" err="1">
                <a:latin typeface="Calibri" pitchFamily="34" charset="0"/>
              </a:rPr>
              <a:t>segala</a:t>
            </a:r>
            <a:r>
              <a:rPr lang="en-US" sz="2000" dirty="0">
                <a:latin typeface="Calibri" pitchFamily="34" charset="0"/>
              </a:rPr>
              <a:t> yang </a:t>
            </a:r>
            <a:r>
              <a:rPr lang="en-US" sz="2000" dirty="0" err="1">
                <a:latin typeface="Calibri" pitchFamily="34" charset="0"/>
              </a:rPr>
              <a:t>mungkin</a:t>
            </a:r>
            <a:r>
              <a:rPr lang="en-US" sz="2000" dirty="0">
                <a:latin typeface="Calibri" pitchFamily="34" charset="0"/>
              </a:rPr>
              <a:t> </a:t>
            </a:r>
            <a:r>
              <a:rPr lang="en-US" sz="2000" dirty="0" err="1">
                <a:latin typeface="Calibri" pitchFamily="34" charset="0"/>
              </a:rPr>
              <a:t>terjadi</a:t>
            </a:r>
            <a:r>
              <a:rPr lang="en-US" sz="2000" dirty="0">
                <a:latin typeface="Calibri" pitchFamily="34" charset="0"/>
              </a:rPr>
              <a:t>/</a:t>
            </a:r>
            <a:r>
              <a:rPr lang="en-US" sz="2000" dirty="0" err="1">
                <a:latin typeface="Calibri" pitchFamily="34" charset="0"/>
              </a:rPr>
              <a:t>dapat</a:t>
            </a:r>
            <a:r>
              <a:rPr lang="en-US" sz="2000" dirty="0">
                <a:latin typeface="Calibri" pitchFamily="34" charset="0"/>
              </a:rPr>
              <a:t> </a:t>
            </a:r>
            <a:r>
              <a:rPr lang="en-US" sz="2000" dirty="0" err="1">
                <a:latin typeface="Calibri" pitchFamily="34" charset="0"/>
              </a:rPr>
              <a:t>dilakukan</a:t>
            </a:r>
            <a:r>
              <a:rPr lang="en-US" sz="2000" dirty="0">
                <a:latin typeface="Calibri" pitchFamily="34" charset="0"/>
              </a:rPr>
              <a:t> </a:t>
            </a:r>
            <a:r>
              <a:rPr lang="en-US" sz="2000" dirty="0" err="1">
                <a:latin typeface="Calibri" pitchFamily="34" charset="0"/>
              </a:rPr>
              <a:t>dimasa</a:t>
            </a:r>
            <a:r>
              <a:rPr lang="en-US" sz="2000" dirty="0">
                <a:latin typeface="Calibri" pitchFamily="34" charset="0"/>
              </a:rPr>
              <a:t> </a:t>
            </a:r>
            <a:r>
              <a:rPr lang="en-US" sz="2000" dirty="0" err="1">
                <a:latin typeface="Calibri" pitchFamily="34" charset="0"/>
              </a:rPr>
              <a:t>datang</a:t>
            </a:r>
            <a:endParaRPr lang="en-US" sz="2000" dirty="0">
              <a:latin typeface="Calibri" pitchFamily="34" charset="0"/>
            </a:endParaRPr>
          </a:p>
          <a:p>
            <a:pPr algn="just" eaLnBrk="1" hangingPunct="1">
              <a:spcBef>
                <a:spcPts val="500"/>
              </a:spcBef>
              <a:buFont typeface="Arial" charset="0"/>
              <a:buChar char="•"/>
            </a:pPr>
            <a:r>
              <a:rPr lang="en-US" sz="2000" dirty="0" err="1">
                <a:latin typeface="Calibri" pitchFamily="34" charset="0"/>
              </a:rPr>
              <a:t>melibatkan</a:t>
            </a:r>
            <a:r>
              <a:rPr lang="en-US" sz="2000" dirty="0">
                <a:latin typeface="Calibri" pitchFamily="34" charset="0"/>
              </a:rPr>
              <a:t> </a:t>
            </a:r>
            <a:r>
              <a:rPr lang="en-US" sz="2000" dirty="0" err="1">
                <a:latin typeface="Calibri" pitchFamily="34" charset="0"/>
              </a:rPr>
              <a:t>penggunaan</a:t>
            </a:r>
            <a:r>
              <a:rPr lang="en-US" sz="2000" dirty="0">
                <a:latin typeface="Calibri" pitchFamily="34" charset="0"/>
              </a:rPr>
              <a:t> </a:t>
            </a:r>
            <a:r>
              <a:rPr lang="en-US" sz="2000" dirty="0" err="1">
                <a:latin typeface="Calibri" pitchFamily="34" charset="0"/>
              </a:rPr>
              <a:t>teknik-teknik</a:t>
            </a:r>
            <a:r>
              <a:rPr lang="en-US" sz="2000" dirty="0">
                <a:latin typeface="Calibri" pitchFamily="34" charset="0"/>
              </a:rPr>
              <a:t> </a:t>
            </a:r>
            <a:r>
              <a:rPr lang="en-US" sz="2000" dirty="0" err="1">
                <a:latin typeface="Calibri" pitchFamily="34" charset="0"/>
              </a:rPr>
              <a:t>untuk</a:t>
            </a:r>
            <a:r>
              <a:rPr lang="en-US" sz="2000" dirty="0">
                <a:latin typeface="Calibri" pitchFamily="34" charset="0"/>
              </a:rPr>
              <a:t> </a:t>
            </a:r>
            <a:r>
              <a:rPr lang="en-US" sz="2000" dirty="0" err="1">
                <a:latin typeface="Calibri" pitchFamily="34" charset="0"/>
              </a:rPr>
              <a:t>meminimisir</a:t>
            </a:r>
            <a:r>
              <a:rPr lang="en-US" sz="2000" dirty="0">
                <a:latin typeface="Calibri" pitchFamily="34" charset="0"/>
              </a:rPr>
              <a:t> </a:t>
            </a:r>
            <a:r>
              <a:rPr lang="en-US" sz="2000" dirty="0" err="1">
                <a:latin typeface="Calibri" pitchFamily="34" charset="0"/>
              </a:rPr>
              <a:t>resiko-resiko</a:t>
            </a:r>
            <a:r>
              <a:rPr lang="en-US" sz="2000" dirty="0">
                <a:latin typeface="Calibri" pitchFamily="34" charset="0"/>
              </a:rPr>
              <a:t> yang </a:t>
            </a:r>
            <a:r>
              <a:rPr lang="en-US" sz="2000" dirty="0" err="1">
                <a:latin typeface="Calibri" pitchFamily="34" charset="0"/>
              </a:rPr>
              <a:t>akan</a:t>
            </a:r>
            <a:r>
              <a:rPr lang="en-US" sz="2000" dirty="0">
                <a:latin typeface="Calibri" pitchFamily="34" charset="0"/>
              </a:rPr>
              <a:t> </a:t>
            </a:r>
            <a:r>
              <a:rPr lang="en-US" sz="2000" dirty="0" err="1">
                <a:latin typeface="Calibri" pitchFamily="34" charset="0"/>
              </a:rPr>
              <a:t>dihadapi</a:t>
            </a:r>
            <a:r>
              <a:rPr lang="en-US" sz="2000" dirty="0">
                <a:latin typeface="Calibri" pitchFamily="34" charset="0"/>
              </a:rPr>
              <a:t> </a:t>
            </a:r>
            <a:r>
              <a:rPr lang="en-US" sz="2000" dirty="0" err="1">
                <a:latin typeface="Calibri" pitchFamily="34" charset="0"/>
              </a:rPr>
              <a:t>dimasa</a:t>
            </a:r>
            <a:r>
              <a:rPr lang="en-US" sz="2000" dirty="0">
                <a:latin typeface="Calibri" pitchFamily="34" charset="0"/>
              </a:rPr>
              <a:t> </a:t>
            </a:r>
            <a:r>
              <a:rPr lang="en-US" sz="2000" dirty="0" err="1">
                <a:latin typeface="Calibri" pitchFamily="34" charset="0"/>
              </a:rPr>
              <a:t>datang</a:t>
            </a:r>
            <a:endParaRPr lang="en-US" sz="2000" dirty="0">
              <a:latin typeface="Calibri" pitchFamily="34" charset="0"/>
            </a:endParaRPr>
          </a:p>
          <a:p>
            <a:pPr algn="just" eaLnBrk="1" hangingPunct="1">
              <a:spcBef>
                <a:spcPts val="500"/>
              </a:spcBef>
              <a:buFont typeface="Arial" charset="0"/>
              <a:buChar char="•"/>
            </a:pPr>
            <a:r>
              <a:rPr lang="en-US" sz="2000" dirty="0" err="1">
                <a:latin typeface="Calibri" pitchFamily="34" charset="0"/>
              </a:rPr>
              <a:t>melibatkan</a:t>
            </a:r>
            <a:r>
              <a:rPr lang="en-US" sz="2000" dirty="0">
                <a:latin typeface="Calibri" pitchFamily="34" charset="0"/>
              </a:rPr>
              <a:t> </a:t>
            </a:r>
            <a:r>
              <a:rPr lang="en-US" sz="2000" dirty="0" err="1">
                <a:latin typeface="Calibri" pitchFamily="34" charset="0"/>
              </a:rPr>
              <a:t>penjadwalan</a:t>
            </a:r>
            <a:r>
              <a:rPr lang="en-US" sz="2000" dirty="0">
                <a:latin typeface="Calibri" pitchFamily="34" charset="0"/>
              </a:rPr>
              <a:t> </a:t>
            </a:r>
            <a:r>
              <a:rPr lang="en-US" sz="2000" dirty="0" err="1">
                <a:latin typeface="Calibri" pitchFamily="34" charset="0"/>
              </a:rPr>
              <a:t>aktifitas-aktifitas</a:t>
            </a:r>
            <a:r>
              <a:rPr lang="en-US" sz="2000" dirty="0">
                <a:latin typeface="Calibri" pitchFamily="34" charset="0"/>
              </a:rPr>
              <a:t> d </a:t>
            </a:r>
            <a:r>
              <a:rPr lang="en-US" sz="2000" dirty="0" err="1">
                <a:latin typeface="Calibri" pitchFamily="34" charset="0"/>
              </a:rPr>
              <a:t>imasa</a:t>
            </a:r>
            <a:r>
              <a:rPr lang="en-US" sz="2000" dirty="0">
                <a:latin typeface="Calibri" pitchFamily="34" charset="0"/>
              </a:rPr>
              <a:t> </a:t>
            </a:r>
            <a:r>
              <a:rPr lang="en-US" sz="2000" dirty="0" err="1">
                <a:latin typeface="Calibri" pitchFamily="34" charset="0"/>
              </a:rPr>
              <a:t>depan</a:t>
            </a:r>
            <a:r>
              <a:rPr lang="en-US" sz="2000" dirty="0">
                <a:latin typeface="Calibri" pitchFamily="34" charset="0"/>
              </a:rPr>
              <a:t> </a:t>
            </a:r>
            <a:r>
              <a:rPr lang="en-US" sz="2000" dirty="0" err="1">
                <a:latin typeface="Calibri" pitchFamily="34" charset="0"/>
              </a:rPr>
              <a:t>secara</a:t>
            </a:r>
            <a:r>
              <a:rPr lang="en-US" sz="2000" dirty="0">
                <a:latin typeface="Calibri" pitchFamily="34" charset="0"/>
              </a:rPr>
              <a:t> </a:t>
            </a:r>
            <a:r>
              <a:rPr lang="en-US" sz="2000" dirty="0" err="1">
                <a:latin typeface="Calibri" pitchFamily="34" charset="0"/>
              </a:rPr>
              <a:t>Iogis</a:t>
            </a:r>
            <a:r>
              <a:rPr lang="en-US" sz="2000" dirty="0">
                <a:latin typeface="Calibri" pitchFamily="34" charset="0"/>
              </a:rPr>
              <a:t>, </a:t>
            </a:r>
            <a:r>
              <a:rPr lang="en-US" sz="2000" dirty="0" err="1">
                <a:latin typeface="Calibri" pitchFamily="34" charset="0"/>
              </a:rPr>
              <a:t>tahap</a:t>
            </a:r>
            <a:r>
              <a:rPr lang="en-US" sz="2000" dirty="0">
                <a:latin typeface="Calibri" pitchFamily="34" charset="0"/>
              </a:rPr>
              <a:t> demi </a:t>
            </a:r>
            <a:r>
              <a:rPr lang="en-US" sz="2000" dirty="0" err="1">
                <a:latin typeface="Calibri" pitchFamily="34" charset="0"/>
              </a:rPr>
              <a:t>tahap</a:t>
            </a:r>
            <a:r>
              <a:rPr lang="en-US" sz="2000" dirty="0">
                <a:latin typeface="Calibri" pitchFamily="34" charset="0"/>
              </a:rPr>
              <a:t> </a:t>
            </a:r>
            <a:r>
              <a:rPr lang="en-US" sz="2000" dirty="0" err="1">
                <a:latin typeface="Calibri" pitchFamily="34" charset="0"/>
              </a:rPr>
              <a:t>untuk</a:t>
            </a:r>
            <a:r>
              <a:rPr lang="en-US" sz="2000" dirty="0">
                <a:latin typeface="Calibri" pitchFamily="34" charset="0"/>
              </a:rPr>
              <a:t> </a:t>
            </a:r>
            <a:r>
              <a:rPr lang="en-US" sz="2000" dirty="0" err="1">
                <a:latin typeface="Calibri" pitchFamily="34" charset="0"/>
              </a:rPr>
              <a:t>mencapai</a:t>
            </a:r>
            <a:r>
              <a:rPr lang="en-US" sz="2000" dirty="0">
                <a:latin typeface="Calibri" pitchFamily="34" charset="0"/>
              </a:rPr>
              <a:t> </a:t>
            </a:r>
            <a:r>
              <a:rPr lang="en-US" sz="2000" dirty="0" err="1">
                <a:latin typeface="Calibri" pitchFamily="34" charset="0"/>
              </a:rPr>
              <a:t>tujuan</a:t>
            </a:r>
            <a:endParaRPr lang="en-US" sz="2000" dirty="0">
              <a:latin typeface="Calibri" pitchFamily="34" charset="0"/>
            </a:endParaRPr>
          </a:p>
        </p:txBody>
      </p:sp>
    </p:spTree>
    <p:extLst>
      <p:ext uri="{BB962C8B-B14F-4D97-AF65-F5344CB8AC3E}">
        <p14:creationId xmlns:p14="http://schemas.microsoft.com/office/powerpoint/2010/main" val="233110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txBox="1">
            <a:spLocks noChangeArrowheads="1"/>
          </p:cNvSpPr>
          <p:nvPr/>
        </p:nvSpPr>
        <p:spPr bwMode="auto">
          <a:xfrm>
            <a:off x="228600" y="685800"/>
            <a:ext cx="8915400" cy="5645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1pPr>
            <a:lvl2pPr marL="798513"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2pPr>
            <a:lvl3pPr marL="1143000" indent="-228600"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3pPr>
            <a:lvl4pPr marL="1600200" indent="-228600"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4pPr>
            <a:lvl5pPr marL="2057400" indent="-228600"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tx1"/>
                </a:solidFill>
                <a:latin typeface="Arial" charset="0"/>
                <a:ea typeface="ＭＳ Ｐゴシック" pitchFamily="34" charset="-128"/>
              </a:defRPr>
            </a:lvl9pPr>
          </a:lstStyle>
          <a:p>
            <a:pPr algn="just" eaLnBrk="1" hangingPunct="1">
              <a:lnSpc>
                <a:spcPct val="90000"/>
              </a:lnSpc>
              <a:spcBef>
                <a:spcPts val="450"/>
              </a:spcBef>
            </a:pPr>
            <a:r>
              <a:rPr lang="en-US" sz="2400" b="1" dirty="0">
                <a:latin typeface="Calibri" pitchFamily="34" charset="0"/>
              </a:rPr>
              <a:t>3. </a:t>
            </a:r>
            <a:r>
              <a:rPr lang="en-US" sz="2400" b="1" i="1" dirty="0">
                <a:latin typeface="Calibri" pitchFamily="34" charset="0"/>
              </a:rPr>
              <a:t>Planning as a means of allocating resources</a:t>
            </a:r>
            <a:r>
              <a:rPr lang="en-US" sz="2400" b="1" dirty="0">
                <a:latin typeface="Calibri" pitchFamily="34" charset="0"/>
              </a:rPr>
              <a:t> (</a:t>
            </a:r>
            <a:r>
              <a:rPr lang="en-US" sz="2400" b="1" dirty="0" err="1">
                <a:latin typeface="Calibri" pitchFamily="34" charset="0"/>
              </a:rPr>
              <a:t>Perencanaan</a:t>
            </a:r>
            <a:r>
              <a:rPr lang="en-US" sz="2400" b="1" dirty="0">
                <a:latin typeface="Calibri" pitchFamily="34" charset="0"/>
              </a:rPr>
              <a:t> </a:t>
            </a:r>
            <a:r>
              <a:rPr lang="en-US" sz="2400" b="1" dirty="0" err="1">
                <a:latin typeface="Calibri" pitchFamily="34" charset="0"/>
              </a:rPr>
              <a:t>sebagai</a:t>
            </a:r>
            <a:r>
              <a:rPr lang="en-US" sz="2400" b="1" dirty="0">
                <a:latin typeface="Calibri" pitchFamily="34" charset="0"/>
              </a:rPr>
              <a:t> </a:t>
            </a:r>
            <a:r>
              <a:rPr lang="en-US" sz="2400" b="1" dirty="0" err="1">
                <a:latin typeface="Calibri" pitchFamily="34" charset="0"/>
              </a:rPr>
              <a:t>suatu</a:t>
            </a:r>
            <a:r>
              <a:rPr lang="en-US" sz="2400" b="1" dirty="0">
                <a:latin typeface="Calibri" pitchFamily="34" charset="0"/>
              </a:rPr>
              <a:t> </a:t>
            </a:r>
            <a:r>
              <a:rPr lang="en-US" sz="2400" b="1" dirty="0" err="1">
                <a:latin typeface="Calibri" pitchFamily="34" charset="0"/>
              </a:rPr>
              <a:t>cara</a:t>
            </a:r>
            <a:r>
              <a:rPr lang="en-US" sz="2400" b="1" dirty="0">
                <a:latin typeface="Calibri" pitchFamily="34" charset="0"/>
                <a:cs typeface="Times New Roman" pitchFamily="18" charset="0"/>
              </a:rPr>
              <a:t> </a:t>
            </a:r>
            <a:r>
              <a:rPr lang="en-US" sz="2400" b="1" dirty="0" err="1">
                <a:latin typeface="Calibri" pitchFamily="34" charset="0"/>
              </a:rPr>
              <a:t>mengalokasikan</a:t>
            </a:r>
            <a:r>
              <a:rPr lang="en-US" sz="2400" b="1" dirty="0">
                <a:latin typeface="Calibri" pitchFamily="34" charset="0"/>
              </a:rPr>
              <a:t> </a:t>
            </a:r>
            <a:r>
              <a:rPr lang="en-US" sz="2400" b="1" dirty="0" err="1">
                <a:latin typeface="Calibri" pitchFamily="34" charset="0"/>
              </a:rPr>
              <a:t>sumber-sumber</a:t>
            </a:r>
            <a:r>
              <a:rPr lang="en-US" sz="2400" b="1" dirty="0">
                <a:latin typeface="Calibri" pitchFamily="34" charset="0"/>
              </a:rPr>
              <a:t> </a:t>
            </a:r>
            <a:r>
              <a:rPr lang="en-US" sz="2400" b="1" dirty="0" err="1">
                <a:latin typeface="Calibri" pitchFamily="34" charset="0"/>
              </a:rPr>
              <a:t>daya</a:t>
            </a:r>
            <a:r>
              <a:rPr lang="en-US" sz="2400" b="1" dirty="0">
                <a:latin typeface="Calibri" pitchFamily="34" charset="0"/>
              </a:rPr>
              <a:t>)</a:t>
            </a:r>
          </a:p>
          <a:p>
            <a:pPr lvl="1" algn="just" eaLnBrk="1" hangingPunct="1">
              <a:lnSpc>
                <a:spcPct val="90000"/>
              </a:lnSpc>
              <a:spcBef>
                <a:spcPts val="450"/>
              </a:spcBef>
              <a:buFont typeface="Arial" charset="0"/>
              <a:buChar char="•"/>
            </a:pPr>
            <a:r>
              <a:rPr lang="en-US" sz="2400" dirty="0" err="1">
                <a:latin typeface="Calibri" pitchFamily="34" charset="0"/>
              </a:rPr>
              <a:t>sumberdaya</a:t>
            </a:r>
            <a:r>
              <a:rPr lang="en-US" sz="2400" dirty="0">
                <a:latin typeface="Calibri" pitchFamily="34" charset="0"/>
              </a:rPr>
              <a:t> </a:t>
            </a:r>
            <a:r>
              <a:rPr lang="en-US" sz="2400" dirty="0" err="1">
                <a:latin typeface="Calibri" pitchFamily="34" charset="0"/>
              </a:rPr>
              <a:t>adalah</a:t>
            </a:r>
            <a:r>
              <a:rPr lang="en-US" sz="2400" dirty="0">
                <a:latin typeface="Calibri" pitchFamily="34" charset="0"/>
              </a:rPr>
              <a:t> </a:t>
            </a:r>
            <a:r>
              <a:rPr lang="en-US" sz="2400" dirty="0" err="1">
                <a:latin typeface="Calibri" pitchFamily="34" charset="0"/>
              </a:rPr>
              <a:t>segala</a:t>
            </a:r>
            <a:r>
              <a:rPr lang="en-US" sz="2400" dirty="0">
                <a:latin typeface="Calibri" pitchFamily="34" charset="0"/>
              </a:rPr>
              <a:t> </a:t>
            </a:r>
            <a:r>
              <a:rPr lang="en-US" sz="2400" dirty="0" err="1">
                <a:latin typeface="Calibri" pitchFamily="34" charset="0"/>
              </a:rPr>
              <a:t>hal</a:t>
            </a:r>
            <a:r>
              <a:rPr lang="en-US" sz="2400" dirty="0">
                <a:latin typeface="Calibri" pitchFamily="34" charset="0"/>
              </a:rPr>
              <a:t> yang </a:t>
            </a:r>
            <a:r>
              <a:rPr lang="en-US" sz="2400" dirty="0" err="1">
                <a:latin typeface="Calibri" pitchFamily="34" charset="0"/>
              </a:rPr>
              <a:t>memiliki</a:t>
            </a:r>
            <a:r>
              <a:rPr lang="en-US" sz="2400" dirty="0">
                <a:latin typeface="Calibri" pitchFamily="34" charset="0"/>
              </a:rPr>
              <a:t> </a:t>
            </a:r>
            <a:r>
              <a:rPr lang="en-US" sz="2400" dirty="0" err="1">
                <a:latin typeface="Calibri" pitchFamily="34" charset="0"/>
              </a:rPr>
              <a:t>potensi</a:t>
            </a:r>
            <a:r>
              <a:rPr lang="en-US" sz="2400" dirty="0">
                <a:latin typeface="Calibri" pitchFamily="34" charset="0"/>
              </a:rPr>
              <a:t> </a:t>
            </a:r>
            <a:r>
              <a:rPr lang="en-US" sz="2400" dirty="0" err="1">
                <a:latin typeface="Calibri" pitchFamily="34" charset="0"/>
              </a:rPr>
              <a:t>untuk</a:t>
            </a:r>
            <a:r>
              <a:rPr lang="en-US" sz="2400" dirty="0">
                <a:latin typeface="Calibri" pitchFamily="34" charset="0"/>
              </a:rPr>
              <a:t> </a:t>
            </a:r>
            <a:r>
              <a:rPr lang="en-US" sz="2400" dirty="0" err="1">
                <a:latin typeface="Calibri" pitchFamily="34" charset="0"/>
              </a:rPr>
              <a:t>dapat</a:t>
            </a:r>
            <a:r>
              <a:rPr lang="en-US" sz="2400" dirty="0">
                <a:latin typeface="Calibri" pitchFamily="34" charset="0"/>
                <a:cs typeface="Times New Roman" pitchFamily="18" charset="0"/>
              </a:rPr>
              <a:t> </a:t>
            </a:r>
            <a:r>
              <a:rPr lang="en-US" sz="2400" dirty="0" err="1">
                <a:latin typeface="Calibri" pitchFamily="34" charset="0"/>
              </a:rPr>
              <a:t>digunakan</a:t>
            </a:r>
            <a:r>
              <a:rPr lang="en-US" sz="2400" dirty="0">
                <a:latin typeface="Calibri" pitchFamily="34" charset="0"/>
              </a:rPr>
              <a:t> </a:t>
            </a:r>
            <a:r>
              <a:rPr lang="en-US" sz="2400" dirty="0" err="1">
                <a:latin typeface="Calibri" pitchFamily="34" charset="0"/>
              </a:rPr>
              <a:t>melaksanakan</a:t>
            </a:r>
            <a:r>
              <a:rPr lang="en-US" sz="2400" dirty="0">
                <a:latin typeface="Calibri" pitchFamily="34" charset="0"/>
              </a:rPr>
              <a:t> </a:t>
            </a:r>
            <a:r>
              <a:rPr lang="en-US" sz="2400" dirty="0" err="1">
                <a:latin typeface="Calibri" pitchFamily="34" charset="0"/>
              </a:rPr>
              <a:t>suatu</a:t>
            </a:r>
            <a:r>
              <a:rPr lang="en-US" sz="2400" dirty="0">
                <a:latin typeface="Calibri" pitchFamily="34" charset="0"/>
              </a:rPr>
              <a:t> </a:t>
            </a:r>
            <a:r>
              <a:rPr lang="en-US" sz="2400" dirty="0" err="1">
                <a:latin typeface="Calibri" pitchFamily="34" charset="0"/>
              </a:rPr>
              <a:t>keputusan</a:t>
            </a:r>
            <a:r>
              <a:rPr lang="en-US" sz="2400" dirty="0">
                <a:latin typeface="Calibri" pitchFamily="34" charset="0"/>
              </a:rPr>
              <a:t> </a:t>
            </a:r>
            <a:r>
              <a:rPr lang="en-US" sz="2400" dirty="0" err="1">
                <a:latin typeface="Calibri" pitchFamily="34" charset="0"/>
              </a:rPr>
              <a:t>dalam</a:t>
            </a:r>
            <a:r>
              <a:rPr lang="en-US" sz="2400" dirty="0">
                <a:latin typeface="Calibri" pitchFamily="34" charset="0"/>
              </a:rPr>
              <a:t> </a:t>
            </a:r>
            <a:r>
              <a:rPr lang="en-US" sz="2400" dirty="0" err="1">
                <a:latin typeface="Calibri" pitchFamily="34" charset="0"/>
              </a:rPr>
              <a:t>rangka</a:t>
            </a:r>
            <a:r>
              <a:rPr lang="en-US" sz="2400" dirty="0">
                <a:latin typeface="Calibri" pitchFamily="34" charset="0"/>
              </a:rPr>
              <a:t> </a:t>
            </a:r>
            <a:r>
              <a:rPr lang="en-US" sz="2400" dirty="0" err="1">
                <a:latin typeface="Calibri" pitchFamily="34" charset="0"/>
              </a:rPr>
              <a:t>mencapai</a:t>
            </a:r>
            <a:r>
              <a:rPr lang="en-US" sz="2400" dirty="0">
                <a:latin typeface="Calibri" pitchFamily="34" charset="0"/>
              </a:rPr>
              <a:t> </a:t>
            </a:r>
            <a:r>
              <a:rPr lang="en-US" sz="2400" dirty="0" err="1">
                <a:latin typeface="Calibri" pitchFamily="34" charset="0"/>
              </a:rPr>
              <a:t>suatu</a:t>
            </a:r>
            <a:r>
              <a:rPr lang="en-US" sz="2400" dirty="0">
                <a:latin typeface="Calibri" pitchFamily="34" charset="0"/>
                <a:cs typeface="Times New Roman" pitchFamily="18" charset="0"/>
              </a:rPr>
              <a:t> </a:t>
            </a:r>
            <a:r>
              <a:rPr lang="en-US" sz="2400" dirty="0" err="1">
                <a:latin typeface="Calibri" pitchFamily="34" charset="0"/>
              </a:rPr>
              <a:t>tujuan</a:t>
            </a:r>
            <a:r>
              <a:rPr lang="en-US" sz="2400" dirty="0">
                <a:latin typeface="Calibri" pitchFamily="34" charset="0"/>
              </a:rPr>
              <a:t> </a:t>
            </a:r>
            <a:r>
              <a:rPr lang="en-US" sz="2400" dirty="0" err="1">
                <a:latin typeface="Calibri" pitchFamily="34" charset="0"/>
              </a:rPr>
              <a:t>spesifik</a:t>
            </a:r>
            <a:endParaRPr lang="en-US" sz="2400" dirty="0">
              <a:latin typeface="Calibri" pitchFamily="34" charset="0"/>
            </a:endParaRPr>
          </a:p>
          <a:p>
            <a:pPr lvl="1" algn="just" eaLnBrk="1" hangingPunct="1">
              <a:lnSpc>
                <a:spcPct val="90000"/>
              </a:lnSpc>
              <a:spcBef>
                <a:spcPts val="450"/>
              </a:spcBef>
              <a:buFont typeface="Arial" charset="0"/>
              <a:buChar char="•"/>
            </a:pPr>
            <a:r>
              <a:rPr lang="en-US" sz="2400" dirty="0" err="1">
                <a:latin typeface="Calibri" pitchFamily="34" charset="0"/>
              </a:rPr>
              <a:t>kuantitas</a:t>
            </a:r>
            <a:r>
              <a:rPr lang="en-US" sz="2400" dirty="0">
                <a:latin typeface="Calibri" pitchFamily="34" charset="0"/>
              </a:rPr>
              <a:t> </a:t>
            </a:r>
            <a:r>
              <a:rPr lang="en-US" sz="2400" dirty="0" err="1">
                <a:latin typeface="Calibri" pitchFamily="34" charset="0"/>
              </a:rPr>
              <a:t>dan</a:t>
            </a:r>
            <a:r>
              <a:rPr lang="en-US" sz="2400" dirty="0">
                <a:latin typeface="Calibri" pitchFamily="34" charset="0"/>
              </a:rPr>
              <a:t> </a:t>
            </a:r>
            <a:r>
              <a:rPr lang="en-US" sz="2400" dirty="0" err="1">
                <a:latin typeface="Calibri" pitchFamily="34" charset="0"/>
              </a:rPr>
              <a:t>kualitas</a:t>
            </a:r>
            <a:r>
              <a:rPr lang="en-US" sz="2400" dirty="0">
                <a:latin typeface="Calibri" pitchFamily="34" charset="0"/>
              </a:rPr>
              <a:t> </a:t>
            </a:r>
            <a:r>
              <a:rPr lang="en-US" sz="2400" dirty="0" err="1">
                <a:latin typeface="Calibri" pitchFamily="34" charset="0"/>
              </a:rPr>
              <a:t>sumber</a:t>
            </a:r>
            <a:r>
              <a:rPr lang="en-US" sz="2400" dirty="0">
                <a:latin typeface="Calibri" pitchFamily="34" charset="0"/>
              </a:rPr>
              <a:t> </a:t>
            </a:r>
            <a:r>
              <a:rPr lang="en-US" sz="2400" dirty="0" err="1">
                <a:latin typeface="Calibri" pitchFamily="34" charset="0"/>
              </a:rPr>
              <a:t>daya</a:t>
            </a:r>
            <a:r>
              <a:rPr lang="en-US" sz="2400" dirty="0">
                <a:latin typeface="Calibri" pitchFamily="34" charset="0"/>
              </a:rPr>
              <a:t> </a:t>
            </a:r>
            <a:r>
              <a:rPr lang="en-US" sz="2400" dirty="0" err="1">
                <a:latin typeface="Calibri" pitchFamily="34" charset="0"/>
              </a:rPr>
              <a:t>sangat</a:t>
            </a:r>
            <a:r>
              <a:rPr lang="en-US" sz="2400" dirty="0">
                <a:latin typeface="Calibri" pitchFamily="34" charset="0"/>
              </a:rPr>
              <a:t> </a:t>
            </a:r>
            <a:r>
              <a:rPr lang="en-US" sz="2400" dirty="0" err="1">
                <a:latin typeface="Calibri" pitchFamily="34" charset="0"/>
              </a:rPr>
              <a:t>berpengaruh</a:t>
            </a:r>
            <a:r>
              <a:rPr lang="en-US" sz="2400" dirty="0">
                <a:latin typeface="Calibri" pitchFamily="34" charset="0"/>
              </a:rPr>
              <a:t> </a:t>
            </a:r>
            <a:r>
              <a:rPr lang="en-US" sz="2400" dirty="0" err="1">
                <a:latin typeface="Calibri" pitchFamily="34" charset="0"/>
              </a:rPr>
              <a:t>dalam</a:t>
            </a:r>
            <a:r>
              <a:rPr lang="en-US" sz="2400" dirty="0">
                <a:latin typeface="Calibri" pitchFamily="34" charset="0"/>
              </a:rPr>
              <a:t> proses</a:t>
            </a:r>
            <a:r>
              <a:rPr lang="en-US" sz="2400" dirty="0">
                <a:latin typeface="Calibri" pitchFamily="34" charset="0"/>
                <a:cs typeface="Times New Roman" pitchFamily="18" charset="0"/>
              </a:rPr>
              <a:t> </a:t>
            </a:r>
            <a:r>
              <a:rPr lang="en-US" sz="2400" dirty="0" err="1">
                <a:latin typeface="Calibri" pitchFamily="34" charset="0"/>
              </a:rPr>
              <a:t>penentuan</a:t>
            </a:r>
            <a:r>
              <a:rPr lang="en-US" sz="2400" dirty="0">
                <a:latin typeface="Calibri" pitchFamily="34" charset="0"/>
              </a:rPr>
              <a:t> </a:t>
            </a:r>
            <a:r>
              <a:rPr lang="en-US" sz="2400" dirty="0" err="1">
                <a:latin typeface="Calibri" pitchFamily="34" charset="0"/>
              </a:rPr>
              <a:t>prioritas</a:t>
            </a:r>
            <a:r>
              <a:rPr lang="en-US" sz="2400" dirty="0">
                <a:latin typeface="Calibri" pitchFamily="34" charset="0"/>
              </a:rPr>
              <a:t> </a:t>
            </a:r>
            <a:r>
              <a:rPr lang="en-US" sz="2400" dirty="0" err="1">
                <a:latin typeface="Calibri" pitchFamily="34" charset="0"/>
              </a:rPr>
              <a:t>atas</a:t>
            </a:r>
            <a:r>
              <a:rPr lang="en-US" sz="2400" dirty="0">
                <a:latin typeface="Calibri" pitchFamily="34" charset="0"/>
              </a:rPr>
              <a:t> </a:t>
            </a:r>
            <a:r>
              <a:rPr lang="en-US" sz="2400" dirty="0" err="1">
                <a:latin typeface="Calibri" pitchFamily="34" charset="0"/>
              </a:rPr>
              <a:t>pilihan-pilihan</a:t>
            </a:r>
            <a:r>
              <a:rPr lang="en-US" sz="2400" dirty="0">
                <a:latin typeface="Calibri" pitchFamily="34" charset="0"/>
              </a:rPr>
              <a:t> </a:t>
            </a:r>
            <a:r>
              <a:rPr lang="en-US" sz="2400" dirty="0" err="1">
                <a:latin typeface="Calibri" pitchFamily="34" charset="0"/>
              </a:rPr>
              <a:t>kegiatan</a:t>
            </a:r>
            <a:endParaRPr lang="en-US" sz="2400" dirty="0">
              <a:latin typeface="Calibri" pitchFamily="34" charset="0"/>
            </a:endParaRPr>
          </a:p>
          <a:p>
            <a:pPr lvl="1" algn="just" eaLnBrk="1" hangingPunct="1">
              <a:lnSpc>
                <a:spcPct val="90000"/>
              </a:lnSpc>
              <a:spcBef>
                <a:spcPts val="450"/>
              </a:spcBef>
              <a:buFont typeface="Arial" charset="0"/>
              <a:buChar char="•"/>
            </a:pPr>
            <a:r>
              <a:rPr lang="en-US" sz="2400" dirty="0" err="1">
                <a:latin typeface="Calibri" pitchFamily="34" charset="0"/>
              </a:rPr>
              <a:t>oleh</a:t>
            </a:r>
            <a:r>
              <a:rPr lang="en-US" sz="2400" dirty="0">
                <a:latin typeface="Calibri" pitchFamily="34" charset="0"/>
              </a:rPr>
              <a:t> </a:t>
            </a:r>
            <a:r>
              <a:rPr lang="en-US" sz="2400" dirty="0" err="1">
                <a:latin typeface="Calibri" pitchFamily="34" charset="0"/>
              </a:rPr>
              <a:t>karena</a:t>
            </a:r>
            <a:r>
              <a:rPr lang="en-US" sz="2400" dirty="0">
                <a:latin typeface="Calibri" pitchFamily="34" charset="0"/>
              </a:rPr>
              <a:t> </a:t>
            </a:r>
            <a:r>
              <a:rPr lang="en-US" sz="2400" dirty="0" err="1">
                <a:latin typeface="Calibri" pitchFamily="34" charset="0"/>
              </a:rPr>
              <a:t>menyangkut</a:t>
            </a:r>
            <a:r>
              <a:rPr lang="en-US" sz="2400" dirty="0">
                <a:latin typeface="Calibri" pitchFamily="34" charset="0"/>
              </a:rPr>
              <a:t> </a:t>
            </a:r>
            <a:r>
              <a:rPr lang="en-US" sz="2400" dirty="0" err="1">
                <a:latin typeface="Calibri" pitchFamily="34" charset="0"/>
              </a:rPr>
              <a:t>segala</a:t>
            </a:r>
            <a:r>
              <a:rPr lang="en-US" sz="2400" dirty="0">
                <a:latin typeface="Calibri" pitchFamily="34" charset="0"/>
              </a:rPr>
              <a:t> </a:t>
            </a:r>
            <a:r>
              <a:rPr lang="en-US" sz="2400" dirty="0" err="1">
                <a:latin typeface="Calibri" pitchFamily="34" charset="0"/>
              </a:rPr>
              <a:t>sumberdaya</a:t>
            </a:r>
            <a:r>
              <a:rPr lang="en-US" sz="2400" dirty="0">
                <a:latin typeface="Calibri" pitchFamily="34" charset="0"/>
              </a:rPr>
              <a:t>, </a:t>
            </a:r>
            <a:r>
              <a:rPr lang="en-US" sz="2400" dirty="0" err="1">
                <a:latin typeface="Calibri" pitchFamily="34" charset="0"/>
              </a:rPr>
              <a:t>maka</a:t>
            </a:r>
            <a:r>
              <a:rPr lang="en-US" sz="2400" dirty="0">
                <a:latin typeface="Calibri" pitchFamily="34" charset="0"/>
              </a:rPr>
              <a:t> </a:t>
            </a:r>
            <a:r>
              <a:rPr lang="en-US" sz="2400" dirty="0" err="1">
                <a:latin typeface="Calibri" pitchFamily="34" charset="0"/>
              </a:rPr>
              <a:t>komponen</a:t>
            </a:r>
            <a:r>
              <a:rPr lang="en-US" sz="2400" dirty="0">
                <a:latin typeface="Calibri" pitchFamily="34" charset="0"/>
              </a:rPr>
              <a:t> </a:t>
            </a:r>
            <a:r>
              <a:rPr lang="en-US" sz="2400" dirty="0" err="1">
                <a:latin typeface="Calibri" pitchFamily="34" charset="0"/>
              </a:rPr>
              <a:t>penting</a:t>
            </a:r>
            <a:r>
              <a:rPr lang="en-US" sz="2400" dirty="0">
                <a:latin typeface="Calibri" pitchFamily="34" charset="0"/>
                <a:cs typeface="Times New Roman" pitchFamily="18" charset="0"/>
              </a:rPr>
              <a:t> </a:t>
            </a:r>
            <a:r>
              <a:rPr lang="en-US" sz="2400" dirty="0">
                <a:latin typeface="Calibri" pitchFamily="34" charset="0"/>
              </a:rPr>
              <a:t>di </a:t>
            </a:r>
            <a:r>
              <a:rPr lang="en-US" sz="2400" dirty="0" err="1">
                <a:latin typeface="Calibri" pitchFamily="34" charset="0"/>
              </a:rPr>
              <a:t>dalam</a:t>
            </a:r>
            <a:r>
              <a:rPr lang="en-US" sz="2400" dirty="0">
                <a:latin typeface="Calibri" pitchFamily="34" charset="0"/>
              </a:rPr>
              <a:t> proses </a:t>
            </a:r>
            <a:r>
              <a:rPr lang="en-US" sz="2400" dirty="0" err="1">
                <a:latin typeface="Calibri" pitchFamily="34" charset="0"/>
              </a:rPr>
              <a:t>perencanaan</a:t>
            </a:r>
            <a:r>
              <a:rPr lang="en-US" sz="2400" dirty="0">
                <a:latin typeface="Calibri" pitchFamily="34" charset="0"/>
              </a:rPr>
              <a:t> </a:t>
            </a:r>
            <a:r>
              <a:rPr lang="en-US" sz="2400" dirty="0" err="1">
                <a:latin typeface="Calibri" pitchFamily="34" charset="0"/>
              </a:rPr>
              <a:t>adalah</a:t>
            </a:r>
            <a:r>
              <a:rPr lang="en-US" sz="2400" dirty="0">
                <a:latin typeface="Calibri" pitchFamily="34" charset="0"/>
              </a:rPr>
              <a:t> </a:t>
            </a:r>
            <a:r>
              <a:rPr lang="en-US" sz="2400" dirty="0" err="1">
                <a:latin typeface="Calibri" pitchFamily="34" charset="0"/>
              </a:rPr>
              <a:t>pengumpulan</a:t>
            </a:r>
            <a:r>
              <a:rPr lang="en-US" sz="2400" dirty="0">
                <a:latin typeface="Calibri" pitchFamily="34" charset="0"/>
              </a:rPr>
              <a:t> </a:t>
            </a:r>
            <a:r>
              <a:rPr lang="en-US" sz="2400" dirty="0" err="1">
                <a:latin typeface="Calibri" pitchFamily="34" charset="0"/>
              </a:rPr>
              <a:t>dan</a:t>
            </a:r>
            <a:r>
              <a:rPr lang="en-US" sz="2400" dirty="0">
                <a:latin typeface="Calibri" pitchFamily="34" charset="0"/>
              </a:rPr>
              <a:t> </a:t>
            </a:r>
            <a:r>
              <a:rPr lang="en-US" sz="2400" dirty="0" err="1">
                <a:latin typeface="Calibri" pitchFamily="34" charset="0"/>
              </a:rPr>
              <a:t>analisis</a:t>
            </a:r>
            <a:r>
              <a:rPr lang="en-US" sz="2400" dirty="0">
                <a:latin typeface="Calibri" pitchFamily="34" charset="0"/>
              </a:rPr>
              <a:t> </a:t>
            </a:r>
            <a:r>
              <a:rPr lang="en-US" sz="2400" dirty="0" err="1">
                <a:latin typeface="Calibri" pitchFamily="34" charset="0"/>
              </a:rPr>
              <a:t>informasi</a:t>
            </a:r>
            <a:r>
              <a:rPr lang="en-US" sz="2400" dirty="0">
                <a:latin typeface="Calibri" pitchFamily="34" charset="0"/>
                <a:cs typeface="Times New Roman" pitchFamily="18" charset="0"/>
              </a:rPr>
              <a:t> </a:t>
            </a:r>
            <a:r>
              <a:rPr lang="en-US" sz="2400" dirty="0" err="1">
                <a:latin typeface="Calibri" pitchFamily="34" charset="0"/>
              </a:rPr>
              <a:t>tentang</a:t>
            </a:r>
            <a:r>
              <a:rPr lang="en-US" sz="2400" dirty="0">
                <a:latin typeface="Calibri" pitchFamily="34" charset="0"/>
              </a:rPr>
              <a:t> </a:t>
            </a:r>
            <a:r>
              <a:rPr lang="en-US" sz="2400" dirty="0" err="1">
                <a:latin typeface="Calibri" pitchFamily="34" charset="0"/>
              </a:rPr>
              <a:t>ketersediaan</a:t>
            </a:r>
            <a:r>
              <a:rPr lang="en-US" sz="2400" dirty="0">
                <a:latin typeface="Calibri" pitchFamily="34" charset="0"/>
              </a:rPr>
              <a:t> </a:t>
            </a:r>
            <a:r>
              <a:rPr lang="en-US" sz="2400" dirty="0" err="1">
                <a:latin typeface="Calibri" pitchFamily="34" charset="0"/>
              </a:rPr>
              <a:t>sumber</a:t>
            </a:r>
            <a:r>
              <a:rPr lang="en-US" sz="2400" dirty="0">
                <a:latin typeface="Calibri" pitchFamily="34" charset="0"/>
              </a:rPr>
              <a:t> </a:t>
            </a:r>
            <a:r>
              <a:rPr lang="en-US" sz="2400" dirty="0" err="1">
                <a:latin typeface="Calibri" pitchFamily="34" charset="0"/>
              </a:rPr>
              <a:t>daya</a:t>
            </a:r>
            <a:endParaRPr lang="en-US" sz="2400" dirty="0">
              <a:latin typeface="Calibri" pitchFamily="34" charset="0"/>
            </a:endParaRPr>
          </a:p>
          <a:p>
            <a:pPr algn="just" eaLnBrk="1" hangingPunct="1">
              <a:lnSpc>
                <a:spcPct val="90000"/>
              </a:lnSpc>
              <a:spcBef>
                <a:spcPts val="450"/>
              </a:spcBef>
            </a:pPr>
            <a:r>
              <a:rPr lang="en-US" dirty="0">
                <a:latin typeface="Calibri" pitchFamily="34" charset="0"/>
              </a:rPr>
              <a:t> </a:t>
            </a:r>
          </a:p>
        </p:txBody>
      </p:sp>
    </p:spTree>
    <p:extLst>
      <p:ext uri="{BB962C8B-B14F-4D97-AF65-F5344CB8AC3E}">
        <p14:creationId xmlns:p14="http://schemas.microsoft.com/office/powerpoint/2010/main" val="27707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515672" cy="4525963"/>
          </a:xfrm>
        </p:spPr>
        <p:txBody>
          <a:bodyPr>
            <a:normAutofit/>
          </a:bodyPr>
          <a:lstStyle/>
          <a:p>
            <a:pPr marL="352425" indent="-352425" algn="just">
              <a:lnSpc>
                <a:spcPct val="90000"/>
              </a:lnSpc>
              <a:spcBef>
                <a:spcPts val="450"/>
              </a:spcBef>
              <a:buNone/>
            </a:pPr>
            <a:r>
              <a:rPr lang="en-US" b="1" dirty="0" smtClean="0">
                <a:latin typeface="Calibri" pitchFamily="34" charset="0"/>
              </a:rPr>
              <a:t>4. </a:t>
            </a:r>
            <a:r>
              <a:rPr lang="en-US" b="1" i="1" dirty="0" smtClean="0">
                <a:latin typeface="Calibri" pitchFamily="34" charset="0"/>
              </a:rPr>
              <a:t>Planning as a means of achieving goals</a:t>
            </a:r>
            <a:r>
              <a:rPr lang="en-US" b="1" dirty="0" smtClean="0">
                <a:latin typeface="Calibri" pitchFamily="34" charset="0"/>
              </a:rPr>
              <a:t> (</a:t>
            </a:r>
            <a:r>
              <a:rPr lang="en-US" b="1" dirty="0" err="1" smtClean="0">
                <a:latin typeface="Calibri" pitchFamily="34" charset="0"/>
              </a:rPr>
              <a:t>Perencanaan</a:t>
            </a:r>
            <a:r>
              <a:rPr lang="en-US" b="1" dirty="0" smtClean="0">
                <a:latin typeface="Calibri" pitchFamily="34" charset="0"/>
              </a:rPr>
              <a:t> </a:t>
            </a:r>
            <a:r>
              <a:rPr lang="en-US" b="1" dirty="0" err="1" smtClean="0">
                <a:latin typeface="Calibri" pitchFamily="34" charset="0"/>
              </a:rPr>
              <a:t>sebagai</a:t>
            </a:r>
            <a:r>
              <a:rPr lang="en-US" b="1" dirty="0" smtClean="0">
                <a:latin typeface="Calibri" pitchFamily="34" charset="0"/>
              </a:rPr>
              <a:t> </a:t>
            </a:r>
            <a:r>
              <a:rPr lang="en-US" b="1" dirty="0" err="1" smtClean="0">
                <a:latin typeface="Calibri" pitchFamily="34" charset="0"/>
              </a:rPr>
              <a:t>alat</a:t>
            </a:r>
            <a:r>
              <a:rPr lang="en-US" b="1" dirty="0" smtClean="0">
                <a:latin typeface="Calibri" pitchFamily="34" charset="0"/>
              </a:rPr>
              <a:t> </a:t>
            </a:r>
            <a:r>
              <a:rPr lang="en-US" b="1" dirty="0" err="1" smtClean="0">
                <a:latin typeface="Calibri" pitchFamily="34" charset="0"/>
              </a:rPr>
              <a:t>untuk</a:t>
            </a:r>
            <a:r>
              <a:rPr lang="en-US" b="1" dirty="0" smtClean="0">
                <a:latin typeface="Calibri" pitchFamily="34" charset="0"/>
                <a:cs typeface="Times New Roman" pitchFamily="18" charset="0"/>
              </a:rPr>
              <a:t> </a:t>
            </a:r>
            <a:r>
              <a:rPr lang="en-US" b="1" dirty="0" err="1" smtClean="0">
                <a:latin typeface="Calibri" pitchFamily="34" charset="0"/>
              </a:rPr>
              <a:t>mencapai</a:t>
            </a:r>
            <a:r>
              <a:rPr lang="en-US" b="1" dirty="0" smtClean="0">
                <a:latin typeface="Calibri" pitchFamily="34" charset="0"/>
              </a:rPr>
              <a:t> </a:t>
            </a:r>
            <a:r>
              <a:rPr lang="en-US" b="1" dirty="0" err="1" smtClean="0">
                <a:latin typeface="Calibri" pitchFamily="34" charset="0"/>
              </a:rPr>
              <a:t>sasaran</a:t>
            </a:r>
            <a:r>
              <a:rPr lang="en-US" b="1" dirty="0" smtClean="0">
                <a:latin typeface="Calibri" pitchFamily="34" charset="0"/>
              </a:rPr>
              <a:t>)</a:t>
            </a:r>
          </a:p>
          <a:p>
            <a:pPr lvl="1" algn="just">
              <a:lnSpc>
                <a:spcPct val="90000"/>
              </a:lnSpc>
              <a:spcBef>
                <a:spcPts val="450"/>
              </a:spcBef>
              <a:buFont typeface="Arial" charset="0"/>
              <a:buChar char="•"/>
            </a:pPr>
            <a:r>
              <a:rPr lang="en-US" dirty="0" err="1" smtClean="0">
                <a:latin typeface="Calibri" pitchFamily="34" charset="0"/>
              </a:rPr>
              <a:t>menyangkut</a:t>
            </a:r>
            <a:r>
              <a:rPr lang="en-US" dirty="0" smtClean="0">
                <a:latin typeface="Calibri" pitchFamily="34" charset="0"/>
              </a:rPr>
              <a:t> </a:t>
            </a:r>
            <a:r>
              <a:rPr lang="en-US" dirty="0" err="1" smtClean="0">
                <a:latin typeface="Calibri" pitchFamily="34" charset="0"/>
              </a:rPr>
              <a:t>sifat</a:t>
            </a:r>
            <a:r>
              <a:rPr lang="en-US" dirty="0" smtClean="0">
                <a:latin typeface="Calibri" pitchFamily="34" charset="0"/>
              </a:rPr>
              <a:t> </a:t>
            </a:r>
            <a:r>
              <a:rPr lang="en-US" dirty="0" err="1" smtClean="0">
                <a:latin typeface="Calibri" pitchFamily="34" charset="0"/>
              </a:rPr>
              <a:t>dari</a:t>
            </a:r>
            <a:r>
              <a:rPr lang="en-US" dirty="0" smtClean="0">
                <a:latin typeface="Calibri" pitchFamily="34" charset="0"/>
              </a:rPr>
              <a:t> </a:t>
            </a:r>
            <a:r>
              <a:rPr lang="en-US" dirty="0" err="1" smtClean="0">
                <a:latin typeface="Calibri" pitchFamily="34" charset="0"/>
              </a:rPr>
              <a:t>setiap</a:t>
            </a:r>
            <a:r>
              <a:rPr lang="en-US" dirty="0" smtClean="0">
                <a:latin typeface="Calibri" pitchFamily="34" charset="0"/>
              </a:rPr>
              <a:t> </a:t>
            </a:r>
            <a:r>
              <a:rPr lang="en-US" dirty="0" err="1" smtClean="0">
                <a:latin typeface="Calibri" pitchFamily="34" charset="0"/>
              </a:rPr>
              <a:t>sasaran</a:t>
            </a:r>
            <a:r>
              <a:rPr lang="en-US" dirty="0" smtClean="0">
                <a:latin typeface="Calibri" pitchFamily="34" charset="0"/>
              </a:rPr>
              <a:t> </a:t>
            </a:r>
            <a:r>
              <a:rPr lang="en-US" dirty="0" err="1" smtClean="0">
                <a:latin typeface="Calibri" pitchFamily="34" charset="0"/>
              </a:rPr>
              <a:t>dan</a:t>
            </a:r>
            <a:r>
              <a:rPr lang="en-US" dirty="0" smtClean="0">
                <a:latin typeface="Calibri" pitchFamily="34" charset="0"/>
              </a:rPr>
              <a:t> proses </a:t>
            </a:r>
            <a:r>
              <a:rPr lang="en-US" dirty="0" err="1" smtClean="0">
                <a:latin typeface="Calibri" pitchFamily="34" charset="0"/>
              </a:rPr>
              <a:t>perumusan</a:t>
            </a:r>
            <a:r>
              <a:rPr lang="en-US" dirty="0" smtClean="0">
                <a:latin typeface="Calibri" pitchFamily="34" charset="0"/>
              </a:rPr>
              <a:t> </a:t>
            </a:r>
            <a:r>
              <a:rPr lang="en-US" dirty="0" err="1" smtClean="0">
                <a:latin typeface="Calibri" pitchFamily="34" charset="0"/>
              </a:rPr>
              <a:t>sasaran</a:t>
            </a:r>
            <a:endParaRPr lang="en-US" dirty="0" smtClean="0">
              <a:latin typeface="Calibri" pitchFamily="34" charset="0"/>
            </a:endParaRPr>
          </a:p>
          <a:p>
            <a:pPr lvl="1" algn="just">
              <a:lnSpc>
                <a:spcPct val="90000"/>
              </a:lnSpc>
              <a:spcBef>
                <a:spcPts val="450"/>
              </a:spcBef>
              <a:buFont typeface="Arial" charset="0"/>
              <a:buChar char="•"/>
            </a:pPr>
            <a:r>
              <a:rPr lang="en-US" dirty="0" err="1" smtClean="0">
                <a:latin typeface="Calibri" pitchFamily="34" charset="0"/>
              </a:rPr>
              <a:t>menyangkut</a:t>
            </a:r>
            <a:r>
              <a:rPr lang="en-US" dirty="0" smtClean="0">
                <a:latin typeface="Calibri" pitchFamily="34" charset="0"/>
              </a:rPr>
              <a:t> </a:t>
            </a:r>
            <a:r>
              <a:rPr lang="en-US" dirty="0" err="1" smtClean="0">
                <a:latin typeface="Calibri" pitchFamily="34" charset="0"/>
              </a:rPr>
              <a:t>siapa</a:t>
            </a:r>
            <a:r>
              <a:rPr lang="en-US" dirty="0" smtClean="0">
                <a:latin typeface="Calibri" pitchFamily="34" charset="0"/>
              </a:rPr>
              <a:t> yang </a:t>
            </a:r>
            <a:r>
              <a:rPr lang="en-US" dirty="0" err="1" smtClean="0">
                <a:latin typeface="Calibri" pitchFamily="34" charset="0"/>
              </a:rPr>
              <a:t>berhak</a:t>
            </a:r>
            <a:r>
              <a:rPr lang="en-US" dirty="0" smtClean="0">
                <a:latin typeface="Calibri" pitchFamily="34" charset="0"/>
              </a:rPr>
              <a:t>/</a:t>
            </a:r>
            <a:r>
              <a:rPr lang="en-US" dirty="0" err="1" smtClean="0">
                <a:latin typeface="Calibri" pitchFamily="34" charset="0"/>
              </a:rPr>
              <a:t>harus</a:t>
            </a:r>
            <a:r>
              <a:rPr lang="en-US" dirty="0" smtClean="0">
                <a:latin typeface="Calibri" pitchFamily="34" charset="0"/>
              </a:rPr>
              <a:t> </a:t>
            </a:r>
            <a:r>
              <a:rPr lang="en-US" dirty="0" err="1" smtClean="0">
                <a:latin typeface="Calibri" pitchFamily="34" charset="0"/>
              </a:rPr>
              <a:t>merumuskan</a:t>
            </a:r>
            <a:r>
              <a:rPr lang="en-US" dirty="0" smtClean="0">
                <a:latin typeface="Calibri" pitchFamily="34" charset="0"/>
              </a:rPr>
              <a:t> </a:t>
            </a:r>
            <a:r>
              <a:rPr lang="en-US" dirty="0" err="1" smtClean="0">
                <a:latin typeface="Calibri" pitchFamily="34" charset="0"/>
              </a:rPr>
              <a:t>sasaran</a:t>
            </a:r>
            <a:r>
              <a:rPr lang="en-US" dirty="0" smtClean="0">
                <a:latin typeface="Calibri" pitchFamily="34" charset="0"/>
              </a:rPr>
              <a:t> </a:t>
            </a:r>
            <a:r>
              <a:rPr lang="en-US" dirty="0" err="1" smtClean="0">
                <a:latin typeface="Calibri" pitchFamily="34" charset="0"/>
              </a:rPr>
              <a:t>dan</a:t>
            </a:r>
            <a:r>
              <a:rPr lang="en-US" dirty="0" smtClean="0">
                <a:latin typeface="Calibri" pitchFamily="34" charset="0"/>
              </a:rPr>
              <a:t> </a:t>
            </a:r>
            <a:r>
              <a:rPr lang="en-US" dirty="0" err="1" smtClean="0">
                <a:latin typeface="Calibri" pitchFamily="34" charset="0"/>
              </a:rPr>
              <a:t>siapa</a:t>
            </a:r>
            <a:r>
              <a:rPr lang="en-US" dirty="0" smtClean="0">
                <a:latin typeface="Calibri" pitchFamily="34" charset="0"/>
              </a:rPr>
              <a:t> yang</a:t>
            </a:r>
            <a:r>
              <a:rPr lang="en-US" dirty="0" smtClean="0">
                <a:latin typeface="Calibri" pitchFamily="34" charset="0"/>
                <a:cs typeface="Times New Roman" pitchFamily="18" charset="0"/>
              </a:rPr>
              <a:t> </a:t>
            </a:r>
            <a:r>
              <a:rPr lang="en-US" dirty="0" err="1" smtClean="0">
                <a:latin typeface="Calibri" pitchFamily="34" charset="0"/>
              </a:rPr>
              <a:t>akan</a:t>
            </a:r>
            <a:r>
              <a:rPr lang="en-US" dirty="0" smtClean="0">
                <a:latin typeface="Calibri" pitchFamily="34" charset="0"/>
              </a:rPr>
              <a:t> </a:t>
            </a:r>
            <a:r>
              <a:rPr lang="en-US" dirty="0" err="1" smtClean="0">
                <a:latin typeface="Calibri" pitchFamily="34" charset="0"/>
              </a:rPr>
              <a:t>diwakili</a:t>
            </a:r>
            <a:r>
              <a:rPr lang="en-US" dirty="0" smtClean="0">
                <a:latin typeface="Calibri" pitchFamily="34" charset="0"/>
              </a:rPr>
              <a:t> </a:t>
            </a:r>
            <a:r>
              <a:rPr lang="en-US" dirty="0" err="1" smtClean="0">
                <a:latin typeface="Calibri" pitchFamily="34" charset="0"/>
              </a:rPr>
              <a:t>oleh</a:t>
            </a:r>
            <a:r>
              <a:rPr lang="en-US" dirty="0" smtClean="0">
                <a:latin typeface="Calibri" pitchFamily="34" charset="0"/>
              </a:rPr>
              <a:t> </a:t>
            </a:r>
            <a:r>
              <a:rPr lang="en-US" dirty="0" err="1" smtClean="0">
                <a:latin typeface="Calibri" pitchFamily="34" charset="0"/>
              </a:rPr>
              <a:t>sasaran-sasaran</a:t>
            </a:r>
            <a:r>
              <a:rPr lang="en-US" dirty="0" smtClean="0">
                <a:latin typeface="Calibri" pitchFamily="34" charset="0"/>
              </a:rPr>
              <a:t> yang </a:t>
            </a:r>
            <a:r>
              <a:rPr lang="en-US" dirty="0" err="1" smtClean="0">
                <a:latin typeface="Calibri" pitchFamily="34" charset="0"/>
              </a:rPr>
              <a:t>dirumuskan</a:t>
            </a:r>
            <a:endParaRPr lang="en-US" dirty="0" smtClean="0">
              <a:latin typeface="Calibri" pitchFamily="34" charset="0"/>
            </a:endParaRPr>
          </a:p>
          <a:p>
            <a:pPr lvl="1" algn="just">
              <a:lnSpc>
                <a:spcPct val="90000"/>
              </a:lnSpc>
              <a:spcBef>
                <a:spcPts val="450"/>
              </a:spcBef>
              <a:buFont typeface="Arial" charset="0"/>
              <a:buChar char="•"/>
            </a:pPr>
            <a:r>
              <a:rPr lang="en-US" dirty="0" err="1" smtClean="0">
                <a:latin typeface="Calibri" pitchFamily="34" charset="0"/>
              </a:rPr>
              <a:t>menyangkut</a:t>
            </a:r>
            <a:r>
              <a:rPr lang="en-US" dirty="0" smtClean="0">
                <a:latin typeface="Calibri" pitchFamily="34" charset="0"/>
              </a:rPr>
              <a:t> </a:t>
            </a:r>
            <a:r>
              <a:rPr lang="en-US" dirty="0" err="1" smtClean="0">
                <a:latin typeface="Calibri" pitchFamily="34" charset="0"/>
              </a:rPr>
              <a:t>hubungan</a:t>
            </a:r>
            <a:r>
              <a:rPr lang="en-US" dirty="0" smtClean="0">
                <a:latin typeface="Calibri" pitchFamily="34" charset="0"/>
              </a:rPr>
              <a:t> </a:t>
            </a:r>
            <a:r>
              <a:rPr lang="en-US" dirty="0" err="1" smtClean="0">
                <a:latin typeface="Calibri" pitchFamily="34" charset="0"/>
              </a:rPr>
              <a:t>antara</a:t>
            </a:r>
            <a:r>
              <a:rPr lang="en-US" dirty="0" smtClean="0">
                <a:latin typeface="Calibri" pitchFamily="34" charset="0"/>
              </a:rPr>
              <a:t> </a:t>
            </a:r>
            <a:r>
              <a:rPr lang="en-US" dirty="0" err="1" smtClean="0">
                <a:latin typeface="Calibri" pitchFamily="34" charset="0"/>
              </a:rPr>
              <a:t>politik</a:t>
            </a:r>
            <a:r>
              <a:rPr lang="en-US" dirty="0" smtClean="0">
                <a:latin typeface="Calibri" pitchFamily="34" charset="0"/>
              </a:rPr>
              <a:t> </a:t>
            </a:r>
            <a:r>
              <a:rPr lang="en-US" dirty="0" err="1" smtClean="0">
                <a:latin typeface="Calibri" pitchFamily="34" charset="0"/>
              </a:rPr>
              <a:t>dan</a:t>
            </a:r>
            <a:r>
              <a:rPr lang="en-US" dirty="0" smtClean="0">
                <a:latin typeface="Calibri" pitchFamily="34" charset="0"/>
              </a:rPr>
              <a:t> planning, </a:t>
            </a:r>
            <a:r>
              <a:rPr lang="en-US" dirty="0" err="1" smtClean="0">
                <a:latin typeface="Calibri" pitchFamily="34" charset="0"/>
              </a:rPr>
              <a:t>juga</a:t>
            </a:r>
            <a:r>
              <a:rPr lang="en-US" dirty="0" smtClean="0">
                <a:latin typeface="Calibri" pitchFamily="34" charset="0"/>
              </a:rPr>
              <a:t> </a:t>
            </a:r>
            <a:r>
              <a:rPr lang="en-US" dirty="0" err="1" smtClean="0">
                <a:latin typeface="Calibri" pitchFamily="34" charset="0"/>
              </a:rPr>
              <a:t>hubungan</a:t>
            </a:r>
            <a:r>
              <a:rPr lang="en-US" dirty="0" smtClean="0">
                <a:latin typeface="Calibri" pitchFamily="34" charset="0"/>
              </a:rPr>
              <a:t> </a:t>
            </a:r>
            <a:r>
              <a:rPr lang="en-US" dirty="0" err="1" smtClean="0">
                <a:latin typeface="Calibri" pitchFamily="34" charset="0"/>
              </a:rPr>
              <a:t>peranan</a:t>
            </a:r>
            <a:r>
              <a:rPr lang="en-US" dirty="0" smtClean="0">
                <a:latin typeface="Calibri" pitchFamily="34" charset="0"/>
                <a:cs typeface="Times New Roman" pitchFamily="18" charset="0"/>
              </a:rPr>
              <a:t> </a:t>
            </a:r>
            <a:r>
              <a:rPr lang="en-US" dirty="0" err="1" smtClean="0">
                <a:latin typeface="Calibri" pitchFamily="34" charset="0"/>
              </a:rPr>
              <a:t>antara</a:t>
            </a:r>
            <a:r>
              <a:rPr lang="en-US" dirty="0" smtClean="0">
                <a:latin typeface="Calibri" pitchFamily="34" charset="0"/>
              </a:rPr>
              <a:t> planner </a:t>
            </a:r>
            <a:r>
              <a:rPr lang="en-US" dirty="0" err="1" smtClean="0">
                <a:latin typeface="Calibri" pitchFamily="34" charset="0"/>
              </a:rPr>
              <a:t>dan</a:t>
            </a:r>
            <a:r>
              <a:rPr lang="en-US" dirty="0" smtClean="0">
                <a:latin typeface="Calibri" pitchFamily="34" charset="0"/>
              </a:rPr>
              <a:t> </a:t>
            </a:r>
            <a:r>
              <a:rPr lang="en-US" dirty="0" err="1" smtClean="0">
                <a:latin typeface="Calibri" pitchFamily="34" charset="0"/>
              </a:rPr>
              <a:t>politisi</a:t>
            </a:r>
            <a:endParaRPr lang="en-US" dirty="0" smtClean="0">
              <a:latin typeface="Calibri" pitchFamily="34" charset="0"/>
            </a:endParaRPr>
          </a:p>
          <a:p>
            <a:endParaRPr lang="id-ID" dirty="0"/>
          </a:p>
        </p:txBody>
      </p:sp>
    </p:spTree>
    <p:extLst>
      <p:ext uri="{BB962C8B-B14F-4D97-AF65-F5344CB8AC3E}">
        <p14:creationId xmlns:p14="http://schemas.microsoft.com/office/powerpoint/2010/main" val="1203903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843</TotalTime>
  <Words>1430</Words>
  <Application>Microsoft Office PowerPoint</Application>
  <PresentationFormat>On-screen Show (4:3)</PresentationFormat>
  <Paragraphs>273</Paragraphs>
  <Slides>30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Office Theme</vt:lpstr>
      <vt:lpstr>Document</vt:lpstr>
      <vt:lpstr>TERMINOLOGI PERENCANAAN MODEL DAN DIMENSI PLANNING</vt:lpstr>
      <vt:lpstr>OUTLINE</vt:lpstr>
      <vt:lpstr>DEFINISI RENCANA</vt:lpstr>
      <vt:lpstr>DEFINISI PERENCANAAN</vt:lpstr>
      <vt:lpstr>DEFINISI PERENCANAAN</vt:lpstr>
      <vt:lpstr>DEFINISI PERENCANAAN</vt:lpstr>
      <vt:lpstr>PowerPoint Presentation</vt:lpstr>
      <vt:lpstr>PowerPoint Presentation</vt:lpstr>
      <vt:lpstr>PowerPoint Presentation</vt:lpstr>
      <vt:lpstr>PowerPoint Presentation</vt:lpstr>
      <vt:lpstr>PERENCANAAN DAN PERENCANAAN WILAYAH DAN KOTA</vt:lpstr>
      <vt:lpstr>Kategori Planning</vt:lpstr>
      <vt:lpstr>TUJUAN PERENCANAAN</vt:lpstr>
      <vt:lpstr>TIPE PERENCANAAN</vt:lpstr>
      <vt:lpstr>MODEL DAN DIMENSI PLANNING</vt:lpstr>
      <vt:lpstr>MODEL-MODEL dan DIMENSI PLANNING  (Sumber : Faludi 1973:131-186 dan Kleffmann 1976:27-35)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terimakasih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KIRANA</dc:creator>
  <cp:lastModifiedBy>KIRANA</cp:lastModifiedBy>
  <cp:revision>72</cp:revision>
  <dcterms:created xsi:type="dcterms:W3CDTF">2018-09-04T21:30:41Z</dcterms:created>
  <dcterms:modified xsi:type="dcterms:W3CDTF">2019-03-17T16:22:46Z</dcterms:modified>
</cp:coreProperties>
</file>