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63" r:id="rId3"/>
    <p:sldId id="280" r:id="rId4"/>
    <p:sldId id="281" r:id="rId5"/>
    <p:sldId id="324" r:id="rId6"/>
    <p:sldId id="282" r:id="rId7"/>
    <p:sldId id="283" r:id="rId8"/>
    <p:sldId id="325" r:id="rId9"/>
    <p:sldId id="326" r:id="rId10"/>
    <p:sldId id="362" r:id="rId11"/>
    <p:sldId id="328" r:id="rId12"/>
    <p:sldId id="329" r:id="rId13"/>
    <p:sldId id="330" r:id="rId14"/>
    <p:sldId id="363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96" autoAdjust="0"/>
  </p:normalViewPr>
  <p:slideViewPr>
    <p:cSldViewPr>
      <p:cViewPr>
        <p:scale>
          <a:sx n="60" d="100"/>
          <a:sy n="60" d="100"/>
        </p:scale>
        <p:origin x="-378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8357D-B75A-487D-9E20-EE77BB6700B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4C149-8033-4640-94FC-6EC7736FA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80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BAD8AE-66EF-4602-B68F-7E3C9FEE5C52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8769F1-E313-4E6F-A805-A1697916E3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7245A1-DC68-4FCF-BF54-7054C4CDE027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1A6C07-1853-4C0A-9207-841C7211AA4E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2CE684-C59E-4441-A9B4-04C15C278C66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D2516D-2C0C-4B65-BD82-0E9DA51C352F}" type="slidenum">
              <a:rPr lang="en-GB" smtClean="0"/>
              <a:pPr>
                <a:defRPr/>
              </a:pPr>
              <a:t>13</a:t>
            </a:fld>
            <a:endParaRPr lang="en-GB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9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7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0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6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4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9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0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B08D-11C1-405B-B966-F5633425A9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4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B08D-11C1-405B-B966-F5633425A9A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8FB98-5F65-4AD5-8D65-9A948F793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1051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3409759"/>
            <a:ext cx="6019800" cy="1470025"/>
          </a:xfrm>
        </p:spPr>
        <p:txBody>
          <a:bodyPr>
            <a:noAutofit/>
          </a:bodyPr>
          <a:lstStyle/>
          <a:p>
            <a:pPr algn="l"/>
            <a:r>
              <a:rPr lang="en-US" sz="2800" b="1" smtClean="0"/>
              <a:t>TIPE DAN TAHAPAN PERENCANAAN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103138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/>
              <a:t>KARAKTERSTIK PLANNING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achievement of ends</a:t>
            </a:r>
          </a:p>
          <a:p>
            <a:r>
              <a:rPr lang="en-US" smtClean="0"/>
              <a:t>Exercise of choice</a:t>
            </a:r>
          </a:p>
          <a:p>
            <a:r>
              <a:rPr lang="en-US" smtClean="0"/>
              <a:t>Orientation to the furute</a:t>
            </a:r>
          </a:p>
          <a:p>
            <a:r>
              <a:rPr lang="en-US" smtClean="0"/>
              <a:t>Action</a:t>
            </a:r>
          </a:p>
          <a:p>
            <a:r>
              <a:rPr lang="en-US" smtClean="0"/>
              <a:t>Comprehensiveness</a:t>
            </a:r>
          </a:p>
        </p:txBody>
      </p:sp>
    </p:spTree>
    <p:extLst>
      <p:ext uri="{BB962C8B-B14F-4D97-AF65-F5344CB8AC3E}">
        <p14:creationId xmlns:p14="http://schemas.microsoft.com/office/powerpoint/2010/main" val="4116173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2" descr="http://www.townofmarkleville.us/Templates/images/web/24175_0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8393" y="1143000"/>
            <a:ext cx="4724400" cy="553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>
            <a:normAutofit/>
          </a:bodyPr>
          <a:lstStyle/>
          <a:p>
            <a:pPr algn="r" eaLnBrk="1" hangingPunct="1">
              <a:lnSpc>
                <a:spcPct val="80000"/>
              </a:lnSpc>
            </a:pPr>
            <a:r>
              <a:rPr lang="id-ID" sz="3600" b="1" smtClean="0">
                <a:latin typeface="Arial" charset="0"/>
              </a:rPr>
              <a:t>Perencanaan Komprehensif: Urutan Proses (3)</a:t>
            </a:r>
            <a:endParaRPr lang="en-US" sz="3600" b="1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11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11"/>
          <p:cNvSpPr txBox="1">
            <a:spLocks noChangeArrowheads="1"/>
          </p:cNvSpPr>
          <p:nvPr/>
        </p:nvSpPr>
        <p:spPr bwMode="auto">
          <a:xfrm>
            <a:off x="2180897" y="2713889"/>
            <a:ext cx="3159125" cy="31944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/>
              <a:t>Pengumpulan Data</a:t>
            </a:r>
          </a:p>
        </p:txBody>
      </p:sp>
      <p:sp>
        <p:nvSpPr>
          <p:cNvPr id="30724" name="Text Box 12"/>
          <p:cNvSpPr txBox="1">
            <a:spLocks noChangeArrowheads="1"/>
          </p:cNvSpPr>
          <p:nvPr/>
        </p:nvSpPr>
        <p:spPr bwMode="auto">
          <a:xfrm>
            <a:off x="2182485" y="3458427"/>
            <a:ext cx="3159125" cy="31944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/>
              <a:t>Analisis</a:t>
            </a:r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2184072" y="4188677"/>
            <a:ext cx="3157538" cy="31944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/>
              <a:t>Perumusan Rencana</a:t>
            </a:r>
          </a:p>
        </p:txBody>
      </p:sp>
      <p:sp>
        <p:nvSpPr>
          <p:cNvPr id="17415" name="AutoShape 15"/>
          <p:cNvSpPr>
            <a:spLocks noChangeArrowheads="1"/>
          </p:cNvSpPr>
          <p:nvPr/>
        </p:nvSpPr>
        <p:spPr bwMode="auto">
          <a:xfrm>
            <a:off x="3454072" y="3094889"/>
            <a:ext cx="442913" cy="3460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7416" name="AutoShape 16"/>
          <p:cNvSpPr>
            <a:spLocks noChangeArrowheads="1"/>
          </p:cNvSpPr>
          <p:nvPr/>
        </p:nvSpPr>
        <p:spPr bwMode="auto">
          <a:xfrm>
            <a:off x="3455660" y="3853714"/>
            <a:ext cx="442912" cy="3460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defRPr/>
            </a:pPr>
            <a:endParaRPr lang="id-ID"/>
          </a:p>
        </p:txBody>
      </p:sp>
      <p:cxnSp>
        <p:nvCxnSpPr>
          <p:cNvPr id="42" name="Straight Connector 41"/>
          <p:cNvCxnSpPr>
            <a:stCxn id="30725" idx="1"/>
          </p:cNvCxnSpPr>
          <p:nvPr/>
        </p:nvCxnSpPr>
        <p:spPr>
          <a:xfrm flipH="1">
            <a:off x="1264910" y="4348400"/>
            <a:ext cx="919162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 flipV="1">
            <a:off x="1266497" y="3704489"/>
            <a:ext cx="917575" cy="4763"/>
          </a:xfrm>
          <a:prstGeom prst="line">
            <a:avLst/>
          </a:prstGeom>
          <a:ln w="28575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 flipV="1">
            <a:off x="1266497" y="2866289"/>
            <a:ext cx="917575" cy="4763"/>
          </a:xfrm>
          <a:prstGeom prst="line">
            <a:avLst/>
          </a:prstGeom>
          <a:ln w="28575">
            <a:solidFill>
              <a:srgbClr val="00B0F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504498" y="3628289"/>
            <a:ext cx="1524000" cy="3175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2" name="TextBox 46"/>
          <p:cNvSpPr txBox="1">
            <a:spLocks noChangeArrowheads="1"/>
          </p:cNvSpPr>
          <p:nvPr/>
        </p:nvSpPr>
        <p:spPr bwMode="auto">
          <a:xfrm>
            <a:off x="-28903" y="3399689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id-ID"/>
              <a:t>siklikal</a:t>
            </a:r>
          </a:p>
        </p:txBody>
      </p:sp>
      <p:sp>
        <p:nvSpPr>
          <p:cNvPr id="30733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id-ID" b="1" smtClean="0">
                <a:latin typeface="Arial" charset="0"/>
              </a:rPr>
              <a:t>Perencanaan Komprehensif: Urutan Proses (4)</a:t>
            </a:r>
            <a:endParaRPr lang="en-US" b="1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12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3833813" y="1348828"/>
            <a:ext cx="4267200" cy="3349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/>
              <a:t>Pengumpulan &amp; Pengolahan data</a:t>
            </a:r>
            <a:endParaRPr lang="en-GB"/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5129213" y="1729828"/>
            <a:ext cx="2971800" cy="609600"/>
            <a:chOff x="3312" y="1344"/>
            <a:chExt cx="1872" cy="384"/>
          </a:xfrm>
        </p:grpSpPr>
        <p:sp>
          <p:nvSpPr>
            <p:cNvPr id="31777" name="Text Box 32"/>
            <p:cNvSpPr txBox="1">
              <a:spLocks noChangeArrowheads="1"/>
            </p:cNvSpPr>
            <p:nvPr/>
          </p:nvSpPr>
          <p:spPr bwMode="auto">
            <a:xfrm>
              <a:off x="3312" y="1517"/>
              <a:ext cx="1872" cy="211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r>
                <a:rPr lang="en-US"/>
                <a:t>Analisis perencanaan</a:t>
              </a:r>
              <a:endParaRPr lang="en-GB"/>
            </a:p>
          </p:txBody>
        </p:sp>
        <p:sp>
          <p:nvSpPr>
            <p:cNvPr id="31778" name="AutoShape 34"/>
            <p:cNvSpPr>
              <a:spLocks noChangeArrowheads="1"/>
            </p:cNvSpPr>
            <p:nvPr/>
          </p:nvSpPr>
          <p:spPr bwMode="auto">
            <a:xfrm>
              <a:off x="3984" y="1344"/>
              <a:ext cx="288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3781426" y="1653628"/>
            <a:ext cx="4319587" cy="1317625"/>
            <a:chOff x="2463" y="1296"/>
            <a:chExt cx="2721" cy="830"/>
          </a:xfrm>
        </p:grpSpPr>
        <p:sp>
          <p:nvSpPr>
            <p:cNvPr id="31774" name="Text Box 25"/>
            <p:cNvSpPr txBox="1">
              <a:spLocks noChangeArrowheads="1"/>
            </p:cNvSpPr>
            <p:nvPr/>
          </p:nvSpPr>
          <p:spPr bwMode="auto">
            <a:xfrm>
              <a:off x="2463" y="1920"/>
              <a:ext cx="2721" cy="206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r>
                <a:rPr lang="en-US"/>
                <a:t>Perumusan Tujuan &amp; Sasaran Perencanaan</a:t>
              </a:r>
              <a:endParaRPr lang="en-GB"/>
            </a:p>
          </p:txBody>
        </p:sp>
        <p:sp>
          <p:nvSpPr>
            <p:cNvPr id="31775" name="AutoShape 33"/>
            <p:cNvSpPr>
              <a:spLocks noChangeArrowheads="1"/>
            </p:cNvSpPr>
            <p:nvPr/>
          </p:nvSpPr>
          <p:spPr bwMode="auto">
            <a:xfrm>
              <a:off x="2880" y="1296"/>
              <a:ext cx="240" cy="672"/>
            </a:xfrm>
            <a:prstGeom prst="downArrow">
              <a:avLst>
                <a:gd name="adj1" fmla="val 50000"/>
                <a:gd name="adj2" fmla="val 70000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6" name="AutoShape 35"/>
            <p:cNvSpPr>
              <a:spLocks noChangeArrowheads="1"/>
            </p:cNvSpPr>
            <p:nvPr/>
          </p:nvSpPr>
          <p:spPr bwMode="auto">
            <a:xfrm>
              <a:off x="3984" y="1728"/>
              <a:ext cx="288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3781426" y="3177628"/>
            <a:ext cx="4319587" cy="639763"/>
            <a:chOff x="2463" y="2256"/>
            <a:chExt cx="2721" cy="403"/>
          </a:xfrm>
        </p:grpSpPr>
        <p:sp>
          <p:nvSpPr>
            <p:cNvPr id="31772" name="Text Box 26"/>
            <p:cNvSpPr txBox="1">
              <a:spLocks noChangeArrowheads="1"/>
            </p:cNvSpPr>
            <p:nvPr/>
          </p:nvSpPr>
          <p:spPr bwMode="auto">
            <a:xfrm>
              <a:off x="2463" y="2448"/>
              <a:ext cx="2721" cy="211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r>
                <a:rPr lang="en-US"/>
                <a:t>Pengembangan Alternatif Rencana</a:t>
              </a:r>
              <a:endParaRPr lang="en-GB"/>
            </a:p>
          </p:txBody>
        </p:sp>
        <p:sp>
          <p:nvSpPr>
            <p:cNvPr id="31773" name="AutoShape 40"/>
            <p:cNvSpPr>
              <a:spLocks noChangeArrowheads="1"/>
            </p:cNvSpPr>
            <p:nvPr/>
          </p:nvSpPr>
          <p:spPr bwMode="auto">
            <a:xfrm>
              <a:off x="3648" y="2256"/>
              <a:ext cx="288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3781426" y="3787228"/>
            <a:ext cx="4319587" cy="639763"/>
            <a:chOff x="2463" y="2640"/>
            <a:chExt cx="2721" cy="403"/>
          </a:xfrm>
        </p:grpSpPr>
        <p:sp>
          <p:nvSpPr>
            <p:cNvPr id="31770" name="Text Box 21"/>
            <p:cNvSpPr txBox="1">
              <a:spLocks noChangeArrowheads="1"/>
            </p:cNvSpPr>
            <p:nvPr/>
          </p:nvSpPr>
          <p:spPr bwMode="auto">
            <a:xfrm>
              <a:off x="2463" y="2832"/>
              <a:ext cx="2721" cy="211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r>
                <a:rPr lang="en-US"/>
                <a:t>Evaluasi &amp; Seleksi Alternatif Rencana</a:t>
              </a:r>
              <a:endParaRPr lang="en-GB"/>
            </a:p>
          </p:txBody>
        </p:sp>
        <p:sp>
          <p:nvSpPr>
            <p:cNvPr id="31771" name="AutoShape 41"/>
            <p:cNvSpPr>
              <a:spLocks noChangeArrowheads="1"/>
            </p:cNvSpPr>
            <p:nvPr/>
          </p:nvSpPr>
          <p:spPr bwMode="auto">
            <a:xfrm>
              <a:off x="3648" y="2640"/>
              <a:ext cx="288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3757613" y="4396828"/>
            <a:ext cx="4343400" cy="639763"/>
            <a:chOff x="2448" y="3024"/>
            <a:chExt cx="2736" cy="403"/>
          </a:xfrm>
        </p:grpSpPr>
        <p:sp>
          <p:nvSpPr>
            <p:cNvPr id="31768" name="Text Box 23"/>
            <p:cNvSpPr txBox="1">
              <a:spLocks noChangeArrowheads="1"/>
            </p:cNvSpPr>
            <p:nvPr/>
          </p:nvSpPr>
          <p:spPr bwMode="auto">
            <a:xfrm>
              <a:off x="2448" y="3216"/>
              <a:ext cx="2736" cy="21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r>
                <a:rPr lang="en-US"/>
                <a:t>Penyusunan Dokumen Rencana</a:t>
              </a:r>
              <a:endParaRPr lang="en-GB"/>
            </a:p>
          </p:txBody>
        </p:sp>
        <p:sp>
          <p:nvSpPr>
            <p:cNvPr id="31769" name="AutoShape 42"/>
            <p:cNvSpPr>
              <a:spLocks noChangeArrowheads="1"/>
            </p:cNvSpPr>
            <p:nvPr/>
          </p:nvSpPr>
          <p:spPr bwMode="auto">
            <a:xfrm>
              <a:off x="3648" y="3024"/>
              <a:ext cx="288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3781426" y="5006428"/>
            <a:ext cx="4243387" cy="555625"/>
            <a:chOff x="2463" y="3408"/>
            <a:chExt cx="2673" cy="350"/>
          </a:xfrm>
        </p:grpSpPr>
        <p:sp>
          <p:nvSpPr>
            <p:cNvPr id="31766" name="Text Box 29"/>
            <p:cNvSpPr txBox="1">
              <a:spLocks noChangeArrowheads="1"/>
            </p:cNvSpPr>
            <p:nvPr/>
          </p:nvSpPr>
          <p:spPr bwMode="auto">
            <a:xfrm>
              <a:off x="2463" y="3552"/>
              <a:ext cx="2673" cy="206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r>
                <a:rPr lang="en-US"/>
                <a:t>Penyusunan Program &amp; Proyek/Tindakan</a:t>
              </a:r>
              <a:endParaRPr lang="en-GB"/>
            </a:p>
          </p:txBody>
        </p:sp>
        <p:sp>
          <p:nvSpPr>
            <p:cNvPr id="31767" name="AutoShape 43"/>
            <p:cNvSpPr>
              <a:spLocks noChangeArrowheads="1"/>
            </p:cNvSpPr>
            <p:nvPr/>
          </p:nvSpPr>
          <p:spPr bwMode="auto">
            <a:xfrm>
              <a:off x="3648" y="3408"/>
              <a:ext cx="288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3757613" y="5768433"/>
            <a:ext cx="4243388" cy="614363"/>
            <a:chOff x="2448" y="3888"/>
            <a:chExt cx="2673" cy="387"/>
          </a:xfrm>
        </p:grpSpPr>
        <p:sp>
          <p:nvSpPr>
            <p:cNvPr id="31764" name="Text Box 37"/>
            <p:cNvSpPr txBox="1">
              <a:spLocks noChangeArrowheads="1"/>
            </p:cNvSpPr>
            <p:nvPr/>
          </p:nvSpPr>
          <p:spPr bwMode="auto">
            <a:xfrm>
              <a:off x="2448" y="4067"/>
              <a:ext cx="2673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r>
                <a:rPr lang="en-US"/>
                <a:t>Tindakan/Kegiatan</a:t>
              </a:r>
              <a:endParaRPr lang="en-GB"/>
            </a:p>
          </p:txBody>
        </p:sp>
        <p:sp>
          <p:nvSpPr>
            <p:cNvPr id="31765" name="AutoShape 44"/>
            <p:cNvSpPr>
              <a:spLocks noChangeArrowheads="1"/>
            </p:cNvSpPr>
            <p:nvPr/>
          </p:nvSpPr>
          <p:spPr bwMode="auto">
            <a:xfrm>
              <a:off x="3648" y="3888"/>
              <a:ext cx="288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1852613" y="5844628"/>
            <a:ext cx="2895600" cy="565150"/>
            <a:chOff x="1248" y="3936"/>
            <a:chExt cx="1824" cy="356"/>
          </a:xfrm>
        </p:grpSpPr>
        <p:sp>
          <p:nvSpPr>
            <p:cNvPr id="31762" name="Text Box 38"/>
            <p:cNvSpPr txBox="1">
              <a:spLocks noChangeArrowheads="1"/>
            </p:cNvSpPr>
            <p:nvPr/>
          </p:nvSpPr>
          <p:spPr bwMode="auto">
            <a:xfrm>
              <a:off x="1248" y="3936"/>
              <a:ext cx="1056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</a:pPr>
              <a:r>
                <a:rPr lang="en-US"/>
                <a:t>Monitoring &amp; Evaluasi</a:t>
              </a:r>
              <a:endParaRPr lang="en-GB"/>
            </a:p>
          </p:txBody>
        </p:sp>
        <p:sp>
          <p:nvSpPr>
            <p:cNvPr id="31763" name="Line 45"/>
            <p:cNvSpPr>
              <a:spLocks noChangeShapeType="1"/>
            </p:cNvSpPr>
            <p:nvPr/>
          </p:nvSpPr>
          <p:spPr bwMode="auto">
            <a:xfrm flipH="1">
              <a:off x="2112" y="4176"/>
              <a:ext cx="960" cy="0"/>
            </a:xfrm>
            <a:prstGeom prst="line">
              <a:avLst/>
            </a:prstGeom>
            <a:noFill/>
            <a:ln w="57150">
              <a:solidFill>
                <a:srgbClr val="00B0F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1395413" y="1501228"/>
            <a:ext cx="2514600" cy="4267200"/>
            <a:chOff x="960" y="1200"/>
            <a:chExt cx="1584" cy="2688"/>
          </a:xfrm>
        </p:grpSpPr>
        <p:sp>
          <p:nvSpPr>
            <p:cNvPr id="31759" name="Text Box 39"/>
            <p:cNvSpPr txBox="1">
              <a:spLocks noChangeArrowheads="1"/>
            </p:cNvSpPr>
            <p:nvPr/>
          </p:nvSpPr>
          <p:spPr bwMode="auto">
            <a:xfrm>
              <a:off x="960" y="2288"/>
              <a:ext cx="1056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lnSpc>
                  <a:spcPct val="85000"/>
                </a:lnSpc>
                <a:spcBef>
                  <a:spcPct val="20000"/>
                </a:spcBef>
              </a:pPr>
              <a:r>
                <a:rPr lang="en-US"/>
                <a:t>Masukan balik (feed back)</a:t>
              </a:r>
              <a:endParaRPr lang="en-GB"/>
            </a:p>
          </p:txBody>
        </p:sp>
        <p:sp>
          <p:nvSpPr>
            <p:cNvPr id="31760" name="Line 46"/>
            <p:cNvSpPr>
              <a:spLocks noChangeShapeType="1"/>
            </p:cNvSpPr>
            <p:nvPr/>
          </p:nvSpPr>
          <p:spPr bwMode="auto">
            <a:xfrm flipH="1" flipV="1">
              <a:off x="2016" y="1200"/>
              <a:ext cx="0" cy="2688"/>
            </a:xfrm>
            <a:prstGeom prst="line">
              <a:avLst/>
            </a:prstGeom>
            <a:noFill/>
            <a:ln w="57150">
              <a:solidFill>
                <a:srgbClr val="00B0F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Line 47"/>
            <p:cNvSpPr>
              <a:spLocks noChangeShapeType="1"/>
            </p:cNvSpPr>
            <p:nvPr/>
          </p:nvSpPr>
          <p:spPr bwMode="auto">
            <a:xfrm>
              <a:off x="2016" y="1200"/>
              <a:ext cx="528" cy="0"/>
            </a:xfrm>
            <a:prstGeom prst="line">
              <a:avLst/>
            </a:prstGeom>
            <a:noFill/>
            <a:ln w="57150">
              <a:solidFill>
                <a:srgbClr val="00B0F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97834"/>
            <a:ext cx="9144000" cy="114300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id-ID" sz="3600" b="1" smtClean="0">
                <a:latin typeface="Arial" charset="0"/>
              </a:rPr>
              <a:t>Perencanaan Komprehensif: Urutan Proses (5)</a:t>
            </a:r>
            <a:endParaRPr lang="en-US" sz="3600" b="1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9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SESI DISKUSI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Diskusikan tema dan permasalahan di sekitar JABODETABEK</a:t>
            </a:r>
          </a:p>
          <a:p>
            <a:r>
              <a:rPr lang="en-US" smtClean="0"/>
              <a:t>Buatlah perencanaan komprehensif sesuai </a:t>
            </a:r>
            <a:r>
              <a:rPr lang="en-US" smtClean="0"/>
              <a:t>slide 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34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terimakasih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KULIAH\Pictur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3124200"/>
            <a:ext cx="5410200" cy="3733800"/>
          </a:xfrm>
        </p:spPr>
        <p:txBody>
          <a:bodyPr>
            <a:normAutofit/>
          </a:bodyPr>
          <a:lstStyle/>
          <a:p>
            <a:pPr marL="114300" indent="0">
              <a:buClr>
                <a:srgbClr val="002060"/>
              </a:buClr>
              <a:buNone/>
            </a:pPr>
            <a:endParaRPr lang="en-US" sz="240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tx2">
                    <a:lumMod val="50000"/>
                  </a:schemeClr>
                </a:solidFill>
              </a:rPr>
              <a:t>Latar Belakang Tipe Perencanaan</a:t>
            </a: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tx2">
                    <a:lumMod val="50000"/>
                  </a:schemeClr>
                </a:solidFill>
              </a:rPr>
              <a:t>Tipe Perencanaan</a:t>
            </a: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r>
              <a:rPr lang="en-US" sz="2400" smtClean="0">
                <a:solidFill>
                  <a:schemeClr val="tx2">
                    <a:lumMod val="50000"/>
                  </a:schemeClr>
                </a:solidFill>
              </a:rPr>
              <a:t>Tahapan Perencanaan</a:t>
            </a: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endParaRPr lang="en-US" sz="240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457200">
              <a:buClr>
                <a:srgbClr val="002060"/>
              </a:buClr>
              <a:buFont typeface="+mj-lt"/>
              <a:buAutoNum type="arabicPeriod"/>
            </a:pPr>
            <a:endParaRPr lang="en-US" sz="24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133600"/>
            <a:ext cx="3733800" cy="1143000"/>
          </a:xfrm>
        </p:spPr>
        <p:txBody>
          <a:bodyPr/>
          <a:lstStyle/>
          <a:p>
            <a:pPr algn="l"/>
            <a:r>
              <a:rPr lang="en-US" b="1" smtClean="0">
                <a:solidFill>
                  <a:schemeClr val="tx2">
                    <a:lumMod val="50000"/>
                  </a:schemeClr>
                </a:solidFill>
              </a:rPr>
              <a:t>OUTLINE</a:t>
            </a:r>
            <a:endParaRPr lang="en-US" b="1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37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smtClean="0"/>
              <a:t>LATAR BELAKANG TIPE PERENCANAAN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Didalam pelaksanaan proses perencanaan terdapat berbagai gaya pendekatan pemikiran, yang disebut sebagai </a:t>
            </a:r>
            <a:r>
              <a:rPr lang="en-US" b="1" smtClean="0">
                <a:solidFill>
                  <a:schemeClr val="accent6">
                    <a:lumMod val="50000"/>
                  </a:schemeClr>
                </a:solidFill>
              </a:rPr>
              <a:t>MODA PERENCANAAN</a:t>
            </a:r>
          </a:p>
          <a:p>
            <a:r>
              <a:rPr lang="en-US" smtClean="0"/>
              <a:t>Moda perencanaan sering mempengaruhi pola hirarki pemikiran proses perencanaan</a:t>
            </a:r>
          </a:p>
          <a:p>
            <a:r>
              <a:rPr lang="en-US" smtClean="0"/>
              <a:t>Moda perencanaan tersebut berkaitan erat dengan pola pikir secara umum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1826227" y="225206"/>
            <a:ext cx="2993179" cy="6453490"/>
            <a:chOff x="816" y="157"/>
            <a:chExt cx="2093" cy="4499"/>
          </a:xfrm>
        </p:grpSpPr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816" y="1280"/>
              <a:ext cx="2093" cy="3376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903" y="1348"/>
              <a:ext cx="1927" cy="2138"/>
            </a:xfrm>
            <a:prstGeom prst="rect">
              <a:avLst/>
            </a:prstGeom>
            <a:solidFill>
              <a:srgbClr val="CC99FF"/>
            </a:solidFill>
            <a:ln w="38100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1013" y="157"/>
              <a:ext cx="1817" cy="276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US" sz="1600" b="1">
                  <a:latin typeface="Arial Narrow" pitchFamily="34" charset="0"/>
                </a:rPr>
                <a:t>THEORY IN PLANNING</a:t>
              </a: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990" y="884"/>
              <a:ext cx="1817" cy="275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US" sz="1600" b="1">
                  <a:latin typeface="Arial Narrow" pitchFamily="34" charset="0"/>
                </a:rPr>
                <a:t>THEORY OF PLANNING</a:t>
              </a: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934" y="1610"/>
              <a:ext cx="1817" cy="2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US" sz="1600" b="1">
                  <a:latin typeface="Arial Narrow" pitchFamily="34" charset="0"/>
                </a:rPr>
                <a:t>RATIONAL PLANNING</a:t>
              </a:r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934" y="2141"/>
              <a:ext cx="1817" cy="2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US" sz="1600" b="1">
                  <a:latin typeface="Arial Narrow" pitchFamily="34" charset="0"/>
                </a:rPr>
                <a:t>INCREMENTALISM</a:t>
              </a:r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934" y="2780"/>
              <a:ext cx="1817" cy="2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US" sz="1600" b="1">
                  <a:latin typeface="Arial Narrow" pitchFamily="34" charset="0"/>
                </a:rPr>
                <a:t>MIXED SCANNING</a:t>
              </a:r>
            </a:p>
          </p:txBody>
        </p:sp>
        <p:sp>
          <p:nvSpPr>
            <p:cNvPr id="8210" name="Text Box 18"/>
            <p:cNvSpPr txBox="1">
              <a:spLocks noChangeArrowheads="1"/>
            </p:cNvSpPr>
            <p:nvPr/>
          </p:nvSpPr>
          <p:spPr bwMode="auto">
            <a:xfrm>
              <a:off x="960" y="3840"/>
              <a:ext cx="1817" cy="6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>
                  <a:latin typeface="Arial Narrow" pitchFamily="34" charset="0"/>
                </a:rPr>
                <a:t>TRANSACTIVE PLANNING</a:t>
              </a:r>
            </a:p>
            <a:p>
              <a:pPr algn="ctr"/>
              <a:endParaRPr lang="en-US" sz="1300" b="1">
                <a:latin typeface="Arial Narrow" pitchFamily="34" charset="0"/>
              </a:endParaRPr>
            </a:p>
            <a:p>
              <a:pPr algn="ctr"/>
              <a:r>
                <a:rPr lang="en-US" b="1">
                  <a:latin typeface="Arial Narrow" pitchFamily="34" charset="0"/>
                </a:rPr>
                <a:t>VARIOUS</a:t>
              </a:r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>
              <a:off x="1104" y="4128"/>
              <a:ext cx="16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>
              <a:off x="1898" y="379"/>
              <a:ext cx="0" cy="51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31"/>
            <p:cNvSpPr>
              <a:spLocks noChangeShapeType="1"/>
            </p:cNvSpPr>
            <p:nvPr/>
          </p:nvSpPr>
          <p:spPr bwMode="auto">
            <a:xfrm>
              <a:off x="1875" y="1845"/>
              <a:ext cx="0" cy="33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33"/>
            <p:cNvSpPr>
              <a:spLocks noChangeShapeType="1"/>
            </p:cNvSpPr>
            <p:nvPr/>
          </p:nvSpPr>
          <p:spPr bwMode="auto">
            <a:xfrm>
              <a:off x="1859" y="2430"/>
              <a:ext cx="0" cy="33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AutoShape 35"/>
            <p:cNvSpPr>
              <a:spLocks noChangeArrowheads="1"/>
            </p:cNvSpPr>
            <p:nvPr/>
          </p:nvSpPr>
          <p:spPr bwMode="auto">
            <a:xfrm flipV="1">
              <a:off x="1677" y="1139"/>
              <a:ext cx="395" cy="249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30" name="Group 38"/>
          <p:cNvGrpSpPr>
            <a:grpSpLocks/>
          </p:cNvGrpSpPr>
          <p:nvPr/>
        </p:nvGrpSpPr>
        <p:grpSpPr bwMode="auto">
          <a:xfrm>
            <a:off x="5148327" y="206558"/>
            <a:ext cx="2993180" cy="6443450"/>
            <a:chOff x="3139" y="144"/>
            <a:chExt cx="2093" cy="4492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3139" y="1260"/>
              <a:ext cx="2093" cy="337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3225" y="1321"/>
              <a:ext cx="1928" cy="2138"/>
            </a:xfrm>
            <a:prstGeom prst="rect">
              <a:avLst/>
            </a:prstGeom>
            <a:solidFill>
              <a:srgbClr val="CCCC00"/>
            </a:solidFill>
            <a:ln w="38100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3297" y="144"/>
              <a:ext cx="1817" cy="276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US" b="1">
                  <a:latin typeface="Arial Narrow" pitchFamily="34" charset="0"/>
                </a:rPr>
                <a:t>SCIENCE</a:t>
              </a:r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3281" y="863"/>
              <a:ext cx="1817" cy="276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US" sz="1600" b="1">
                  <a:latin typeface="Arial Narrow" pitchFamily="34" charset="0"/>
                </a:rPr>
                <a:t>PHILOSOPHY OF SCIENCE</a:t>
              </a:r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3249" y="1596"/>
              <a:ext cx="1817" cy="2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US" sz="1600" b="1">
                  <a:latin typeface="Arial Narrow" pitchFamily="34" charset="0"/>
                </a:rPr>
                <a:t>VERIFICASIONISM</a:t>
              </a: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3265" y="2141"/>
              <a:ext cx="1817" cy="2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US" sz="1600" b="1">
                  <a:latin typeface="Arial Narrow" pitchFamily="34" charset="0"/>
                </a:rPr>
                <a:t>FALSIFICATIONISM</a:t>
              </a:r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3257" y="2766"/>
              <a:ext cx="1817" cy="5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US" sz="1600" b="1">
                  <a:latin typeface="Arial Narrow" pitchFamily="34" charset="0"/>
                </a:rPr>
                <a:t>METHODOLOGY OF SCIENTIFIC RESEARCH PROGRAMMES</a:t>
              </a:r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3320" y="3849"/>
              <a:ext cx="1817" cy="646"/>
              <a:chOff x="6435" y="10155"/>
              <a:chExt cx="3450" cy="1440"/>
            </a:xfrm>
          </p:grpSpPr>
          <p:sp>
            <p:nvSpPr>
              <p:cNvPr id="8213" name="Text Box 21"/>
              <p:cNvSpPr txBox="1">
                <a:spLocks noChangeArrowheads="1"/>
              </p:cNvSpPr>
              <p:nvPr/>
            </p:nvSpPr>
            <p:spPr bwMode="auto">
              <a:xfrm>
                <a:off x="6435" y="10155"/>
                <a:ext cx="3450" cy="14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300" b="1">
                    <a:latin typeface="Arial Narrow" pitchFamily="34" charset="0"/>
                  </a:rPr>
                  <a:t>ANARCHISTIC THEORY OF KNOWLEDGE</a:t>
                </a:r>
              </a:p>
              <a:p>
                <a:pPr algn="ctr"/>
                <a:endParaRPr lang="en-US" sz="1300" b="1">
                  <a:latin typeface="Arial Narrow" pitchFamily="34" charset="0"/>
                </a:endParaRPr>
              </a:p>
              <a:p>
                <a:pPr algn="ctr"/>
                <a:r>
                  <a:rPr lang="en-US" sz="1300" b="1">
                    <a:latin typeface="Arial Narrow" pitchFamily="34" charset="0"/>
                  </a:rPr>
                  <a:t>SCIENTIFIC REVOLUTION</a:t>
                </a:r>
              </a:p>
            </p:txBody>
          </p:sp>
          <p:sp>
            <p:nvSpPr>
              <p:cNvPr id="8214" name="Line 22"/>
              <p:cNvSpPr>
                <a:spLocks noChangeShapeType="1"/>
              </p:cNvSpPr>
              <p:nvPr/>
            </p:nvSpPr>
            <p:spPr bwMode="auto">
              <a:xfrm>
                <a:off x="6585" y="11085"/>
                <a:ext cx="316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21" name="Line 29"/>
            <p:cNvSpPr>
              <a:spLocks noChangeShapeType="1"/>
            </p:cNvSpPr>
            <p:nvPr/>
          </p:nvSpPr>
          <p:spPr bwMode="auto">
            <a:xfrm>
              <a:off x="4173" y="366"/>
              <a:ext cx="0" cy="51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Line 32"/>
            <p:cNvSpPr>
              <a:spLocks noChangeShapeType="1"/>
            </p:cNvSpPr>
            <p:nvPr/>
          </p:nvSpPr>
          <p:spPr bwMode="auto">
            <a:xfrm>
              <a:off x="4181" y="1839"/>
              <a:ext cx="0" cy="33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34"/>
            <p:cNvSpPr>
              <a:spLocks noChangeShapeType="1"/>
            </p:cNvSpPr>
            <p:nvPr/>
          </p:nvSpPr>
          <p:spPr bwMode="auto">
            <a:xfrm>
              <a:off x="4181" y="2417"/>
              <a:ext cx="0" cy="33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AutoShape 36"/>
            <p:cNvSpPr>
              <a:spLocks noChangeArrowheads="1"/>
            </p:cNvSpPr>
            <p:nvPr/>
          </p:nvSpPr>
          <p:spPr bwMode="auto">
            <a:xfrm flipV="1">
              <a:off x="3976" y="1126"/>
              <a:ext cx="395" cy="249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31" name="Group 39"/>
          <p:cNvGrpSpPr>
            <a:grpSpLocks/>
          </p:cNvGrpSpPr>
          <p:nvPr/>
        </p:nvGrpSpPr>
        <p:grpSpPr bwMode="auto">
          <a:xfrm>
            <a:off x="4572000" y="408813"/>
            <a:ext cx="915258" cy="5555539"/>
            <a:chOff x="2736" y="285"/>
            <a:chExt cx="640" cy="3873"/>
          </a:xfrm>
        </p:grpSpPr>
        <p:sp>
          <p:nvSpPr>
            <p:cNvPr id="8215" name="Line 23"/>
            <p:cNvSpPr>
              <a:spLocks noChangeShapeType="1"/>
            </p:cNvSpPr>
            <p:nvPr/>
          </p:nvSpPr>
          <p:spPr bwMode="auto">
            <a:xfrm>
              <a:off x="2791" y="285"/>
              <a:ext cx="569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24"/>
            <p:cNvSpPr>
              <a:spLocks noChangeShapeType="1"/>
            </p:cNvSpPr>
            <p:nvPr/>
          </p:nvSpPr>
          <p:spPr bwMode="auto">
            <a:xfrm>
              <a:off x="2783" y="1025"/>
              <a:ext cx="569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25"/>
            <p:cNvSpPr>
              <a:spLocks noChangeShapeType="1"/>
            </p:cNvSpPr>
            <p:nvPr/>
          </p:nvSpPr>
          <p:spPr bwMode="auto">
            <a:xfrm>
              <a:off x="2783" y="1738"/>
              <a:ext cx="569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26"/>
            <p:cNvSpPr>
              <a:spLocks noChangeShapeType="1"/>
            </p:cNvSpPr>
            <p:nvPr/>
          </p:nvSpPr>
          <p:spPr bwMode="auto">
            <a:xfrm>
              <a:off x="2791" y="2282"/>
              <a:ext cx="569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27"/>
            <p:cNvSpPr>
              <a:spLocks noChangeShapeType="1"/>
            </p:cNvSpPr>
            <p:nvPr/>
          </p:nvSpPr>
          <p:spPr bwMode="auto">
            <a:xfrm>
              <a:off x="2736" y="2914"/>
              <a:ext cx="568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auto">
            <a:xfrm>
              <a:off x="2807" y="4158"/>
              <a:ext cx="569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227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357188" y="5143500"/>
            <a:ext cx="87868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304800" y="1214438"/>
            <a:ext cx="8534400" cy="1609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3838"/>
            <a:ext cx="7772400" cy="99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b="1" smtClean="0">
                <a:latin typeface="Arial" charset="0"/>
              </a:rPr>
              <a:t>Model-model Perencanaan</a:t>
            </a:r>
            <a:endParaRPr lang="en-GB" b="1" smtClean="0">
              <a:latin typeface="Arial" charset="0"/>
            </a:endParaRP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381000" y="1454150"/>
            <a:ext cx="25908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/>
              <a:t>DOMINASI PENGAMBIL KEPUTUSAN PERENCANAAN</a:t>
            </a:r>
            <a:endParaRPr lang="en-GB" sz="2400" b="1"/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214313" y="3429000"/>
            <a:ext cx="25908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d-ID" sz="2400" b="1"/>
              <a:t>RAGAM PENDEKATAN PROSES</a:t>
            </a:r>
            <a:r>
              <a:rPr lang="en-US" sz="2400" b="1"/>
              <a:t> PERENCANAAN</a:t>
            </a:r>
            <a:endParaRPr lang="en-GB" sz="2400" b="1"/>
          </a:p>
        </p:txBody>
      </p:sp>
      <p:sp>
        <p:nvSpPr>
          <p:cNvPr id="10248" name="Line 6"/>
          <p:cNvSpPr>
            <a:spLocks noChangeShapeType="1"/>
          </p:cNvSpPr>
          <p:nvPr/>
        </p:nvSpPr>
        <p:spPr bwMode="auto">
          <a:xfrm>
            <a:off x="2971800" y="1233488"/>
            <a:ext cx="0" cy="541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7"/>
          <p:cNvSpPr>
            <a:spLocks noChangeShapeType="1"/>
          </p:cNvSpPr>
          <p:nvPr/>
        </p:nvSpPr>
        <p:spPr bwMode="auto">
          <a:xfrm>
            <a:off x="5257800" y="1233488"/>
            <a:ext cx="0" cy="541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8"/>
          <p:cNvSpPr>
            <a:spLocks noChangeShapeType="1"/>
          </p:cNvSpPr>
          <p:nvPr/>
        </p:nvSpPr>
        <p:spPr bwMode="auto">
          <a:xfrm flipH="1">
            <a:off x="6929438" y="1233488"/>
            <a:ext cx="4762" cy="53387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Text Box 9"/>
          <p:cNvSpPr txBox="1">
            <a:spLocks noChangeArrowheads="1"/>
          </p:cNvSpPr>
          <p:nvPr/>
        </p:nvSpPr>
        <p:spPr bwMode="auto">
          <a:xfrm>
            <a:off x="3048000" y="2900363"/>
            <a:ext cx="2595563" cy="319446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b="1"/>
              <a:t>Master Planning</a:t>
            </a:r>
            <a:endParaRPr lang="en-GB" b="1"/>
          </a:p>
        </p:txBody>
      </p:sp>
      <p:sp>
        <p:nvSpPr>
          <p:cNvPr id="10252" name="Text Box 10"/>
          <p:cNvSpPr txBox="1">
            <a:spLocks noChangeArrowheads="1"/>
          </p:cNvSpPr>
          <p:nvPr/>
        </p:nvSpPr>
        <p:spPr bwMode="auto">
          <a:xfrm>
            <a:off x="5181600" y="3286125"/>
            <a:ext cx="2819400" cy="319446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b="1"/>
              <a:t>Comprehensive Planning</a:t>
            </a:r>
            <a:endParaRPr lang="en-GB" b="1"/>
          </a:p>
        </p:txBody>
      </p:sp>
      <p:sp>
        <p:nvSpPr>
          <p:cNvPr id="10253" name="Text Box 11"/>
          <p:cNvSpPr txBox="1">
            <a:spLocks noChangeArrowheads="1"/>
          </p:cNvSpPr>
          <p:nvPr/>
        </p:nvSpPr>
        <p:spPr bwMode="auto">
          <a:xfrm>
            <a:off x="6705600" y="3871913"/>
            <a:ext cx="2133600" cy="319446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b="1"/>
              <a:t>Strategic Planning</a:t>
            </a:r>
            <a:endParaRPr lang="en-GB" b="1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929438" y="1285875"/>
            <a:ext cx="2214562" cy="54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d-ID" b="1"/>
              <a:t>Masyarakat/ </a:t>
            </a:r>
            <a:r>
              <a:rPr lang="id-ID" b="1" i="1"/>
              <a:t>stakeholders</a:t>
            </a:r>
            <a:endParaRPr lang="en-GB" b="1" i="1"/>
          </a:p>
        </p:txBody>
      </p:sp>
      <p:pic>
        <p:nvPicPr>
          <p:cNvPr id="10255" name="Picture 15" descr="bd0698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1681163"/>
            <a:ext cx="1820863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6" name="Text Box 17"/>
          <p:cNvSpPr txBox="1">
            <a:spLocks noChangeArrowheads="1"/>
          </p:cNvSpPr>
          <p:nvPr/>
        </p:nvSpPr>
        <p:spPr bwMode="auto">
          <a:xfrm>
            <a:off x="3048000" y="1285875"/>
            <a:ext cx="2209800" cy="31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/>
              <a:t>Raja/ Penguasa</a:t>
            </a:r>
            <a:endParaRPr lang="en-GB" b="1"/>
          </a:p>
        </p:txBody>
      </p:sp>
      <p:pic>
        <p:nvPicPr>
          <p:cNvPr id="10257" name="Picture 18" descr="pe0183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89413" y="1570038"/>
            <a:ext cx="1373187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8" name="Text Box 21"/>
          <p:cNvSpPr txBox="1">
            <a:spLocks noChangeArrowheads="1"/>
          </p:cNvSpPr>
          <p:nvPr/>
        </p:nvSpPr>
        <p:spPr bwMode="auto">
          <a:xfrm>
            <a:off x="5276850" y="1285875"/>
            <a:ext cx="1581150" cy="541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b="1"/>
              <a:t>Pakar/</a:t>
            </a:r>
            <a:r>
              <a:rPr lang="id-ID" b="1"/>
              <a:t> perencana</a:t>
            </a:r>
            <a:endParaRPr lang="en-GB" b="1"/>
          </a:p>
        </p:txBody>
      </p:sp>
      <p:pic>
        <p:nvPicPr>
          <p:cNvPr id="10259" name="Picture 22" descr="bd16580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1773238"/>
            <a:ext cx="534988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0" name="Picture 23" descr="bd16580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6113" y="1757363"/>
            <a:ext cx="52228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285750" y="5373688"/>
            <a:ext cx="2557463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d-ID" sz="2400" b="1"/>
              <a:t>Sejarahnya di Indonesia (utk perencanaan publik)</a:t>
            </a:r>
            <a:endParaRPr lang="en-GB" sz="2400" b="1"/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132138" y="5373688"/>
            <a:ext cx="200025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d-ID" sz="2400" b="1"/>
              <a:t>Sejak jaman kolonial s.d. Thn. 1980an</a:t>
            </a:r>
            <a:endParaRPr lang="en-GB" sz="2400" b="1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5292725" y="5373688"/>
            <a:ext cx="1727200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d-ID" sz="2400" b="1"/>
              <a:t>Sejak 1980an s.d. Saat ini</a:t>
            </a:r>
            <a:endParaRPr lang="en-GB" sz="2400" b="1"/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7019925" y="5373688"/>
            <a:ext cx="21240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id-ID" sz="2400" b="1"/>
              <a:t>Sejak awal 2000an s.d. Saat ini</a:t>
            </a:r>
            <a:endParaRPr lang="en-GB" sz="2400" b="1"/>
          </a:p>
        </p:txBody>
      </p:sp>
    </p:spTree>
    <p:extLst>
      <p:ext uri="{BB962C8B-B14F-4D97-AF65-F5344CB8AC3E}">
        <p14:creationId xmlns:p14="http://schemas.microsoft.com/office/powerpoint/2010/main" val="234016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6" grpId="0"/>
      <p:bldP spid="27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/>
              <a:t>COMPREHENSIVE PLANNING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Sebagai dokumen kebijakan, analisis, dan perpetaan yang dapat digunakan sebagai acuan dalam pemanfaatan ruang dan proses pembangunan</a:t>
            </a:r>
          </a:p>
          <a:p>
            <a:r>
              <a:rPr lang="en-US" smtClean="0"/>
              <a:t>Muatan dalam comprehensive planning bersifat menyeluruh </a:t>
            </a:r>
          </a:p>
          <a:p>
            <a:r>
              <a:rPr lang="en-US" smtClean="0"/>
              <a:t>Contohnya adalah General Plan atau Master Plan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37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/>
              <a:t>CIRI-CIRI COMPREHENSIVE PLAN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Perencanaan bersifat jangka panjang, 20-30 tahun</a:t>
            </a:r>
          </a:p>
          <a:p>
            <a:r>
              <a:rPr lang="en-US" smtClean="0"/>
              <a:t>Bersifat general, strategis, dan holistik tidak spesifik</a:t>
            </a:r>
          </a:p>
          <a:p>
            <a:r>
              <a:rPr lang="en-US" smtClean="0"/>
              <a:t>Bersifat kuantitatif</a:t>
            </a:r>
          </a:p>
          <a:p>
            <a:r>
              <a:rPr lang="en-US" smtClean="0"/>
              <a:t>Tujuan dan sasaran perencanaan bersifat ideal</a:t>
            </a:r>
          </a:p>
          <a:p>
            <a:r>
              <a:rPr lang="en-US" smtClean="0"/>
              <a:t>Tujuan dan sasaran perencanaannya seringkali tidak terukur</a:t>
            </a:r>
          </a:p>
          <a:p>
            <a:r>
              <a:rPr lang="en-US" smtClean="0"/>
              <a:t>Memandang suatu bagian rencana sebagai bagian dari sistem yang lebih besar</a:t>
            </a:r>
          </a:p>
          <a:p>
            <a:r>
              <a:rPr lang="en-US" smtClean="0"/>
              <a:t>Membutuhkan perencanaan yang lebih praktis di dalam implementasi pelaksanaannya</a:t>
            </a:r>
          </a:p>
          <a:p>
            <a:r>
              <a:rPr lang="en-US" smtClean="0"/>
              <a:t>Proses perencanaannya melibatka suatu tim yang beranggotakan banyak ahli dengan latar belakang keahlian yang berbeda-beda</a:t>
            </a:r>
          </a:p>
          <a:p>
            <a:r>
              <a:rPr lang="en-US" smtClean="0"/>
              <a:t>Skala tanggung jawabnya sempit</a:t>
            </a:r>
          </a:p>
          <a:p>
            <a:r>
              <a:rPr lang="en-US" smtClean="0"/>
              <a:t>Meliputi berbagai aspek, yaitu penggunaan lahan, transportasi, sumber daya air, air bersih, sarana dan prasarana, dll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74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5000"/>
              </a:lnSpc>
            </a:pPr>
            <a:r>
              <a:rPr lang="en-US" b="1" i="1" smtClean="0">
                <a:latin typeface="Arial" charset="0"/>
              </a:rPr>
              <a:t>Comprehensive Planning</a:t>
            </a:r>
            <a:r>
              <a:rPr lang="id-ID" b="1" i="1" smtClean="0">
                <a:latin typeface="Arial" charset="0"/>
              </a:rPr>
              <a:t>: </a:t>
            </a:r>
            <a:r>
              <a:rPr lang="en-US" b="1" smtClean="0">
                <a:latin typeface="Arial" charset="0"/>
              </a:rPr>
              <a:t>Karakter Dasar </a:t>
            </a:r>
            <a:endParaRPr lang="en-GB" b="1" i="1" smtClean="0">
              <a:latin typeface="Arial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81000" y="1828800"/>
            <a:ext cx="8382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75" indent="-396875" defTabSz="4572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3200" u="sng"/>
              <a:t>Pembuat keputusan</a:t>
            </a:r>
            <a:r>
              <a:rPr lang="en-US" sz="3200"/>
              <a:t>= para ahli/ perencana + masyarakat (sedikit peran)</a:t>
            </a:r>
          </a:p>
          <a:p>
            <a:pPr marL="396875" indent="-396875" defTabSz="4572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C00000"/>
                </a:solidFill>
              </a:rPr>
              <a:t>Tingkat </a:t>
            </a:r>
            <a:r>
              <a:rPr lang="en-US" sz="3200" u="sng">
                <a:solidFill>
                  <a:srgbClr val="C00000"/>
                </a:solidFill>
              </a:rPr>
              <a:t>komprehensifitas</a:t>
            </a:r>
            <a:r>
              <a:rPr lang="en-US" sz="3200">
                <a:solidFill>
                  <a:srgbClr val="C00000"/>
                </a:solidFill>
              </a:rPr>
              <a:t> tinggi dalam analisis maupun masalah yg diatasi (semua masalah ingin diatasi).</a:t>
            </a:r>
          </a:p>
          <a:p>
            <a:pPr marL="396875" indent="-396875" defTabSz="4572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Biasanya </a:t>
            </a:r>
            <a:r>
              <a:rPr lang="en-US" sz="3200" u="sng"/>
              <a:t>hasilnya</a:t>
            </a:r>
            <a:r>
              <a:rPr lang="en-US" sz="3200"/>
              <a:t>: rencana menyeluruh (kecuali renc. tata ruang), dan sangat rinci.</a:t>
            </a:r>
          </a:p>
          <a:p>
            <a:pPr marL="396875" indent="-396875" defTabSz="4572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C00000"/>
                </a:solidFill>
              </a:rPr>
              <a:t>Kurang memperhitungkan </a:t>
            </a:r>
            <a:r>
              <a:rPr lang="en-US" sz="3200" u="sng">
                <a:solidFill>
                  <a:srgbClr val="C00000"/>
                </a:solidFill>
              </a:rPr>
              <a:t>sumberdaya</a:t>
            </a:r>
            <a:r>
              <a:rPr lang="en-US" sz="3200">
                <a:solidFill>
                  <a:srgbClr val="C00000"/>
                </a:solidFill>
              </a:rPr>
              <a:t> yg tersedia (asumsi: dapat dicari/ diusahakan agar tersedia</a:t>
            </a:r>
            <a:r>
              <a:rPr lang="en-US" sz="3200" smtClean="0">
                <a:solidFill>
                  <a:srgbClr val="C00000"/>
                </a:solidFill>
              </a:rPr>
              <a:t>).</a:t>
            </a:r>
            <a:endParaRPr lang="en-US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22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id-ID" b="1" smtClean="0">
                <a:latin typeface="Arial" charset="0"/>
              </a:rPr>
              <a:t>Perencanaan Komprehensif: Urutan Proses (1)</a:t>
            </a:r>
            <a:endParaRPr lang="en-US" b="1" smtClean="0">
              <a:latin typeface="Arial" charset="0"/>
            </a:endParaRPr>
          </a:p>
        </p:txBody>
      </p:sp>
      <p:sp>
        <p:nvSpPr>
          <p:cNvPr id="2765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976958"/>
            <a:ext cx="4267200" cy="32004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447675" indent="-447675" eaLnBrk="1" hangingPunct="1">
              <a:spcBef>
                <a:spcPct val="0"/>
              </a:spcBef>
              <a:buFontTx/>
              <a:buNone/>
            </a:pPr>
            <a:r>
              <a:rPr lang="id-ID" sz="2400" smtClean="0">
                <a:latin typeface="Arial" charset="0"/>
              </a:rPr>
              <a:t>Menurut Levy (1997):</a:t>
            </a:r>
          </a:p>
          <a:p>
            <a:pPr marL="447675" indent="-447675" eaLnBrk="1" hangingPunct="1">
              <a:spcBef>
                <a:spcPct val="0"/>
              </a:spcBef>
              <a:buFontTx/>
              <a:buNone/>
            </a:pPr>
            <a:r>
              <a:rPr lang="id-ID" sz="2400" i="1" smtClean="0">
                <a:latin typeface="Arial" charset="0"/>
              </a:rPr>
              <a:t>1.	Planning Research</a:t>
            </a:r>
          </a:p>
          <a:p>
            <a:pPr marL="447675" indent="-447675" eaLnBrk="1" hangingPunct="1">
              <a:spcBef>
                <a:spcPct val="0"/>
              </a:spcBef>
              <a:buFontTx/>
              <a:buNone/>
            </a:pPr>
            <a:r>
              <a:rPr lang="id-ID" sz="2400" i="1" smtClean="0">
                <a:latin typeface="Arial" charset="0"/>
              </a:rPr>
              <a:t>2.	Formulating Community Goals</a:t>
            </a:r>
          </a:p>
          <a:p>
            <a:pPr marL="447675" indent="-447675" eaLnBrk="1" hangingPunct="1">
              <a:spcBef>
                <a:spcPct val="0"/>
              </a:spcBef>
              <a:buFontTx/>
              <a:buNone/>
            </a:pPr>
            <a:r>
              <a:rPr lang="id-ID" sz="2400" i="1" smtClean="0">
                <a:latin typeface="Arial" charset="0"/>
              </a:rPr>
              <a:t>3.	Formulating the Plan</a:t>
            </a:r>
          </a:p>
          <a:p>
            <a:pPr marL="447675" indent="-447675" eaLnBrk="1" hangingPunct="1">
              <a:spcBef>
                <a:spcPct val="0"/>
              </a:spcBef>
              <a:buFontTx/>
              <a:buNone/>
            </a:pPr>
            <a:r>
              <a:rPr lang="id-ID" sz="2400" i="1" smtClean="0">
                <a:latin typeface="Arial" charset="0"/>
              </a:rPr>
              <a:t>4.	Implementing the Plan</a:t>
            </a:r>
          </a:p>
          <a:p>
            <a:pPr marL="447675" indent="-447675" eaLnBrk="1" hangingPunct="1">
              <a:spcBef>
                <a:spcPct val="0"/>
              </a:spcBef>
              <a:buFontTx/>
              <a:buNone/>
            </a:pPr>
            <a:r>
              <a:rPr lang="id-ID" sz="2400" i="1" smtClean="0">
                <a:latin typeface="Arial" charset="0"/>
              </a:rPr>
              <a:t>5.	Review and Updating</a:t>
            </a:r>
            <a:endParaRPr lang="en-US" sz="2400" i="1" smtClean="0">
              <a:latin typeface="Arial" charset="0"/>
            </a:endParaRPr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304800" y="4724400"/>
            <a:ext cx="39624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bg1"/>
                </a:solidFill>
              </a:rPr>
              <a:t>Sumber: </a:t>
            </a:r>
            <a:r>
              <a:rPr lang="id-ID">
                <a:solidFill>
                  <a:schemeClr val="bg1"/>
                </a:solidFill>
              </a:rPr>
              <a:t>Levy</a:t>
            </a:r>
            <a:r>
              <a:rPr lang="en-US">
                <a:solidFill>
                  <a:schemeClr val="bg1"/>
                </a:solidFill>
              </a:rPr>
              <a:t>, </a:t>
            </a:r>
            <a:r>
              <a:rPr lang="id-ID">
                <a:solidFill>
                  <a:schemeClr val="bg1"/>
                </a:solidFill>
              </a:rPr>
              <a:t>J.M</a:t>
            </a:r>
            <a:r>
              <a:rPr lang="en-US">
                <a:solidFill>
                  <a:schemeClr val="bg1"/>
                </a:solidFill>
              </a:rPr>
              <a:t>. 19</a:t>
            </a:r>
            <a:r>
              <a:rPr lang="id-ID">
                <a:solidFill>
                  <a:schemeClr val="bg1"/>
                </a:solidFill>
              </a:rPr>
              <a:t>97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id-ID" i="1">
                <a:solidFill>
                  <a:schemeClr val="bg1"/>
                </a:solidFill>
              </a:rPr>
              <a:t>Contemporary Urban Planning</a:t>
            </a:r>
            <a:r>
              <a:rPr lang="en-US" i="1">
                <a:solidFill>
                  <a:schemeClr val="bg1"/>
                </a:solidFill>
              </a:rPr>
              <a:t>. </a:t>
            </a:r>
            <a:r>
              <a:rPr lang="id-ID">
                <a:solidFill>
                  <a:schemeClr val="bg1"/>
                </a:solidFill>
              </a:rPr>
              <a:t>4th Edition. Prentice Hall, Upper Saddle River, NJ, halaman 104-111</a:t>
            </a:r>
            <a:r>
              <a:rPr lang="en-US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 bwMode="auto">
          <a:xfrm>
            <a:off x="4724400" y="1976958"/>
            <a:ext cx="4114800" cy="3200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47675" indent="-447675" eaLnBrk="0" hangingPunct="0">
              <a:defRPr/>
            </a:pPr>
            <a:r>
              <a:rPr lang="id-ID" kern="0"/>
              <a:t>Menurut Alexander (1986):</a:t>
            </a:r>
          </a:p>
          <a:p>
            <a:pPr marL="447675" indent="-447675" eaLnBrk="0" hangingPunct="0">
              <a:defRPr/>
            </a:pPr>
            <a:r>
              <a:rPr lang="id-ID" i="1" kern="0"/>
              <a:t>1.	Problem Diagnosis</a:t>
            </a:r>
          </a:p>
          <a:p>
            <a:pPr marL="447675" indent="-447675" eaLnBrk="0" hangingPunct="0">
              <a:defRPr/>
            </a:pPr>
            <a:r>
              <a:rPr lang="id-ID" i="1" kern="0"/>
              <a:t>2.	Goal Articulation</a:t>
            </a:r>
          </a:p>
          <a:p>
            <a:pPr marL="447675" indent="-447675" eaLnBrk="0" hangingPunct="0">
              <a:defRPr/>
            </a:pPr>
            <a:r>
              <a:rPr lang="id-ID" i="1" kern="0"/>
              <a:t>3.	Prediction and Projection</a:t>
            </a:r>
          </a:p>
          <a:p>
            <a:pPr marL="447675" indent="-447675" eaLnBrk="0" hangingPunct="0">
              <a:defRPr/>
            </a:pPr>
            <a:r>
              <a:rPr lang="id-ID" i="1" kern="0"/>
              <a:t>4.	“Design” of Alternatives</a:t>
            </a:r>
          </a:p>
          <a:p>
            <a:pPr marL="447675" indent="-447675" eaLnBrk="0" hangingPunct="0">
              <a:defRPr/>
            </a:pPr>
            <a:r>
              <a:rPr lang="id-ID" i="1" kern="0"/>
              <a:t>5.	Plan Testing</a:t>
            </a:r>
          </a:p>
          <a:p>
            <a:pPr marL="447675" indent="-447675" eaLnBrk="0" hangingPunct="0">
              <a:defRPr/>
            </a:pPr>
            <a:r>
              <a:rPr lang="id-ID" i="1" kern="0"/>
              <a:t>6.	Evaluation</a:t>
            </a:r>
          </a:p>
          <a:p>
            <a:pPr marL="447675" indent="-447675" eaLnBrk="0" hangingPunct="0">
              <a:defRPr/>
            </a:pPr>
            <a:r>
              <a:rPr lang="id-ID" i="1" kern="0"/>
              <a:t>7.	Implementation</a:t>
            </a:r>
            <a:endParaRPr lang="en-US" i="1" kern="0"/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4800600" y="4724400"/>
            <a:ext cx="36576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bg1"/>
                </a:solidFill>
              </a:rPr>
              <a:t>Sumber: Alexander, E.R. 1986. </a:t>
            </a:r>
            <a:r>
              <a:rPr lang="en-US" i="1">
                <a:solidFill>
                  <a:schemeClr val="bg1"/>
                </a:solidFill>
              </a:rPr>
              <a:t>Approaches to Planning: Introducing Current Planning Theories, Concepts, and Issues. </a:t>
            </a:r>
            <a:r>
              <a:rPr lang="en-US">
                <a:solidFill>
                  <a:schemeClr val="bg1"/>
                </a:solidFill>
              </a:rPr>
              <a:t>Gordon and Breach Science Publishers. New York: halaman </a:t>
            </a:r>
            <a:r>
              <a:rPr lang="id-ID">
                <a:solidFill>
                  <a:schemeClr val="bg1"/>
                </a:solidFill>
              </a:rPr>
              <a:t>44-56.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1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</TotalTime>
  <Words>515</Words>
  <Application>Microsoft Office PowerPoint</Application>
  <PresentationFormat>On-screen Show (4:3)</PresentationFormat>
  <Paragraphs>109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TIPE DAN TAHAPAN PERENCANAAN</vt:lpstr>
      <vt:lpstr>OUTLINE</vt:lpstr>
      <vt:lpstr>LATAR BELAKANG TIPE PERENCANAAN</vt:lpstr>
      <vt:lpstr>PowerPoint Presentation</vt:lpstr>
      <vt:lpstr>Model-model Perencanaan</vt:lpstr>
      <vt:lpstr>COMPREHENSIVE PLANNING</vt:lpstr>
      <vt:lpstr>CIRI-CIRI COMPREHENSIVE PLAN</vt:lpstr>
      <vt:lpstr>Comprehensive Planning: Karakter Dasar </vt:lpstr>
      <vt:lpstr>Perencanaan Komprehensif: Urutan Proses (1)</vt:lpstr>
      <vt:lpstr>KARAKTERSTIK PLANNING</vt:lpstr>
      <vt:lpstr>Perencanaan Komprehensif: Urutan Proses (3)</vt:lpstr>
      <vt:lpstr>Perencanaan Komprehensif: Urutan Proses (4)</vt:lpstr>
      <vt:lpstr>Perencanaan Komprehensif: Urutan Proses (5)</vt:lpstr>
      <vt:lpstr>SESI DISKUSI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KIRANA</dc:creator>
  <cp:lastModifiedBy>KIRANA</cp:lastModifiedBy>
  <cp:revision>74</cp:revision>
  <dcterms:created xsi:type="dcterms:W3CDTF">2018-09-04T21:30:41Z</dcterms:created>
  <dcterms:modified xsi:type="dcterms:W3CDTF">2019-03-21T14:49:38Z</dcterms:modified>
</cp:coreProperties>
</file>