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63" r:id="rId3"/>
    <p:sldId id="285" r:id="rId4"/>
    <p:sldId id="284" r:id="rId5"/>
    <p:sldId id="286" r:id="rId6"/>
    <p:sldId id="287" r:id="rId7"/>
    <p:sldId id="288" r:id="rId8"/>
    <p:sldId id="289" r:id="rId9"/>
    <p:sldId id="363" r:id="rId10"/>
    <p:sldId id="364" r:id="rId11"/>
    <p:sldId id="290" r:id="rId12"/>
    <p:sldId id="291" r:id="rId13"/>
    <p:sldId id="292" r:id="rId14"/>
    <p:sldId id="317" r:id="rId15"/>
    <p:sldId id="320" r:id="rId16"/>
    <p:sldId id="318" r:id="rId17"/>
    <p:sldId id="321" r:id="rId18"/>
    <p:sldId id="322" r:id="rId19"/>
    <p:sldId id="323" r:id="rId20"/>
    <p:sldId id="293" r:id="rId21"/>
    <p:sldId id="294" r:id="rId22"/>
    <p:sldId id="331" r:id="rId23"/>
    <p:sldId id="295" r:id="rId24"/>
    <p:sldId id="296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096" autoAdjust="0"/>
  </p:normalViewPr>
  <p:slideViewPr>
    <p:cSldViewPr>
      <p:cViewPr>
        <p:scale>
          <a:sx n="60" d="100"/>
          <a:sy n="60" d="100"/>
        </p:scale>
        <p:origin x="-157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749A33-5920-45CC-A786-EF0A330B139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E2FB3A9-AC32-4A26-B784-04E47CCE6768}">
      <dgm:prSet phldrT="[Text]"/>
      <dgm:spPr/>
      <dgm:t>
        <a:bodyPr/>
        <a:lstStyle/>
        <a:p>
          <a:r>
            <a:rPr lang="en-US" smtClean="0"/>
            <a:t>Goal setting</a:t>
          </a:r>
          <a:endParaRPr lang="en-US"/>
        </a:p>
      </dgm:t>
    </dgm:pt>
    <dgm:pt modelId="{6ECE1B29-F7C7-4C77-80B3-42401D0D05A7}" type="parTrans" cxnId="{1FA57FA0-9CD5-42A7-BB48-F7D94D01AF02}">
      <dgm:prSet/>
      <dgm:spPr/>
      <dgm:t>
        <a:bodyPr/>
        <a:lstStyle/>
        <a:p>
          <a:endParaRPr lang="en-US"/>
        </a:p>
      </dgm:t>
    </dgm:pt>
    <dgm:pt modelId="{BFA855DD-8C22-42B4-9D53-A48954CC60BE}" type="sibTrans" cxnId="{1FA57FA0-9CD5-42A7-BB48-F7D94D01AF02}">
      <dgm:prSet/>
      <dgm:spPr/>
      <dgm:t>
        <a:bodyPr/>
        <a:lstStyle/>
        <a:p>
          <a:endParaRPr lang="en-US"/>
        </a:p>
      </dgm:t>
    </dgm:pt>
    <dgm:pt modelId="{2BA6FB02-0C44-4A4E-9194-CE778E04F471}">
      <dgm:prSet phldrT="[Text]"/>
      <dgm:spPr/>
      <dgm:t>
        <a:bodyPr/>
        <a:lstStyle/>
        <a:p>
          <a:r>
            <a:rPr lang="en-US" smtClean="0"/>
            <a:t>Identification of policy alternatives</a:t>
          </a:r>
          <a:endParaRPr lang="en-US"/>
        </a:p>
      </dgm:t>
    </dgm:pt>
    <dgm:pt modelId="{6697976D-8F7C-4BD2-BD98-106DCD115A2B}" type="parTrans" cxnId="{BF7C9EF1-B439-461C-BBD7-A700F70C901B}">
      <dgm:prSet/>
      <dgm:spPr/>
      <dgm:t>
        <a:bodyPr/>
        <a:lstStyle/>
        <a:p>
          <a:endParaRPr lang="en-US"/>
        </a:p>
      </dgm:t>
    </dgm:pt>
    <dgm:pt modelId="{823679F0-B5B6-4365-ABF7-BA2C48294CEA}" type="sibTrans" cxnId="{BF7C9EF1-B439-461C-BBD7-A700F70C901B}">
      <dgm:prSet/>
      <dgm:spPr/>
      <dgm:t>
        <a:bodyPr/>
        <a:lstStyle/>
        <a:p>
          <a:endParaRPr lang="en-US"/>
        </a:p>
      </dgm:t>
    </dgm:pt>
    <dgm:pt modelId="{550E02A3-280C-4EF8-AC27-50691235936F}">
      <dgm:prSet phldrT="[Text]"/>
      <dgm:spPr/>
      <dgm:t>
        <a:bodyPr/>
        <a:lstStyle/>
        <a:p>
          <a:r>
            <a:rPr lang="en-US" smtClean="0"/>
            <a:t>Evaluation of means against ends</a:t>
          </a:r>
          <a:endParaRPr lang="en-US"/>
        </a:p>
      </dgm:t>
    </dgm:pt>
    <dgm:pt modelId="{3DC4811A-3CE2-453C-BC1F-A18D285E6BBD}" type="parTrans" cxnId="{CBA01EBA-B298-4291-A0C8-640BE5EF0452}">
      <dgm:prSet/>
      <dgm:spPr/>
      <dgm:t>
        <a:bodyPr/>
        <a:lstStyle/>
        <a:p>
          <a:endParaRPr lang="en-US"/>
        </a:p>
      </dgm:t>
    </dgm:pt>
    <dgm:pt modelId="{B61D769B-CEAF-4521-8B0E-6E9849BB7887}" type="sibTrans" cxnId="{CBA01EBA-B298-4291-A0C8-640BE5EF0452}">
      <dgm:prSet/>
      <dgm:spPr/>
      <dgm:t>
        <a:bodyPr/>
        <a:lstStyle/>
        <a:p>
          <a:endParaRPr lang="en-US"/>
        </a:p>
      </dgm:t>
    </dgm:pt>
    <dgm:pt modelId="{A16D469F-B3D8-4465-9462-25D308B81564}">
      <dgm:prSet/>
      <dgm:spPr/>
      <dgm:t>
        <a:bodyPr/>
        <a:lstStyle/>
        <a:p>
          <a:r>
            <a:rPr lang="en-US" smtClean="0"/>
            <a:t>Implementation of policy</a:t>
          </a:r>
          <a:endParaRPr lang="en-US"/>
        </a:p>
      </dgm:t>
    </dgm:pt>
    <dgm:pt modelId="{F4F58C56-9E61-4467-8D23-DA2E9E3AAD4C}" type="parTrans" cxnId="{130EC5EC-C8DC-4894-9AD8-766340BA63E7}">
      <dgm:prSet/>
      <dgm:spPr/>
    </dgm:pt>
    <dgm:pt modelId="{159D86B8-6DCF-4FEB-8B7A-7A298D55821F}" type="sibTrans" cxnId="{130EC5EC-C8DC-4894-9AD8-766340BA63E7}">
      <dgm:prSet/>
      <dgm:spPr/>
    </dgm:pt>
    <dgm:pt modelId="{48B436E5-9197-48C3-9EA5-0E57EA394C64}" type="pres">
      <dgm:prSet presAssocID="{AB749A33-5920-45CC-A786-EF0A330B139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E5FC910-48B7-4D55-967F-CB8DD68BB7C6}" type="pres">
      <dgm:prSet presAssocID="{AB749A33-5920-45CC-A786-EF0A330B1390}" presName="Name1" presStyleCnt="0"/>
      <dgm:spPr/>
    </dgm:pt>
    <dgm:pt modelId="{13A38D3D-ADD2-4C9E-AF8C-30A49B7DECBD}" type="pres">
      <dgm:prSet presAssocID="{AB749A33-5920-45CC-A786-EF0A330B1390}" presName="cycle" presStyleCnt="0"/>
      <dgm:spPr/>
    </dgm:pt>
    <dgm:pt modelId="{68E0A13B-4692-47A8-9180-B96B25F7F33F}" type="pres">
      <dgm:prSet presAssocID="{AB749A33-5920-45CC-A786-EF0A330B1390}" presName="srcNode" presStyleLbl="node1" presStyleIdx="0" presStyleCnt="4"/>
      <dgm:spPr/>
    </dgm:pt>
    <dgm:pt modelId="{FA343C48-E963-49A4-84F9-2414B0A43D90}" type="pres">
      <dgm:prSet presAssocID="{AB749A33-5920-45CC-A786-EF0A330B1390}" presName="conn" presStyleLbl="parChTrans1D2" presStyleIdx="0" presStyleCnt="1"/>
      <dgm:spPr/>
      <dgm:t>
        <a:bodyPr/>
        <a:lstStyle/>
        <a:p>
          <a:endParaRPr lang="en-US"/>
        </a:p>
      </dgm:t>
    </dgm:pt>
    <dgm:pt modelId="{90609D10-8977-4590-B75E-60D54F7F867E}" type="pres">
      <dgm:prSet presAssocID="{AB749A33-5920-45CC-A786-EF0A330B1390}" presName="extraNode" presStyleLbl="node1" presStyleIdx="0" presStyleCnt="4"/>
      <dgm:spPr/>
    </dgm:pt>
    <dgm:pt modelId="{9D04A958-B773-4CE7-8A28-DA7EF351AF05}" type="pres">
      <dgm:prSet presAssocID="{AB749A33-5920-45CC-A786-EF0A330B1390}" presName="dstNode" presStyleLbl="node1" presStyleIdx="0" presStyleCnt="4"/>
      <dgm:spPr/>
    </dgm:pt>
    <dgm:pt modelId="{0AA33B85-DEE2-4374-AD7A-092E19CD9FF4}" type="pres">
      <dgm:prSet presAssocID="{6E2FB3A9-AC32-4A26-B784-04E47CCE676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4A138-6960-4E28-8AA7-4770A501C548}" type="pres">
      <dgm:prSet presAssocID="{6E2FB3A9-AC32-4A26-B784-04E47CCE6768}" presName="accent_1" presStyleCnt="0"/>
      <dgm:spPr/>
    </dgm:pt>
    <dgm:pt modelId="{EB8D1282-3042-4B46-B9E4-CD67D5A0F8F5}" type="pres">
      <dgm:prSet presAssocID="{6E2FB3A9-AC32-4A26-B784-04E47CCE6768}" presName="accentRepeatNode" presStyleLbl="solidFgAcc1" presStyleIdx="0" presStyleCnt="4"/>
      <dgm:spPr/>
    </dgm:pt>
    <dgm:pt modelId="{2868570F-372B-431A-B407-31E0781B4BDF}" type="pres">
      <dgm:prSet presAssocID="{2BA6FB02-0C44-4A4E-9194-CE778E04F47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FF822-883C-4E3C-A72E-16F0E00FEC79}" type="pres">
      <dgm:prSet presAssocID="{2BA6FB02-0C44-4A4E-9194-CE778E04F471}" presName="accent_2" presStyleCnt="0"/>
      <dgm:spPr/>
    </dgm:pt>
    <dgm:pt modelId="{B48553EB-98E9-4D97-B528-E65960EE78CD}" type="pres">
      <dgm:prSet presAssocID="{2BA6FB02-0C44-4A4E-9194-CE778E04F471}" presName="accentRepeatNode" presStyleLbl="solidFgAcc1" presStyleIdx="1" presStyleCnt="4"/>
      <dgm:spPr/>
    </dgm:pt>
    <dgm:pt modelId="{A2DA4DFF-CE3E-4656-8332-C90DEE604E92}" type="pres">
      <dgm:prSet presAssocID="{550E02A3-280C-4EF8-AC27-50691235936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D7B7B-D3EE-4DAE-A9F4-3419B3955A11}" type="pres">
      <dgm:prSet presAssocID="{550E02A3-280C-4EF8-AC27-50691235936F}" presName="accent_3" presStyleCnt="0"/>
      <dgm:spPr/>
    </dgm:pt>
    <dgm:pt modelId="{A1E5EBDD-391A-4530-8937-40267644D9A5}" type="pres">
      <dgm:prSet presAssocID="{550E02A3-280C-4EF8-AC27-50691235936F}" presName="accentRepeatNode" presStyleLbl="solidFgAcc1" presStyleIdx="2" presStyleCnt="4"/>
      <dgm:spPr/>
    </dgm:pt>
    <dgm:pt modelId="{63AB2133-4D7A-44A0-87D7-67DB700930A7}" type="pres">
      <dgm:prSet presAssocID="{A16D469F-B3D8-4465-9462-25D308B8156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56F67-B131-46F2-BE0E-9895A9BA510D}" type="pres">
      <dgm:prSet presAssocID="{A16D469F-B3D8-4465-9462-25D308B81564}" presName="accent_4" presStyleCnt="0"/>
      <dgm:spPr/>
    </dgm:pt>
    <dgm:pt modelId="{0FE468B0-ECCA-44D2-8AE7-1BE58FC49FE8}" type="pres">
      <dgm:prSet presAssocID="{A16D469F-B3D8-4465-9462-25D308B81564}" presName="accentRepeatNode" presStyleLbl="solidFgAcc1" presStyleIdx="3" presStyleCnt="4"/>
      <dgm:spPr/>
    </dgm:pt>
  </dgm:ptLst>
  <dgm:cxnLst>
    <dgm:cxn modelId="{CBA01EBA-B298-4291-A0C8-640BE5EF0452}" srcId="{AB749A33-5920-45CC-A786-EF0A330B1390}" destId="{550E02A3-280C-4EF8-AC27-50691235936F}" srcOrd="2" destOrd="0" parTransId="{3DC4811A-3CE2-453C-BC1F-A18D285E6BBD}" sibTransId="{B61D769B-CEAF-4521-8B0E-6E9849BB7887}"/>
    <dgm:cxn modelId="{183FCB06-9DB1-4699-B3D6-94DD51220ECB}" type="presOf" srcId="{A16D469F-B3D8-4465-9462-25D308B81564}" destId="{63AB2133-4D7A-44A0-87D7-67DB700930A7}" srcOrd="0" destOrd="0" presId="urn:microsoft.com/office/officeart/2008/layout/VerticalCurvedList"/>
    <dgm:cxn modelId="{130EC5EC-C8DC-4894-9AD8-766340BA63E7}" srcId="{AB749A33-5920-45CC-A786-EF0A330B1390}" destId="{A16D469F-B3D8-4465-9462-25D308B81564}" srcOrd="3" destOrd="0" parTransId="{F4F58C56-9E61-4467-8D23-DA2E9E3AAD4C}" sibTransId="{159D86B8-6DCF-4FEB-8B7A-7A298D55821F}"/>
    <dgm:cxn modelId="{BF7C9EF1-B439-461C-BBD7-A700F70C901B}" srcId="{AB749A33-5920-45CC-A786-EF0A330B1390}" destId="{2BA6FB02-0C44-4A4E-9194-CE778E04F471}" srcOrd="1" destOrd="0" parTransId="{6697976D-8F7C-4BD2-BD98-106DCD115A2B}" sibTransId="{823679F0-B5B6-4365-ABF7-BA2C48294CEA}"/>
    <dgm:cxn modelId="{89016060-6545-40AB-9F63-6C2274A789A1}" type="presOf" srcId="{6E2FB3A9-AC32-4A26-B784-04E47CCE6768}" destId="{0AA33B85-DEE2-4374-AD7A-092E19CD9FF4}" srcOrd="0" destOrd="0" presId="urn:microsoft.com/office/officeart/2008/layout/VerticalCurvedList"/>
    <dgm:cxn modelId="{1FA57FA0-9CD5-42A7-BB48-F7D94D01AF02}" srcId="{AB749A33-5920-45CC-A786-EF0A330B1390}" destId="{6E2FB3A9-AC32-4A26-B784-04E47CCE6768}" srcOrd="0" destOrd="0" parTransId="{6ECE1B29-F7C7-4C77-80B3-42401D0D05A7}" sibTransId="{BFA855DD-8C22-42B4-9D53-A48954CC60BE}"/>
    <dgm:cxn modelId="{4E5FD6E2-87A1-4222-A081-102FE98E21BA}" type="presOf" srcId="{2BA6FB02-0C44-4A4E-9194-CE778E04F471}" destId="{2868570F-372B-431A-B407-31E0781B4BDF}" srcOrd="0" destOrd="0" presId="urn:microsoft.com/office/officeart/2008/layout/VerticalCurvedList"/>
    <dgm:cxn modelId="{DD581748-A27F-49B0-A4A4-0AF8ADA9FCB7}" type="presOf" srcId="{550E02A3-280C-4EF8-AC27-50691235936F}" destId="{A2DA4DFF-CE3E-4656-8332-C90DEE604E92}" srcOrd="0" destOrd="0" presId="urn:microsoft.com/office/officeart/2008/layout/VerticalCurvedList"/>
    <dgm:cxn modelId="{65660FD3-B698-43B9-B9F4-610984FB8BA6}" type="presOf" srcId="{AB749A33-5920-45CC-A786-EF0A330B1390}" destId="{48B436E5-9197-48C3-9EA5-0E57EA394C64}" srcOrd="0" destOrd="0" presId="urn:microsoft.com/office/officeart/2008/layout/VerticalCurvedList"/>
    <dgm:cxn modelId="{CADBE045-8F50-449E-8B6F-574528A0F8A0}" type="presOf" srcId="{BFA855DD-8C22-42B4-9D53-A48954CC60BE}" destId="{FA343C48-E963-49A4-84F9-2414B0A43D90}" srcOrd="0" destOrd="0" presId="urn:microsoft.com/office/officeart/2008/layout/VerticalCurvedList"/>
    <dgm:cxn modelId="{C923F71D-2C68-4373-9D34-9B5094FFF5D1}" type="presParOf" srcId="{48B436E5-9197-48C3-9EA5-0E57EA394C64}" destId="{AE5FC910-48B7-4D55-967F-CB8DD68BB7C6}" srcOrd="0" destOrd="0" presId="urn:microsoft.com/office/officeart/2008/layout/VerticalCurvedList"/>
    <dgm:cxn modelId="{16B7973F-DB50-4173-B82D-E88F16587DD8}" type="presParOf" srcId="{AE5FC910-48B7-4D55-967F-CB8DD68BB7C6}" destId="{13A38D3D-ADD2-4C9E-AF8C-30A49B7DECBD}" srcOrd="0" destOrd="0" presId="urn:microsoft.com/office/officeart/2008/layout/VerticalCurvedList"/>
    <dgm:cxn modelId="{92474F2C-5977-4764-9B09-73396F0E78B0}" type="presParOf" srcId="{13A38D3D-ADD2-4C9E-AF8C-30A49B7DECBD}" destId="{68E0A13B-4692-47A8-9180-B96B25F7F33F}" srcOrd="0" destOrd="0" presId="urn:microsoft.com/office/officeart/2008/layout/VerticalCurvedList"/>
    <dgm:cxn modelId="{774379EF-15F9-4D6C-8D60-D5952A3E66D4}" type="presParOf" srcId="{13A38D3D-ADD2-4C9E-AF8C-30A49B7DECBD}" destId="{FA343C48-E963-49A4-84F9-2414B0A43D90}" srcOrd="1" destOrd="0" presId="urn:microsoft.com/office/officeart/2008/layout/VerticalCurvedList"/>
    <dgm:cxn modelId="{F519ACDA-79BB-4BB8-9ACC-A18B8EE743E4}" type="presParOf" srcId="{13A38D3D-ADD2-4C9E-AF8C-30A49B7DECBD}" destId="{90609D10-8977-4590-B75E-60D54F7F867E}" srcOrd="2" destOrd="0" presId="urn:microsoft.com/office/officeart/2008/layout/VerticalCurvedList"/>
    <dgm:cxn modelId="{FA1076F6-D01F-4706-AA6C-54EBD39F8E62}" type="presParOf" srcId="{13A38D3D-ADD2-4C9E-AF8C-30A49B7DECBD}" destId="{9D04A958-B773-4CE7-8A28-DA7EF351AF05}" srcOrd="3" destOrd="0" presId="urn:microsoft.com/office/officeart/2008/layout/VerticalCurvedList"/>
    <dgm:cxn modelId="{F70762B1-F619-4171-941E-26F1ABABDC47}" type="presParOf" srcId="{AE5FC910-48B7-4D55-967F-CB8DD68BB7C6}" destId="{0AA33B85-DEE2-4374-AD7A-092E19CD9FF4}" srcOrd="1" destOrd="0" presId="urn:microsoft.com/office/officeart/2008/layout/VerticalCurvedList"/>
    <dgm:cxn modelId="{3F21400C-C781-4BCA-A54F-2E58EE48E2A6}" type="presParOf" srcId="{AE5FC910-48B7-4D55-967F-CB8DD68BB7C6}" destId="{32C4A138-6960-4E28-8AA7-4770A501C548}" srcOrd="2" destOrd="0" presId="urn:microsoft.com/office/officeart/2008/layout/VerticalCurvedList"/>
    <dgm:cxn modelId="{3178073E-4442-4E34-82E3-33BA6A05496C}" type="presParOf" srcId="{32C4A138-6960-4E28-8AA7-4770A501C548}" destId="{EB8D1282-3042-4B46-B9E4-CD67D5A0F8F5}" srcOrd="0" destOrd="0" presId="urn:microsoft.com/office/officeart/2008/layout/VerticalCurvedList"/>
    <dgm:cxn modelId="{3BEA2F06-B2F4-44E4-B5F7-A792D61BF3E7}" type="presParOf" srcId="{AE5FC910-48B7-4D55-967F-CB8DD68BB7C6}" destId="{2868570F-372B-431A-B407-31E0781B4BDF}" srcOrd="3" destOrd="0" presId="urn:microsoft.com/office/officeart/2008/layout/VerticalCurvedList"/>
    <dgm:cxn modelId="{1E63B4A5-0AB1-4924-B64F-4272E1717C60}" type="presParOf" srcId="{AE5FC910-48B7-4D55-967F-CB8DD68BB7C6}" destId="{CF7FF822-883C-4E3C-A72E-16F0E00FEC79}" srcOrd="4" destOrd="0" presId="urn:microsoft.com/office/officeart/2008/layout/VerticalCurvedList"/>
    <dgm:cxn modelId="{DB20C83F-A3FA-4F8D-B66E-DB1972DED8DC}" type="presParOf" srcId="{CF7FF822-883C-4E3C-A72E-16F0E00FEC79}" destId="{B48553EB-98E9-4D97-B528-E65960EE78CD}" srcOrd="0" destOrd="0" presId="urn:microsoft.com/office/officeart/2008/layout/VerticalCurvedList"/>
    <dgm:cxn modelId="{6C14688F-1E21-43D2-B068-391086EF27A2}" type="presParOf" srcId="{AE5FC910-48B7-4D55-967F-CB8DD68BB7C6}" destId="{A2DA4DFF-CE3E-4656-8332-C90DEE604E92}" srcOrd="5" destOrd="0" presId="urn:microsoft.com/office/officeart/2008/layout/VerticalCurvedList"/>
    <dgm:cxn modelId="{B32AC685-0978-4475-A1BA-082A6A563666}" type="presParOf" srcId="{AE5FC910-48B7-4D55-967F-CB8DD68BB7C6}" destId="{9E6D7B7B-D3EE-4DAE-A9F4-3419B3955A11}" srcOrd="6" destOrd="0" presId="urn:microsoft.com/office/officeart/2008/layout/VerticalCurvedList"/>
    <dgm:cxn modelId="{9E1C2C5A-5410-4F59-AEC3-075C31A74612}" type="presParOf" srcId="{9E6D7B7B-D3EE-4DAE-A9F4-3419B3955A11}" destId="{A1E5EBDD-391A-4530-8937-40267644D9A5}" srcOrd="0" destOrd="0" presId="urn:microsoft.com/office/officeart/2008/layout/VerticalCurvedList"/>
    <dgm:cxn modelId="{1F0075B9-5DE8-47B7-A91C-687260F2DF60}" type="presParOf" srcId="{AE5FC910-48B7-4D55-967F-CB8DD68BB7C6}" destId="{63AB2133-4D7A-44A0-87D7-67DB700930A7}" srcOrd="7" destOrd="0" presId="urn:microsoft.com/office/officeart/2008/layout/VerticalCurvedList"/>
    <dgm:cxn modelId="{890594BE-8166-43C2-9CBD-0930478E4C95}" type="presParOf" srcId="{AE5FC910-48B7-4D55-967F-CB8DD68BB7C6}" destId="{6BF56F67-B131-46F2-BE0E-9895A9BA510D}" srcOrd="8" destOrd="0" presId="urn:microsoft.com/office/officeart/2008/layout/VerticalCurvedList"/>
    <dgm:cxn modelId="{20D5E9F3-62CC-4EF3-ADDA-76F2B8A12EBA}" type="presParOf" srcId="{6BF56F67-B131-46F2-BE0E-9895A9BA510D}" destId="{0FE468B0-ECCA-44D2-8AE7-1BE58FC49F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8357D-B75A-487D-9E20-EE77BB6700BF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4C149-8033-4640-94FC-6EC7736F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80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4C149-8033-4640-94FC-6EC7736FA8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72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695DA4-369F-4A8E-8FD4-E32F4DD1BE18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9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7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0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6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4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9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0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4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051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3409759"/>
            <a:ext cx="6019800" cy="1470025"/>
          </a:xfrm>
        </p:spPr>
        <p:txBody>
          <a:bodyPr>
            <a:noAutofit/>
          </a:bodyPr>
          <a:lstStyle/>
          <a:p>
            <a:pPr algn="l"/>
            <a:r>
              <a:rPr lang="en-US" sz="2800" b="1" smtClean="0"/>
              <a:t>TIPE </a:t>
            </a:r>
            <a:r>
              <a:rPr lang="en-US" sz="2800" b="1" smtClean="0"/>
              <a:t>PERENCANAAN SECARA UMUM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103138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TAHAPAN RATIONAL PLANNING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Penyusunan daftar alternatif</a:t>
            </a:r>
          </a:p>
          <a:p>
            <a:r>
              <a:rPr lang="en-US" smtClean="0"/>
              <a:t>Proses analisis</a:t>
            </a:r>
          </a:p>
          <a:p>
            <a:r>
              <a:rPr lang="en-US" smtClean="0"/>
              <a:t>Identifikasi konsekuensi, peluang, dan kendala pada masing-masing alternatif</a:t>
            </a:r>
          </a:p>
          <a:p>
            <a:r>
              <a:rPr lang="en-US" smtClean="0"/>
              <a:t>Pemilihan alternatif terbaik degan melihat kendala yang paling minimum dan peluang yang paling maksimal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49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smtClean="0"/>
              <a:t>MIXED SCANING PLANNING</a:t>
            </a:r>
            <a:endParaRPr lang="en-US" sz="4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Mixed: campuran, gabungan, dan penterpaduan</a:t>
            </a:r>
          </a:p>
          <a:p>
            <a:r>
              <a:rPr lang="en-US" smtClean="0"/>
              <a:t>Scanning: melihat dengan cepat</a:t>
            </a:r>
          </a:p>
          <a:p>
            <a:r>
              <a:rPr lang="en-US" smtClean="0"/>
              <a:t>Mixed scanning planning: moda perencanaan yang menggabungkan antara elemen-elemen yang terdapat pada rational planning dan inremental planning</a:t>
            </a:r>
          </a:p>
          <a:p>
            <a:r>
              <a:rPr lang="en-US" smtClean="0"/>
              <a:t>Proses analisis  yang detail dari pengumpulan data dan informasi, pengalokasian sumber daya, analisis rinci, dan rekomendasi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71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smtClean="0"/>
              <a:t>CIRI-CIRI MIXED SCANNING PLANNING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Bersifat comprehensive sekaligus incremental</a:t>
            </a:r>
          </a:p>
          <a:p>
            <a:r>
              <a:rPr lang="en-US" smtClean="0"/>
              <a:t>Keputusan mendasar dengan melihat kebijakan fundamental dan alternatif</a:t>
            </a:r>
          </a:p>
          <a:p>
            <a:r>
              <a:rPr lang="en-US" smtClean="0"/>
              <a:t>Tujuan dan sasaran perencanaannya bersifat strategis, tetapi juga praktis pragmatis</a:t>
            </a:r>
          </a:p>
          <a:p>
            <a:r>
              <a:rPr lang="en-US" smtClean="0"/>
              <a:t>Tujuan dan sasaran perencanaan seringkali terukur dan mudah dievaluasi</a:t>
            </a:r>
          </a:p>
          <a:p>
            <a:r>
              <a:rPr lang="en-US" smtClean="0"/>
              <a:t>Terperinci,detail, dan teknis</a:t>
            </a:r>
          </a:p>
          <a:p>
            <a:r>
              <a:rPr lang="en-US" smtClean="0"/>
              <a:t>Proses perencanaannya melibatkan banyak ahli dengan latar belakang keahlian yang berbeda pada awalnya, tetapi hanya sedikit ahli pada tahap pelaksanaannya</a:t>
            </a:r>
          </a:p>
          <a:p>
            <a:r>
              <a:rPr lang="en-US" smtClean="0"/>
              <a:t>Jangka waktu pelaksanaannya adalah menengah</a:t>
            </a:r>
          </a:p>
          <a:p>
            <a:r>
              <a:rPr lang="en-US" smtClean="0"/>
              <a:t>Skala tanggung jawab pelaksanaannya luas dan langsung mengena pada lingkupnya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31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smtClean="0"/>
              <a:t>CONTOH MIXED SCANNING PLANNING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Rencana detail tata ruang</a:t>
            </a:r>
          </a:p>
          <a:p>
            <a:r>
              <a:rPr lang="en-US" smtClean="0"/>
              <a:t>Rencana jangka menengah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9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/>
              <a:t>SYNOPTIC PLANNING</a:t>
            </a:r>
            <a:endParaRPr lang="en-US" b="1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smtClean="0"/>
              <a:t>Synoptic planning or rational comprehensive </a:t>
            </a:r>
            <a:r>
              <a:rPr lang="en-US" smtClean="0"/>
              <a:t>approach adalah pendekatan perencanaan yang sering digunakan pada masa lalu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Kedua pendekatan ini dapat dimodifikasi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Tahapan/proses dalam </a:t>
            </a:r>
            <a:r>
              <a:rPr lang="en-US" i="1" smtClean="0"/>
              <a:t>synoptic planning </a:t>
            </a:r>
            <a:r>
              <a:rPr lang="en-US" smtClean="0"/>
              <a:t>tidak harus dilaksanakan secara serangkaian. Pada setiap proses memungkinkan untuk terjadi perulangan, </a:t>
            </a:r>
            <a:r>
              <a:rPr lang="en-US" i="1" smtClean="0"/>
              <a:t>feedback loops,elaborasi pada sub proses</a:t>
            </a:r>
            <a:endParaRPr lang="en-US" smtClean="0"/>
          </a:p>
          <a:p>
            <a:pPr marL="0" indent="0">
              <a:buNone/>
            </a:pP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68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/>
              <a:t>Synoptic planning </a:t>
            </a:r>
            <a:r>
              <a:rPr lang="en-US" smtClean="0"/>
              <a:t>biasanya </a:t>
            </a:r>
            <a:r>
              <a:rPr lang="en-US"/>
              <a:t>melihat masalah</a:t>
            </a:r>
            <a:br>
              <a:rPr lang="en-US"/>
            </a:br>
            <a:r>
              <a:rPr lang="en-US"/>
              <a:t>dari sudut pandang sistem, menggunakan konseptual </a:t>
            </a:r>
            <a:r>
              <a:rPr lang="en-US" smtClean="0"/>
              <a:t>atau model </a:t>
            </a:r>
            <a:r>
              <a:rPr lang="en-US"/>
              <a:t>matematika yang </a:t>
            </a:r>
            <a:r>
              <a:rPr lang="en-US" smtClean="0"/>
              <a:t>mengkaitkan tujuan yang ingin dicapai dengan karakteristik, sumber daya dan lain sebaginya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Menggunakan pendekatan kuantitatif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Alat analisis yang digunakan adalah</a:t>
            </a:r>
            <a:r>
              <a:rPr lang="en-US" i="1" smtClean="0"/>
              <a:t> benefit cost analysis, operations research, systems analysis, forecasting research 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3939918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ELEMEN SYPNOPTIC PLANNING</a:t>
            </a:r>
            <a:endParaRPr lang="en-US" b="1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405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6489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TRANSACTIVE PLANNING 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smtClean="0"/>
              <a:t>Transactive planning </a:t>
            </a:r>
            <a:r>
              <a:rPr lang="en-US" smtClean="0"/>
              <a:t>fokus pada sekelompok masyarakat yang yang terpengaruh terhadap suatu kebijakan/keputusan pemerintah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Metode ini sedikit membutuhkan survey dan proses analisis, tetapi lebih mebutuhkan konsultasi publik/dialog bersama masyarakat ataupun toloh masyarakat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Terdapat proses pembelajaran/</a:t>
            </a:r>
            <a:r>
              <a:rPr lang="en-US" i="1" smtClean="0"/>
              <a:t>learning process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07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TRANSACTIVE PLANNING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/>
              <a:t>Transactive </a:t>
            </a:r>
            <a:r>
              <a:rPr lang="en-US" i="1" smtClean="0"/>
              <a:t>planning</a:t>
            </a:r>
            <a:r>
              <a:rPr lang="en-US" smtClean="0"/>
              <a:t> bertujuan untuk memfasilitasi masyarakat untuk menentukan masa depannya.</a:t>
            </a:r>
          </a:p>
          <a:p>
            <a:r>
              <a:rPr lang="en-US" smtClean="0"/>
              <a:t>Dalam hal ini pemerintah daerah diberikan wewenang dari pemerintah pusat untuk bersama-sama masyarakat melaksanakan perencanaan dengan tujuan meningkatkan kesejahteraan</a:t>
            </a:r>
          </a:p>
          <a:p>
            <a:r>
              <a:rPr lang="en-US" smtClean="0"/>
              <a:t>Pendekatan perencanaan ini berbeda dengan incremental planning yang hanya melaksanakan perencanaan oleh pihak-pihak fungsional/stakeholder tententu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85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/>
              <a:t>RADICAL PLANNING</a:t>
            </a:r>
            <a:endParaRPr lang="en-US" b="1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Pendekatan ini ambigu karena terdapat dua arus pemikiran, yaitu perencanaan secara spontan, disisi lain terdapat perencanaan yang idealis dan pragmatis</a:t>
            </a:r>
          </a:p>
          <a:p>
            <a:pPr marL="0" indent="0">
              <a:buNone/>
            </a:pPr>
            <a:r>
              <a:rPr lang="en-US" smtClean="0"/>
              <a:t>Hampir sama dengan transactive planning, terdapat kegiatan perencanaan secara kolektif dengan tujuan sesuai dengan harapan bersama di masa depan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9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ULIAH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3124200"/>
            <a:ext cx="5410200" cy="3733800"/>
          </a:xfrm>
        </p:spPr>
        <p:txBody>
          <a:bodyPr>
            <a:normAutofit/>
          </a:bodyPr>
          <a:lstStyle/>
          <a:p>
            <a:pPr marL="114300" indent="0">
              <a:buClr>
                <a:srgbClr val="002060"/>
              </a:buClr>
              <a:buNone/>
            </a:pPr>
            <a:endParaRPr lang="en-US" sz="240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endParaRPr lang="en-US" sz="240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endParaRPr lang="en-US" sz="24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133600"/>
            <a:ext cx="3733800" cy="1143000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tx2">
                    <a:lumMod val="50000"/>
                  </a:schemeClr>
                </a:solidFill>
              </a:rPr>
              <a:t>OUTLINE</a:t>
            </a:r>
            <a:endParaRPr lang="en-US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3200400"/>
            <a:ext cx="502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smtClean="0"/>
              <a:t>Comprehensive Planning</a:t>
            </a:r>
          </a:p>
          <a:p>
            <a:pPr marL="342900" indent="-342900">
              <a:buAutoNum type="arabicPeriod"/>
            </a:pPr>
            <a:r>
              <a:rPr lang="en-US" sz="2800" smtClean="0"/>
              <a:t>Incremental Planning</a:t>
            </a:r>
          </a:p>
          <a:p>
            <a:pPr marL="342900" indent="-342900">
              <a:buAutoNum type="arabicPeriod"/>
            </a:pPr>
            <a:r>
              <a:rPr lang="en-US" sz="2800" smtClean="0"/>
              <a:t>Rational Planning</a:t>
            </a:r>
          </a:p>
          <a:p>
            <a:pPr marL="342900" indent="-342900">
              <a:buAutoNum type="arabicPeriod"/>
            </a:pPr>
            <a:r>
              <a:rPr lang="en-US" sz="2800" smtClean="0"/>
              <a:t>Mixed Scaning Planning</a:t>
            </a:r>
          </a:p>
          <a:p>
            <a:pPr marL="342900" indent="-342900">
              <a:buAutoNum type="arabicPeriod"/>
            </a:pPr>
            <a:r>
              <a:rPr lang="en-US" sz="2800" smtClean="0"/>
              <a:t>Sypnoptic Planning</a:t>
            </a:r>
          </a:p>
          <a:p>
            <a:pPr marL="342900" indent="-342900">
              <a:buAutoNum type="arabicPeriod"/>
            </a:pPr>
            <a:r>
              <a:rPr lang="en-US" sz="2800" smtClean="0"/>
              <a:t>Transactive Planning</a:t>
            </a:r>
          </a:p>
          <a:p>
            <a:pPr marL="342900" indent="-342900">
              <a:buAutoNum type="arabicPeriod"/>
            </a:pPr>
            <a:r>
              <a:rPr lang="en-US" sz="2800" smtClean="0"/>
              <a:t>Radical Planning</a:t>
            </a:r>
          </a:p>
          <a:p>
            <a:pPr marL="342900" indent="-342900">
              <a:buAutoNum type="arabicPeriod"/>
            </a:pPr>
            <a:r>
              <a:rPr lang="en-US" sz="2800" smtClean="0"/>
              <a:t>Partisipatory Planning</a:t>
            </a:r>
          </a:p>
        </p:txBody>
      </p:sp>
    </p:spTree>
    <p:extLst>
      <p:ext uri="{BB962C8B-B14F-4D97-AF65-F5344CB8AC3E}">
        <p14:creationId xmlns:p14="http://schemas.microsoft.com/office/powerpoint/2010/main" val="3099937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smtClean="0"/>
              <a:t>PARTISIPATORY PLANNING</a:t>
            </a:r>
            <a:endParaRPr lang="en-US" sz="4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Paradigma proses perencanaan yang mengutamakan keterlibatan masyarakat dalam proses perencanaan dan pengambilan keputusan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mtClean="0"/>
              <a:t>Masyarakat berinisiatif dalam berpartisipasi pada proses pembangunan dan mengontrol pelaksanaan dari pembangunan tersebut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12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/>
              <a:t>PARTISIPATORY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/>
              <a:t>Incremental planning and comprehensive planning memerlukan pemahaman dan pengetahuan yang mendalam terhadap konsep dan ilmu perencanaan Sedangkan stakeholder perencanaan berasal dari latar belakang, tingkat pengetahuan, dan kepentingan yang berbeda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smtClean="0">
                <a:solidFill>
                  <a:schemeClr val="accent6">
                    <a:lumMod val="50000"/>
                  </a:schemeClr>
                </a:solidFill>
              </a:rPr>
              <a:t>Formula yang tepat adalah dengan koonep partisipatif </a:t>
            </a:r>
            <a:endParaRPr lang="en-US" b="1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4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3"/>
          <p:cNvSpPr>
            <a:spLocks noGrp="1" noChangeArrowheads="1"/>
          </p:cNvSpPr>
          <p:nvPr>
            <p:ph type="title"/>
          </p:nvPr>
        </p:nvSpPr>
        <p:spPr>
          <a:xfrm>
            <a:off x="571500" y="838200"/>
            <a:ext cx="7772400" cy="1066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5000"/>
              </a:lnSpc>
            </a:pPr>
            <a:r>
              <a:rPr lang="en-US" b="1" i="1" smtClean="0">
                <a:latin typeface="Arial" charset="0"/>
              </a:rPr>
              <a:t>Participatory Planning</a:t>
            </a:r>
            <a:r>
              <a:rPr lang="id-ID" b="1" i="1" smtClean="0">
                <a:latin typeface="Arial" charset="0"/>
              </a:rPr>
              <a:t>: </a:t>
            </a:r>
            <a:r>
              <a:rPr lang="en-US" b="1" smtClean="0">
                <a:latin typeface="Arial" charset="0"/>
              </a:rPr>
              <a:t>Karakter Dasar </a:t>
            </a:r>
            <a:endParaRPr lang="en-GB" b="1" smtClean="0">
              <a:latin typeface="Arial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2209800"/>
            <a:ext cx="8915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58750" indent="-158750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 u="sng"/>
              <a:t>Pembuat keputusan</a:t>
            </a:r>
            <a:r>
              <a:rPr lang="en-US" sz="3200"/>
              <a:t>= masyarakat/pihak2 terkait (stakeholders), bila perlu dibantu ahli/ perencana (sbg fasilitator proses)</a:t>
            </a:r>
          </a:p>
          <a:p>
            <a:pPr marL="158750" indent="-158750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C00000"/>
                </a:solidFill>
              </a:rPr>
              <a:t>Tingkat </a:t>
            </a:r>
            <a:r>
              <a:rPr lang="en-US" sz="3200" u="sng">
                <a:solidFill>
                  <a:srgbClr val="C00000"/>
                </a:solidFill>
              </a:rPr>
              <a:t>komprehensifitas</a:t>
            </a:r>
            <a:r>
              <a:rPr lang="en-US" sz="3200">
                <a:solidFill>
                  <a:srgbClr val="C00000"/>
                </a:solidFill>
              </a:rPr>
              <a:t>: terserah pada kesepakatan stakeholders.</a:t>
            </a:r>
          </a:p>
          <a:p>
            <a:pPr marL="158750" indent="-158750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Biasanya </a:t>
            </a:r>
            <a:r>
              <a:rPr lang="en-US" sz="3200" u="sng"/>
              <a:t>proses</a:t>
            </a:r>
            <a:r>
              <a:rPr lang="en-US" sz="3200"/>
              <a:t> &amp; </a:t>
            </a:r>
            <a:r>
              <a:rPr lang="en-US" sz="3200" u="sng"/>
              <a:t>hasilnya</a:t>
            </a:r>
            <a:r>
              <a:rPr lang="en-US" sz="3200"/>
              <a:t>: terserah pada kesepakatan stakeholders (bisa mengikuti proses strategic planning, bila disepakati).</a:t>
            </a:r>
          </a:p>
        </p:txBody>
      </p:sp>
    </p:spTree>
    <p:extLst>
      <p:ext uri="{BB962C8B-B14F-4D97-AF65-F5344CB8AC3E}">
        <p14:creationId xmlns:p14="http://schemas.microsoft.com/office/powerpoint/2010/main" val="45584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smtClean="0"/>
              <a:t>METODE PARTICIPATORY PLANNING</a:t>
            </a:r>
            <a:endParaRPr lang="en-US" sz="4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6" y="1447800"/>
            <a:ext cx="3718034" cy="4953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smtClean="0">
                <a:solidFill>
                  <a:schemeClr val="accent6">
                    <a:lumMod val="50000"/>
                  </a:schemeClr>
                </a:solidFill>
              </a:rPr>
              <a:t>PARTICIPATORY RURAL APPRAISAL</a:t>
            </a:r>
          </a:p>
          <a:p>
            <a:pPr marL="514350" indent="-514350">
              <a:buAutoNum type="arabicPeriod"/>
            </a:pPr>
            <a:r>
              <a:rPr lang="en-US" sz="4000" smtClean="0"/>
              <a:t>Mapping and modelling</a:t>
            </a:r>
          </a:p>
          <a:p>
            <a:pPr marL="514350" indent="-514350">
              <a:buAutoNum type="arabicPeriod"/>
            </a:pPr>
            <a:r>
              <a:rPr lang="en-US" sz="4000" smtClean="0"/>
              <a:t>Time Lines and Trend and change analysis</a:t>
            </a:r>
          </a:p>
          <a:p>
            <a:pPr marL="514350" indent="-514350">
              <a:buAutoNum type="arabicPeriod"/>
            </a:pPr>
            <a:r>
              <a:rPr lang="en-US" sz="4000" smtClean="0"/>
              <a:t>Seasonal Calendars</a:t>
            </a:r>
          </a:p>
          <a:p>
            <a:pPr marL="514350" indent="-514350">
              <a:buAutoNum type="arabicPeriod"/>
            </a:pPr>
            <a:r>
              <a:rPr lang="en-US" sz="4000" smtClean="0"/>
              <a:t>Daily time-use analysis</a:t>
            </a:r>
          </a:p>
          <a:p>
            <a:pPr marL="514350" indent="-514350">
              <a:buAutoNum type="arabicPeriod"/>
            </a:pPr>
            <a:r>
              <a:rPr lang="en-US" sz="4000" smtClean="0"/>
              <a:t>Partisipatory planning, budgeting, implementation, and monitoring</a:t>
            </a:r>
            <a:endParaRPr lang="en-US" sz="4000"/>
          </a:p>
        </p:txBody>
      </p:sp>
      <p:grpSp>
        <p:nvGrpSpPr>
          <p:cNvPr id="4" name="Group 3"/>
          <p:cNvGrpSpPr/>
          <p:nvPr/>
        </p:nvGrpSpPr>
        <p:grpSpPr>
          <a:xfrm>
            <a:off x="3817611" y="2133600"/>
            <a:ext cx="5248911" cy="3037206"/>
            <a:chOff x="0" y="0"/>
            <a:chExt cx="5248925" cy="303744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46985" cy="1431925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0670" y="0"/>
              <a:ext cx="2548255" cy="1433195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07805" y="1605516"/>
              <a:ext cx="2546985" cy="1431925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6906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smtClean="0"/>
              <a:t>TOP DOWN VS BOTTOM UP PLANNING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Top down planning adalah jika seluruh rencana dan keputusan dilakukan oleh institusi lebih tinggi, sedangkan institusi dibawahnya atau masyarakat sebagai pelaksana</a:t>
            </a:r>
          </a:p>
          <a:p>
            <a:r>
              <a:rPr lang="en-US" smtClean="0"/>
              <a:t>Bottom up planning adalah jika institusi dibawah ataupun masyarakat diberikan porsi untuk menyampaikan usulan dan pendapat kepada institusi yang berada di atasnya. Sehingga pengambilan keputusan dilakukan atas kesepakatan bersama</a:t>
            </a:r>
          </a:p>
          <a:p>
            <a:r>
              <a:rPr lang="en-US" smtClean="0"/>
              <a:t>Top down planning bersifat sentralik</a:t>
            </a:r>
          </a:p>
          <a:p>
            <a:r>
              <a:rPr lang="en-US" smtClean="0"/>
              <a:t>Bottom up bersifat desentralik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6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terimakasih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15" name="Group 51"/>
          <p:cNvGrpSpPr>
            <a:grpSpLocks/>
          </p:cNvGrpSpPr>
          <p:nvPr/>
        </p:nvGrpSpPr>
        <p:grpSpPr bwMode="auto">
          <a:xfrm>
            <a:off x="4393239" y="5163940"/>
            <a:ext cx="3671043" cy="1480330"/>
            <a:chOff x="1609" y="3594"/>
            <a:chExt cx="2567" cy="1032"/>
          </a:xfrm>
        </p:grpSpPr>
        <p:sp>
          <p:nvSpPr>
            <p:cNvPr id="11292" name="Oval 28"/>
            <p:cNvSpPr>
              <a:spLocks noChangeArrowheads="1"/>
            </p:cNvSpPr>
            <p:nvPr/>
          </p:nvSpPr>
          <p:spPr bwMode="auto">
            <a:xfrm>
              <a:off x="2106" y="3594"/>
              <a:ext cx="2070" cy="103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WordArt 29"/>
            <p:cNvSpPr>
              <a:spLocks noChangeArrowheads="1" noChangeShapeType="1"/>
            </p:cNvSpPr>
            <p:nvPr/>
          </p:nvSpPr>
          <p:spPr bwMode="auto">
            <a:xfrm>
              <a:off x="2229" y="3942"/>
              <a:ext cx="1836" cy="4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solidFill>
                    <a:srgbClr val="FF3300"/>
                  </a:solidFill>
                  <a:effectLst>
                    <a:outerShdw dist="35921" dir="2700000" algn="ctr" rotWithShape="0">
                      <a:schemeClr val="tx2"/>
                    </a:outerShdw>
                  </a:effectLst>
                  <a:latin typeface="Arial Black"/>
                </a:rPr>
                <a:t>Penetapan Alternatif</a:t>
              </a:r>
            </a:p>
          </p:txBody>
        </p:sp>
        <p:sp>
          <p:nvSpPr>
            <p:cNvPr id="11311" name="WordArt 47"/>
            <p:cNvSpPr>
              <a:spLocks noChangeArrowheads="1" noChangeShapeType="1"/>
            </p:cNvSpPr>
            <p:nvPr/>
          </p:nvSpPr>
          <p:spPr bwMode="auto">
            <a:xfrm>
              <a:off x="1609" y="3732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107763" dir="2700000" algn="ctr" rotWithShape="0">
                      <a:srgbClr val="868686"/>
                    </a:outerShdw>
                  </a:effectLst>
                  <a:latin typeface="Arial Black"/>
                </a:rPr>
                <a:t>4</a:t>
              </a:r>
            </a:p>
          </p:txBody>
        </p:sp>
      </p:grpSp>
      <p:grpSp>
        <p:nvGrpSpPr>
          <p:cNvPr id="11314" name="Group 50"/>
          <p:cNvGrpSpPr>
            <a:grpSpLocks/>
          </p:cNvGrpSpPr>
          <p:nvPr/>
        </p:nvGrpSpPr>
        <p:grpSpPr bwMode="auto">
          <a:xfrm>
            <a:off x="4384658" y="3606152"/>
            <a:ext cx="4353196" cy="2022543"/>
            <a:chOff x="1603" y="2508"/>
            <a:chExt cx="3044" cy="1410"/>
          </a:xfrm>
        </p:grpSpPr>
        <p:sp>
          <p:nvSpPr>
            <p:cNvPr id="11284" name="Oval 20"/>
            <p:cNvSpPr>
              <a:spLocks noChangeArrowheads="1"/>
            </p:cNvSpPr>
            <p:nvPr/>
          </p:nvSpPr>
          <p:spPr bwMode="auto">
            <a:xfrm>
              <a:off x="2124" y="2508"/>
              <a:ext cx="2070" cy="1032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AutoShape 21"/>
            <p:cNvSpPr>
              <a:spLocks noChangeArrowheads="1"/>
            </p:cNvSpPr>
            <p:nvPr/>
          </p:nvSpPr>
          <p:spPr bwMode="auto">
            <a:xfrm>
              <a:off x="2112" y="2904"/>
              <a:ext cx="342" cy="276"/>
            </a:xfrm>
            <a:prstGeom prst="rightArrow">
              <a:avLst>
                <a:gd name="adj1" fmla="val 50000"/>
                <a:gd name="adj2" fmla="val 3097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AutoShape 22"/>
            <p:cNvSpPr>
              <a:spLocks noChangeArrowheads="1"/>
            </p:cNvSpPr>
            <p:nvPr/>
          </p:nvSpPr>
          <p:spPr bwMode="auto">
            <a:xfrm>
              <a:off x="3762" y="2934"/>
              <a:ext cx="420" cy="246"/>
            </a:xfrm>
            <a:prstGeom prst="leftArrow">
              <a:avLst>
                <a:gd name="adj1" fmla="val 50000"/>
                <a:gd name="adj2" fmla="val 4268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AutoShape 23"/>
            <p:cNvSpPr>
              <a:spLocks noChangeArrowheads="1"/>
            </p:cNvSpPr>
            <p:nvPr/>
          </p:nvSpPr>
          <p:spPr bwMode="auto">
            <a:xfrm rot="-1889701">
              <a:off x="3499" y="2651"/>
              <a:ext cx="435" cy="259"/>
            </a:xfrm>
            <a:prstGeom prst="leftArrow">
              <a:avLst>
                <a:gd name="adj1" fmla="val 50000"/>
                <a:gd name="adj2" fmla="val 4198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AutoShape 24"/>
            <p:cNvSpPr>
              <a:spLocks noChangeArrowheads="1"/>
            </p:cNvSpPr>
            <p:nvPr/>
          </p:nvSpPr>
          <p:spPr bwMode="auto">
            <a:xfrm rot="2586552">
              <a:off x="2297" y="2626"/>
              <a:ext cx="330" cy="290"/>
            </a:xfrm>
            <a:prstGeom prst="rightArrow">
              <a:avLst>
                <a:gd name="adj1" fmla="val 50000"/>
                <a:gd name="adj2" fmla="val 2844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AutoShape 25"/>
            <p:cNvSpPr>
              <a:spLocks noChangeArrowheads="1"/>
            </p:cNvSpPr>
            <p:nvPr/>
          </p:nvSpPr>
          <p:spPr bwMode="auto">
            <a:xfrm rot="-1750227">
              <a:off x="3635" y="3174"/>
              <a:ext cx="234" cy="282"/>
            </a:xfrm>
            <a:prstGeom prst="upArrow">
              <a:avLst>
                <a:gd name="adj1" fmla="val 50000"/>
                <a:gd name="adj2" fmla="val 3012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AutoShape 26"/>
            <p:cNvSpPr>
              <a:spLocks noChangeArrowheads="1"/>
            </p:cNvSpPr>
            <p:nvPr/>
          </p:nvSpPr>
          <p:spPr bwMode="auto">
            <a:xfrm rot="2080934">
              <a:off x="2358" y="3129"/>
              <a:ext cx="257" cy="347"/>
            </a:xfrm>
            <a:prstGeom prst="upArrow">
              <a:avLst>
                <a:gd name="adj1" fmla="val 50000"/>
                <a:gd name="adj2" fmla="val 3375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WordArt 27"/>
            <p:cNvSpPr>
              <a:spLocks noChangeArrowheads="1" noChangeShapeType="1"/>
            </p:cNvSpPr>
            <p:nvPr/>
          </p:nvSpPr>
          <p:spPr bwMode="auto">
            <a:xfrm>
              <a:off x="2523" y="2934"/>
              <a:ext cx="1200" cy="20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solidFill>
                    <a:srgbClr val="FF9900"/>
                  </a:solidFill>
                  <a:effectLst>
                    <a:outerShdw dist="35921" dir="2700000" algn="ctr" rotWithShape="0">
                      <a:schemeClr val="tx2"/>
                    </a:outerShdw>
                  </a:effectLst>
                  <a:latin typeface="Arial Black"/>
                </a:rPr>
                <a:t>Penilaian Alternatif</a:t>
              </a:r>
            </a:p>
          </p:txBody>
        </p:sp>
        <p:sp>
          <p:nvSpPr>
            <p:cNvPr id="11296" name="AutoShape 32"/>
            <p:cNvSpPr>
              <a:spLocks noChangeArrowheads="1"/>
            </p:cNvSpPr>
            <p:nvPr/>
          </p:nvSpPr>
          <p:spPr bwMode="auto">
            <a:xfrm>
              <a:off x="2881" y="3264"/>
              <a:ext cx="516" cy="654"/>
            </a:xfrm>
            <a:prstGeom prst="downArrow">
              <a:avLst>
                <a:gd name="adj1" fmla="val 50000"/>
                <a:gd name="adj2" fmla="val 3168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WordArt 37"/>
            <p:cNvSpPr>
              <a:spLocks noChangeArrowheads="1" noChangeShapeType="1"/>
            </p:cNvSpPr>
            <p:nvPr/>
          </p:nvSpPr>
          <p:spPr bwMode="auto">
            <a:xfrm>
              <a:off x="3867" y="2712"/>
              <a:ext cx="756" cy="15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Konsekuensi 1</a:t>
              </a:r>
            </a:p>
          </p:txBody>
        </p:sp>
        <p:sp>
          <p:nvSpPr>
            <p:cNvPr id="11302" name="WordArt 38"/>
            <p:cNvSpPr>
              <a:spLocks noChangeArrowheads="1" noChangeShapeType="1"/>
            </p:cNvSpPr>
            <p:nvPr/>
          </p:nvSpPr>
          <p:spPr bwMode="auto">
            <a:xfrm>
              <a:off x="3891" y="3192"/>
              <a:ext cx="756" cy="15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Konsekuensi 2</a:t>
              </a:r>
            </a:p>
          </p:txBody>
        </p:sp>
        <p:sp>
          <p:nvSpPr>
            <p:cNvPr id="11303" name="WordArt 39"/>
            <p:cNvSpPr>
              <a:spLocks noChangeArrowheads="1" noChangeShapeType="1"/>
            </p:cNvSpPr>
            <p:nvPr/>
          </p:nvSpPr>
          <p:spPr bwMode="auto">
            <a:xfrm>
              <a:off x="1647" y="2610"/>
              <a:ext cx="756" cy="15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Konsekuensi 3</a:t>
              </a:r>
            </a:p>
          </p:txBody>
        </p:sp>
        <p:sp>
          <p:nvSpPr>
            <p:cNvPr id="11304" name="WordArt 40"/>
            <p:cNvSpPr>
              <a:spLocks noChangeArrowheads="1" noChangeShapeType="1"/>
            </p:cNvSpPr>
            <p:nvPr/>
          </p:nvSpPr>
          <p:spPr bwMode="auto">
            <a:xfrm>
              <a:off x="1845" y="3300"/>
              <a:ext cx="756" cy="15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Konsekuensi 4</a:t>
              </a:r>
            </a:p>
          </p:txBody>
        </p:sp>
        <p:sp>
          <p:nvSpPr>
            <p:cNvPr id="11310" name="WordArt 46"/>
            <p:cNvSpPr>
              <a:spLocks noChangeArrowheads="1" noChangeShapeType="1"/>
            </p:cNvSpPr>
            <p:nvPr/>
          </p:nvSpPr>
          <p:spPr bwMode="auto">
            <a:xfrm>
              <a:off x="1603" y="2838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107763" dir="2700000" algn="ctr" rotWithShape="0">
                      <a:srgbClr val="868686"/>
                    </a:outerShdw>
                  </a:effectLst>
                  <a:latin typeface="Arial Black"/>
                </a:rPr>
                <a:t>3</a:t>
              </a:r>
            </a:p>
          </p:txBody>
        </p:sp>
      </p:grpSp>
      <p:grpSp>
        <p:nvGrpSpPr>
          <p:cNvPr id="11313" name="Group 49"/>
          <p:cNvGrpSpPr>
            <a:grpSpLocks/>
          </p:cNvGrpSpPr>
          <p:nvPr/>
        </p:nvGrpSpPr>
        <p:grpSpPr bwMode="auto">
          <a:xfrm>
            <a:off x="4384658" y="2005330"/>
            <a:ext cx="4280262" cy="1859018"/>
            <a:chOff x="1603" y="1392"/>
            <a:chExt cx="2993" cy="1296"/>
          </a:xfrm>
        </p:grpSpPr>
        <p:sp>
          <p:nvSpPr>
            <p:cNvPr id="11276" name="Oval 12"/>
            <p:cNvSpPr>
              <a:spLocks noChangeArrowheads="1"/>
            </p:cNvSpPr>
            <p:nvPr/>
          </p:nvSpPr>
          <p:spPr bwMode="auto">
            <a:xfrm>
              <a:off x="2112" y="1392"/>
              <a:ext cx="2070" cy="1032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AutoShape 13"/>
            <p:cNvSpPr>
              <a:spLocks noChangeArrowheads="1"/>
            </p:cNvSpPr>
            <p:nvPr/>
          </p:nvSpPr>
          <p:spPr bwMode="auto">
            <a:xfrm>
              <a:off x="2100" y="1788"/>
              <a:ext cx="342" cy="276"/>
            </a:xfrm>
            <a:prstGeom prst="rightArrow">
              <a:avLst>
                <a:gd name="adj1" fmla="val 50000"/>
                <a:gd name="adj2" fmla="val 3097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AutoShape 14"/>
            <p:cNvSpPr>
              <a:spLocks noChangeArrowheads="1"/>
            </p:cNvSpPr>
            <p:nvPr/>
          </p:nvSpPr>
          <p:spPr bwMode="auto">
            <a:xfrm>
              <a:off x="3750" y="1818"/>
              <a:ext cx="420" cy="246"/>
            </a:xfrm>
            <a:prstGeom prst="leftArrow">
              <a:avLst>
                <a:gd name="adj1" fmla="val 50000"/>
                <a:gd name="adj2" fmla="val 4268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AutoShape 15"/>
            <p:cNvSpPr>
              <a:spLocks noChangeArrowheads="1"/>
            </p:cNvSpPr>
            <p:nvPr/>
          </p:nvSpPr>
          <p:spPr bwMode="auto">
            <a:xfrm rot="-1889701">
              <a:off x="3487" y="1535"/>
              <a:ext cx="435" cy="259"/>
            </a:xfrm>
            <a:prstGeom prst="leftArrow">
              <a:avLst>
                <a:gd name="adj1" fmla="val 50000"/>
                <a:gd name="adj2" fmla="val 4198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AutoShape 16"/>
            <p:cNvSpPr>
              <a:spLocks noChangeArrowheads="1"/>
            </p:cNvSpPr>
            <p:nvPr/>
          </p:nvSpPr>
          <p:spPr bwMode="auto">
            <a:xfrm rot="2586552">
              <a:off x="2285" y="1510"/>
              <a:ext cx="330" cy="290"/>
            </a:xfrm>
            <a:prstGeom prst="rightArrow">
              <a:avLst>
                <a:gd name="adj1" fmla="val 50000"/>
                <a:gd name="adj2" fmla="val 2844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AutoShape 17"/>
            <p:cNvSpPr>
              <a:spLocks noChangeArrowheads="1"/>
            </p:cNvSpPr>
            <p:nvPr/>
          </p:nvSpPr>
          <p:spPr bwMode="auto">
            <a:xfrm rot="-1750227">
              <a:off x="3623" y="2058"/>
              <a:ext cx="234" cy="282"/>
            </a:xfrm>
            <a:prstGeom prst="upArrow">
              <a:avLst>
                <a:gd name="adj1" fmla="val 50000"/>
                <a:gd name="adj2" fmla="val 3012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AutoShape 18"/>
            <p:cNvSpPr>
              <a:spLocks noChangeArrowheads="1"/>
            </p:cNvSpPr>
            <p:nvPr/>
          </p:nvSpPr>
          <p:spPr bwMode="auto">
            <a:xfrm rot="2080934">
              <a:off x="2346" y="2013"/>
              <a:ext cx="257" cy="347"/>
            </a:xfrm>
            <a:prstGeom prst="upArrow">
              <a:avLst>
                <a:gd name="adj1" fmla="val 50000"/>
                <a:gd name="adj2" fmla="val 3375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WordArt 19"/>
            <p:cNvSpPr>
              <a:spLocks noChangeArrowheads="1" noChangeShapeType="1"/>
            </p:cNvSpPr>
            <p:nvPr/>
          </p:nvSpPr>
          <p:spPr bwMode="auto">
            <a:xfrm>
              <a:off x="2511" y="1818"/>
              <a:ext cx="1200" cy="20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solidFill>
                    <a:srgbClr val="FF9900"/>
                  </a:solidFill>
                  <a:effectLst>
                    <a:outerShdw dist="35921" dir="2700000" algn="ctr" rotWithShape="0">
                      <a:schemeClr val="tx2"/>
                    </a:outerShdw>
                  </a:effectLst>
                  <a:latin typeface="Arial Black"/>
                </a:rPr>
                <a:t>Identifikasi Alternatif</a:t>
              </a:r>
            </a:p>
          </p:txBody>
        </p:sp>
        <p:sp>
          <p:nvSpPr>
            <p:cNvPr id="11295" name="AutoShape 31"/>
            <p:cNvSpPr>
              <a:spLocks noChangeArrowheads="1"/>
            </p:cNvSpPr>
            <p:nvPr/>
          </p:nvSpPr>
          <p:spPr bwMode="auto">
            <a:xfrm>
              <a:off x="2875" y="2160"/>
              <a:ext cx="516" cy="528"/>
            </a:xfrm>
            <a:prstGeom prst="downArrow">
              <a:avLst>
                <a:gd name="adj1" fmla="val 50000"/>
                <a:gd name="adj2" fmla="val 2558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WordArt 41"/>
            <p:cNvSpPr>
              <a:spLocks noChangeArrowheads="1" noChangeShapeType="1"/>
            </p:cNvSpPr>
            <p:nvPr/>
          </p:nvSpPr>
          <p:spPr bwMode="auto">
            <a:xfrm>
              <a:off x="3840" y="1680"/>
              <a:ext cx="756" cy="15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Sektoral</a:t>
              </a:r>
            </a:p>
          </p:txBody>
        </p:sp>
        <p:sp>
          <p:nvSpPr>
            <p:cNvPr id="11306" name="WordArt 42"/>
            <p:cNvSpPr>
              <a:spLocks noChangeArrowheads="1" noChangeShapeType="1"/>
            </p:cNvSpPr>
            <p:nvPr/>
          </p:nvSpPr>
          <p:spPr bwMode="auto">
            <a:xfrm>
              <a:off x="1731" y="2106"/>
              <a:ext cx="756" cy="15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Wilayah</a:t>
              </a:r>
            </a:p>
          </p:txBody>
        </p:sp>
        <p:sp>
          <p:nvSpPr>
            <p:cNvPr id="11307" name="WordArt 43"/>
            <p:cNvSpPr>
              <a:spLocks noChangeArrowheads="1" noChangeShapeType="1"/>
            </p:cNvSpPr>
            <p:nvPr/>
          </p:nvSpPr>
          <p:spPr bwMode="auto">
            <a:xfrm>
              <a:off x="3495" y="2130"/>
              <a:ext cx="756" cy="15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Stakeholders</a:t>
              </a:r>
            </a:p>
          </p:txBody>
        </p:sp>
        <p:sp>
          <p:nvSpPr>
            <p:cNvPr id="11309" name="WordArt 45"/>
            <p:cNvSpPr>
              <a:spLocks noChangeArrowheads="1" noChangeShapeType="1"/>
            </p:cNvSpPr>
            <p:nvPr/>
          </p:nvSpPr>
          <p:spPr bwMode="auto">
            <a:xfrm>
              <a:off x="1603" y="1416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107763" dir="2700000" algn="ctr" rotWithShape="0">
                      <a:srgbClr val="868686"/>
                    </a:outerShdw>
                  </a:effectLst>
                  <a:latin typeface="Arial Black"/>
                </a:rPr>
                <a:t>2</a:t>
              </a:r>
            </a:p>
          </p:txBody>
        </p:sp>
      </p:grpSp>
      <p:grpSp>
        <p:nvGrpSpPr>
          <p:cNvPr id="11312" name="Group 48"/>
          <p:cNvGrpSpPr>
            <a:grpSpLocks/>
          </p:cNvGrpSpPr>
          <p:nvPr/>
        </p:nvGrpSpPr>
        <p:grpSpPr bwMode="auto">
          <a:xfrm>
            <a:off x="4393239" y="206558"/>
            <a:ext cx="4464743" cy="2263527"/>
            <a:chOff x="1609" y="138"/>
            <a:chExt cx="3122" cy="1578"/>
          </a:xfrm>
        </p:grpSpPr>
        <p:sp>
          <p:nvSpPr>
            <p:cNvPr id="11266" name="Oval 2"/>
            <p:cNvSpPr>
              <a:spLocks noChangeArrowheads="1"/>
            </p:cNvSpPr>
            <p:nvPr/>
          </p:nvSpPr>
          <p:spPr bwMode="auto">
            <a:xfrm>
              <a:off x="2154" y="324"/>
              <a:ext cx="2070" cy="103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7" name="AutoShape 3"/>
            <p:cNvSpPr>
              <a:spLocks noChangeArrowheads="1"/>
            </p:cNvSpPr>
            <p:nvPr/>
          </p:nvSpPr>
          <p:spPr bwMode="auto">
            <a:xfrm>
              <a:off x="2112" y="720"/>
              <a:ext cx="342" cy="276"/>
            </a:xfrm>
            <a:prstGeom prst="rightArrow">
              <a:avLst>
                <a:gd name="adj1" fmla="val 50000"/>
                <a:gd name="adj2" fmla="val 3097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AutoShape 4"/>
            <p:cNvSpPr>
              <a:spLocks noChangeArrowheads="1"/>
            </p:cNvSpPr>
            <p:nvPr/>
          </p:nvSpPr>
          <p:spPr bwMode="auto">
            <a:xfrm>
              <a:off x="3792" y="750"/>
              <a:ext cx="420" cy="246"/>
            </a:xfrm>
            <a:prstGeom prst="leftArrow">
              <a:avLst>
                <a:gd name="adj1" fmla="val 50000"/>
                <a:gd name="adj2" fmla="val 4268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AutoShape 5"/>
            <p:cNvSpPr>
              <a:spLocks noChangeArrowheads="1"/>
            </p:cNvSpPr>
            <p:nvPr/>
          </p:nvSpPr>
          <p:spPr bwMode="auto">
            <a:xfrm rot="-1889701">
              <a:off x="3529" y="467"/>
              <a:ext cx="435" cy="259"/>
            </a:xfrm>
            <a:prstGeom prst="leftArrow">
              <a:avLst>
                <a:gd name="adj1" fmla="val 50000"/>
                <a:gd name="adj2" fmla="val 4198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>
              <a:off x="3132" y="384"/>
              <a:ext cx="300" cy="342"/>
            </a:xfrm>
            <a:prstGeom prst="downArrow">
              <a:avLst>
                <a:gd name="adj1" fmla="val 50000"/>
                <a:gd name="adj2" fmla="val 28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AutoShape 7"/>
            <p:cNvSpPr>
              <a:spLocks noChangeArrowheads="1"/>
            </p:cNvSpPr>
            <p:nvPr/>
          </p:nvSpPr>
          <p:spPr bwMode="auto">
            <a:xfrm>
              <a:off x="2760" y="402"/>
              <a:ext cx="300" cy="324"/>
            </a:xfrm>
            <a:prstGeom prst="downArrow">
              <a:avLst>
                <a:gd name="adj1" fmla="val 50000"/>
                <a:gd name="adj2" fmla="val 27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AutoShape 8"/>
            <p:cNvSpPr>
              <a:spLocks noChangeArrowheads="1"/>
            </p:cNvSpPr>
            <p:nvPr/>
          </p:nvSpPr>
          <p:spPr bwMode="auto">
            <a:xfrm rot="2586552">
              <a:off x="2327" y="442"/>
              <a:ext cx="330" cy="290"/>
            </a:xfrm>
            <a:prstGeom prst="rightArrow">
              <a:avLst>
                <a:gd name="adj1" fmla="val 50000"/>
                <a:gd name="adj2" fmla="val 2844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AutoShape 9"/>
            <p:cNvSpPr>
              <a:spLocks noChangeArrowheads="1"/>
            </p:cNvSpPr>
            <p:nvPr/>
          </p:nvSpPr>
          <p:spPr bwMode="auto">
            <a:xfrm rot="-1750227">
              <a:off x="3665" y="990"/>
              <a:ext cx="234" cy="282"/>
            </a:xfrm>
            <a:prstGeom prst="upArrow">
              <a:avLst>
                <a:gd name="adj1" fmla="val 50000"/>
                <a:gd name="adj2" fmla="val 3012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AutoShape 10"/>
            <p:cNvSpPr>
              <a:spLocks noChangeArrowheads="1"/>
            </p:cNvSpPr>
            <p:nvPr/>
          </p:nvSpPr>
          <p:spPr bwMode="auto">
            <a:xfrm rot="2080934">
              <a:off x="2388" y="945"/>
              <a:ext cx="257" cy="347"/>
            </a:xfrm>
            <a:prstGeom prst="upArrow">
              <a:avLst>
                <a:gd name="adj1" fmla="val 50000"/>
                <a:gd name="adj2" fmla="val 3375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WordArt 11"/>
            <p:cNvSpPr>
              <a:spLocks noChangeArrowheads="1" noChangeShapeType="1"/>
            </p:cNvSpPr>
            <p:nvPr/>
          </p:nvSpPr>
          <p:spPr bwMode="auto">
            <a:xfrm>
              <a:off x="2541" y="780"/>
              <a:ext cx="1200" cy="20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solidFill>
                    <a:srgbClr val="CCCC00"/>
                  </a:solidFill>
                  <a:effectLst>
                    <a:outerShdw dist="35921" dir="2700000" algn="ctr" rotWithShape="0">
                      <a:schemeClr val="tx2"/>
                    </a:outerShdw>
                  </a:effectLst>
                  <a:latin typeface="Arial Black"/>
                </a:rPr>
                <a:t>Identifikasi Tujuan</a:t>
              </a:r>
            </a:p>
          </p:txBody>
        </p:sp>
        <p:sp>
          <p:nvSpPr>
            <p:cNvPr id="11294" name="AutoShape 30"/>
            <p:cNvSpPr>
              <a:spLocks noChangeArrowheads="1"/>
            </p:cNvSpPr>
            <p:nvPr/>
          </p:nvSpPr>
          <p:spPr bwMode="auto">
            <a:xfrm>
              <a:off x="2869" y="1062"/>
              <a:ext cx="516" cy="654"/>
            </a:xfrm>
            <a:prstGeom prst="downArrow">
              <a:avLst>
                <a:gd name="adj1" fmla="val 50000"/>
                <a:gd name="adj2" fmla="val 3168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WordArt 33"/>
            <p:cNvSpPr>
              <a:spLocks noChangeArrowheads="1" noChangeShapeType="1"/>
            </p:cNvSpPr>
            <p:nvPr/>
          </p:nvSpPr>
          <p:spPr bwMode="auto">
            <a:xfrm>
              <a:off x="1653" y="792"/>
              <a:ext cx="408" cy="13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Nilai</a:t>
              </a:r>
            </a:p>
          </p:txBody>
        </p:sp>
        <p:sp>
          <p:nvSpPr>
            <p:cNvPr id="11298" name="WordArt 34"/>
            <p:cNvSpPr>
              <a:spLocks noChangeArrowheads="1" noChangeShapeType="1"/>
            </p:cNvSpPr>
            <p:nvPr/>
          </p:nvSpPr>
          <p:spPr bwMode="auto">
            <a:xfrm>
              <a:off x="2145" y="216"/>
              <a:ext cx="756" cy="15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Keinginan</a:t>
              </a:r>
            </a:p>
          </p:txBody>
        </p:sp>
        <p:sp>
          <p:nvSpPr>
            <p:cNvPr id="11299" name="WordArt 35"/>
            <p:cNvSpPr>
              <a:spLocks noChangeArrowheads="1" noChangeShapeType="1"/>
            </p:cNvSpPr>
            <p:nvPr/>
          </p:nvSpPr>
          <p:spPr bwMode="auto">
            <a:xfrm>
              <a:off x="3381" y="216"/>
              <a:ext cx="678" cy="12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Cita-cita</a:t>
              </a:r>
            </a:p>
          </p:txBody>
        </p:sp>
        <p:sp>
          <p:nvSpPr>
            <p:cNvPr id="11300" name="WordArt 36"/>
            <p:cNvSpPr>
              <a:spLocks noChangeArrowheads="1" noChangeShapeType="1"/>
            </p:cNvSpPr>
            <p:nvPr/>
          </p:nvSpPr>
          <p:spPr bwMode="auto">
            <a:xfrm>
              <a:off x="3975" y="582"/>
              <a:ext cx="756" cy="15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Harapan</a:t>
              </a:r>
            </a:p>
          </p:txBody>
        </p:sp>
        <p:sp>
          <p:nvSpPr>
            <p:cNvPr id="11308" name="WordArt 44"/>
            <p:cNvSpPr>
              <a:spLocks noChangeArrowheads="1" noChangeShapeType="1"/>
            </p:cNvSpPr>
            <p:nvPr/>
          </p:nvSpPr>
          <p:spPr bwMode="auto">
            <a:xfrm>
              <a:off x="1609" y="138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107763" dir="2700000" algn="ctr" rotWithShape="0">
                      <a:srgbClr val="868686"/>
                    </a:outerShdw>
                  </a:effectLst>
                  <a:latin typeface="Arial Black"/>
                </a:rPr>
                <a:t>1</a:t>
              </a:r>
            </a:p>
          </p:txBody>
        </p:sp>
      </p:grpSp>
      <p:sp>
        <p:nvSpPr>
          <p:cNvPr id="11316" name="Rectangle 52"/>
          <p:cNvSpPr>
            <a:spLocks noChangeArrowheads="1"/>
          </p:cNvSpPr>
          <p:nvPr/>
        </p:nvSpPr>
        <p:spPr bwMode="auto">
          <a:xfrm>
            <a:off x="1166954" y="1308198"/>
            <a:ext cx="3638151" cy="75737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479" tIns="41239" rIns="82479" bIns="41239" anchor="ctr"/>
          <a:lstStyle/>
          <a:p>
            <a:pPr defTabSz="915001"/>
            <a:r>
              <a:rPr lang="en-US" sz="2900" b="1">
                <a:solidFill>
                  <a:srgbClr val="FF3300"/>
                </a:solidFill>
                <a:latin typeface="Tahoma" pitchFamily="34" charset="0"/>
              </a:rPr>
              <a:t>PROSES DASAR </a:t>
            </a:r>
            <a:br>
              <a:rPr lang="en-US" sz="2900" b="1">
                <a:solidFill>
                  <a:srgbClr val="FF3300"/>
                </a:solidFill>
                <a:latin typeface="Tahoma" pitchFamily="34" charset="0"/>
              </a:rPr>
            </a:br>
            <a:r>
              <a:rPr lang="en-US" sz="2900" b="1" i="1">
                <a:solidFill>
                  <a:srgbClr val="FF3300"/>
                </a:solidFill>
                <a:latin typeface="Tahoma" pitchFamily="34" charset="0"/>
              </a:rPr>
              <a:t>COMPREHENSIVE PLANNING</a:t>
            </a:r>
          </a:p>
        </p:txBody>
      </p:sp>
    </p:spTree>
    <p:extLst>
      <p:ext uri="{BB962C8B-B14F-4D97-AF65-F5344CB8AC3E}">
        <p14:creationId xmlns:p14="http://schemas.microsoft.com/office/powerpoint/2010/main" val="4067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smtClean="0"/>
              <a:t>CONTOH COMPREHENSIVE PLANNING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Rencana Umum Tata Ruang</a:t>
            </a:r>
          </a:p>
          <a:p>
            <a:r>
              <a:rPr lang="en-US" smtClean="0"/>
              <a:t>Pedoman Umum</a:t>
            </a:r>
          </a:p>
          <a:p>
            <a:r>
              <a:rPr lang="en-US" smtClean="0"/>
              <a:t>Master Plan</a:t>
            </a:r>
          </a:p>
          <a:p>
            <a:r>
              <a:rPr lang="en-US" smtClean="0"/>
              <a:t>Coporate Plan</a:t>
            </a:r>
          </a:p>
          <a:p>
            <a:r>
              <a:rPr lang="en-US" smtClean="0"/>
              <a:t>Rencana Jangka Panjang</a:t>
            </a:r>
          </a:p>
        </p:txBody>
      </p:sp>
    </p:spTree>
    <p:extLst>
      <p:ext uri="{BB962C8B-B14F-4D97-AF65-F5344CB8AC3E}">
        <p14:creationId xmlns:p14="http://schemas.microsoft.com/office/powerpoint/2010/main" val="129710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INCREMENTAL PLANNING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Incremental: serpihan, bagian, sepotong</a:t>
            </a:r>
          </a:p>
          <a:p>
            <a:r>
              <a:rPr lang="en-US" smtClean="0"/>
              <a:t>Disjoint: terpisah, tidak dihubungkan, dan terpilah</a:t>
            </a:r>
          </a:p>
          <a:p>
            <a:r>
              <a:rPr lang="en-US" smtClean="0"/>
              <a:t>Incremental disjointed planning: moda perencanaan yang mempertimbangkan substansi yang direncanakan sebagai suatu bagian yang bersifat mandiri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20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smtClean="0"/>
              <a:t>SIFAT INCREMENTAL DISJOINTED PLANING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Bersifat incremental</a:t>
            </a:r>
          </a:p>
          <a:p>
            <a:r>
              <a:rPr lang="en-US" smtClean="0"/>
              <a:t>Tujuan dan sasaran perencanaannya bersifat praktis pragmatis</a:t>
            </a:r>
          </a:p>
          <a:p>
            <a:r>
              <a:rPr lang="en-US" smtClean="0"/>
              <a:t>Tujuan dan sasarannya terukur dan mudah dievaluasi</a:t>
            </a:r>
          </a:p>
          <a:p>
            <a:r>
              <a:rPr lang="en-US" smtClean="0"/>
              <a:t>Memandang suatu bagian rencana sebagai bagian yang berdiri sendiri</a:t>
            </a:r>
          </a:p>
          <a:p>
            <a:r>
              <a:rPr lang="en-US" smtClean="0"/>
              <a:t>Bersifat terperinci/detail dan teknis</a:t>
            </a:r>
          </a:p>
          <a:p>
            <a:r>
              <a:rPr lang="en-US" smtClean="0"/>
              <a:t>Pendekatan ini mengabaikan partisipasi masyarakat karena jangka waktunya pendek</a:t>
            </a:r>
          </a:p>
          <a:p>
            <a:r>
              <a:rPr lang="en-US" smtClean="0"/>
              <a:t>Proses perencanaannya melibatkan sedikit ahli dengan latar belakang keahlian homogen</a:t>
            </a:r>
          </a:p>
          <a:p>
            <a:r>
              <a:rPr lang="en-US" smtClean="0"/>
              <a:t>Jangka waktu perencanaan relatif pendek</a:t>
            </a:r>
          </a:p>
          <a:p>
            <a:r>
              <a:rPr lang="en-US" smtClean="0"/>
              <a:t>Pendekatan </a:t>
            </a:r>
            <a:r>
              <a:rPr lang="en-US" i="1" smtClean="0"/>
              <a:t>trial by error</a:t>
            </a:r>
          </a:p>
          <a:p>
            <a:r>
              <a:rPr lang="en-US" smtClean="0"/>
              <a:t>Hasil dari perencanaan ini tidak mengasilkan reomendasi akhir karena proses perencanaan hanya bagian yang terpisah</a:t>
            </a:r>
          </a:p>
          <a:p>
            <a:r>
              <a:rPr lang="en-US" smtClean="0"/>
              <a:t>Skala tanggung jawab pelaksanaannya luas dan langsung mengena pada lingkupnya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1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41" name="Group 33"/>
          <p:cNvGrpSpPr>
            <a:grpSpLocks/>
          </p:cNvGrpSpPr>
          <p:nvPr/>
        </p:nvGrpSpPr>
        <p:grpSpPr bwMode="auto">
          <a:xfrm>
            <a:off x="4151554" y="5433613"/>
            <a:ext cx="2960288" cy="1090165"/>
            <a:chOff x="2903" y="3788"/>
            <a:chExt cx="2070" cy="760"/>
          </a:xfrm>
        </p:grpSpPr>
        <p:sp>
          <p:nvSpPr>
            <p:cNvPr id="17428" name="Oval 20"/>
            <p:cNvSpPr>
              <a:spLocks noChangeArrowheads="1"/>
            </p:cNvSpPr>
            <p:nvPr/>
          </p:nvSpPr>
          <p:spPr bwMode="auto">
            <a:xfrm>
              <a:off x="2903" y="3788"/>
              <a:ext cx="2070" cy="760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WordArt 21"/>
            <p:cNvSpPr>
              <a:spLocks noChangeArrowheads="1" noChangeShapeType="1"/>
            </p:cNvSpPr>
            <p:nvPr/>
          </p:nvSpPr>
          <p:spPr bwMode="auto">
            <a:xfrm>
              <a:off x="3170" y="4068"/>
              <a:ext cx="1482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68686"/>
                    </a:outerShdw>
                  </a:effectLst>
                  <a:latin typeface="Arial Black"/>
                </a:rPr>
                <a:t>Pelaksanaan Model</a:t>
              </a:r>
            </a:p>
          </p:txBody>
        </p:sp>
      </p:grpSp>
      <p:grpSp>
        <p:nvGrpSpPr>
          <p:cNvPr id="17440" name="Group 32"/>
          <p:cNvGrpSpPr>
            <a:grpSpLocks/>
          </p:cNvGrpSpPr>
          <p:nvPr/>
        </p:nvGrpSpPr>
        <p:grpSpPr bwMode="auto">
          <a:xfrm>
            <a:off x="3947050" y="4169882"/>
            <a:ext cx="4589162" cy="1559223"/>
            <a:chOff x="2760" y="2907"/>
            <a:chExt cx="3209" cy="1087"/>
          </a:xfrm>
        </p:grpSpPr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2885" y="2907"/>
              <a:ext cx="3084" cy="761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WordArt 14"/>
            <p:cNvSpPr>
              <a:spLocks noChangeArrowheads="1" noChangeShapeType="1"/>
            </p:cNvSpPr>
            <p:nvPr/>
          </p:nvSpPr>
          <p:spPr bwMode="auto">
            <a:xfrm>
              <a:off x="3152" y="3188"/>
              <a:ext cx="2262" cy="2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68686"/>
                    </a:outerShdw>
                  </a:effectLst>
                  <a:latin typeface="Arial Black"/>
                </a:rPr>
                <a:t>Perbaikan Model</a:t>
              </a:r>
            </a:p>
          </p:txBody>
        </p:sp>
        <p:sp>
          <p:nvSpPr>
            <p:cNvPr id="17423" name="WordArt 15"/>
            <p:cNvSpPr>
              <a:spLocks noChangeArrowheads="1" noChangeShapeType="1"/>
            </p:cNvSpPr>
            <p:nvPr/>
          </p:nvSpPr>
          <p:spPr bwMode="auto">
            <a:xfrm>
              <a:off x="2760" y="3081"/>
              <a:ext cx="192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107763" dir="2700000" algn="ctr" rotWithShape="0">
                      <a:srgbClr val="868686"/>
                    </a:outerShdw>
                  </a:effectLst>
                  <a:latin typeface="Arial Black"/>
                </a:rPr>
                <a:t>4</a:t>
              </a:r>
            </a:p>
          </p:txBody>
        </p:sp>
        <p:sp>
          <p:nvSpPr>
            <p:cNvPr id="17430" name="AutoShape 22"/>
            <p:cNvSpPr>
              <a:spLocks noChangeArrowheads="1"/>
            </p:cNvSpPr>
            <p:nvPr/>
          </p:nvSpPr>
          <p:spPr bwMode="auto">
            <a:xfrm>
              <a:off x="3924" y="3508"/>
              <a:ext cx="486" cy="48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8" name="Group 30"/>
          <p:cNvGrpSpPr>
            <a:grpSpLocks/>
          </p:cNvGrpSpPr>
          <p:nvPr/>
        </p:nvGrpSpPr>
        <p:grpSpPr bwMode="auto">
          <a:xfrm>
            <a:off x="3955631" y="2985045"/>
            <a:ext cx="3139050" cy="1549182"/>
            <a:chOff x="2766" y="2081"/>
            <a:chExt cx="2195" cy="1080"/>
          </a:xfrm>
        </p:grpSpPr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2891" y="2081"/>
              <a:ext cx="2070" cy="760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WordArt 11"/>
            <p:cNvSpPr>
              <a:spLocks noChangeArrowheads="1" noChangeShapeType="1"/>
            </p:cNvSpPr>
            <p:nvPr/>
          </p:nvSpPr>
          <p:spPr bwMode="auto">
            <a:xfrm>
              <a:off x="3158" y="2361"/>
              <a:ext cx="1482" cy="2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68686"/>
                    </a:outerShdw>
                  </a:effectLst>
                  <a:latin typeface="Arial Black"/>
                </a:rPr>
                <a:t>Evaluasi</a:t>
              </a:r>
            </a:p>
          </p:txBody>
        </p:sp>
        <p:sp>
          <p:nvSpPr>
            <p:cNvPr id="17420" name="WordArt 12"/>
            <p:cNvSpPr>
              <a:spLocks noChangeArrowheads="1" noChangeShapeType="1"/>
            </p:cNvSpPr>
            <p:nvPr/>
          </p:nvSpPr>
          <p:spPr bwMode="auto">
            <a:xfrm>
              <a:off x="2766" y="2254"/>
              <a:ext cx="192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107763" dir="2700000" algn="ctr" rotWithShape="0">
                      <a:srgbClr val="868686"/>
                    </a:outerShdw>
                  </a:effectLst>
                  <a:latin typeface="Arial Black"/>
                </a:rPr>
                <a:t>3</a:t>
              </a:r>
            </a:p>
          </p:txBody>
        </p:sp>
        <p:sp>
          <p:nvSpPr>
            <p:cNvPr id="17427" name="AutoShape 19"/>
            <p:cNvSpPr>
              <a:spLocks noChangeArrowheads="1"/>
            </p:cNvSpPr>
            <p:nvPr/>
          </p:nvSpPr>
          <p:spPr bwMode="auto">
            <a:xfrm>
              <a:off x="3942" y="2674"/>
              <a:ext cx="486" cy="487"/>
            </a:xfrm>
            <a:prstGeom prst="downArrow">
              <a:avLst>
                <a:gd name="adj1" fmla="val 50000"/>
                <a:gd name="adj2" fmla="val 2505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7" name="Group 29"/>
          <p:cNvGrpSpPr>
            <a:grpSpLocks/>
          </p:cNvGrpSpPr>
          <p:nvPr/>
        </p:nvGrpSpPr>
        <p:grpSpPr bwMode="auto">
          <a:xfrm>
            <a:off x="3947051" y="1684018"/>
            <a:ext cx="3139050" cy="1577871"/>
            <a:chOff x="2760" y="1174"/>
            <a:chExt cx="2195" cy="1100"/>
          </a:xfrm>
        </p:grpSpPr>
        <p:sp>
          <p:nvSpPr>
            <p:cNvPr id="17413" name="Oval 5"/>
            <p:cNvSpPr>
              <a:spLocks noChangeArrowheads="1"/>
            </p:cNvSpPr>
            <p:nvPr/>
          </p:nvSpPr>
          <p:spPr bwMode="auto">
            <a:xfrm>
              <a:off x="2885" y="1174"/>
              <a:ext cx="2070" cy="76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WordArt 7"/>
            <p:cNvSpPr>
              <a:spLocks noChangeArrowheads="1" noChangeShapeType="1"/>
            </p:cNvSpPr>
            <p:nvPr/>
          </p:nvSpPr>
          <p:spPr bwMode="auto">
            <a:xfrm>
              <a:off x="3152" y="1454"/>
              <a:ext cx="1482" cy="2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68686"/>
                    </a:outerShdw>
                  </a:effectLst>
                  <a:latin typeface="Arial Black"/>
                </a:rPr>
                <a:t>Pelaksanaan Model</a:t>
              </a:r>
            </a:p>
          </p:txBody>
        </p:sp>
        <p:sp>
          <p:nvSpPr>
            <p:cNvPr id="17416" name="WordArt 8"/>
            <p:cNvSpPr>
              <a:spLocks noChangeArrowheads="1" noChangeShapeType="1"/>
            </p:cNvSpPr>
            <p:nvPr/>
          </p:nvSpPr>
          <p:spPr bwMode="auto">
            <a:xfrm>
              <a:off x="2760" y="1347"/>
              <a:ext cx="192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107763" dir="2700000" algn="ctr" rotWithShape="0">
                      <a:srgbClr val="868686"/>
                    </a:outerShdw>
                  </a:effectLst>
                  <a:latin typeface="Arial Black"/>
                </a:rPr>
                <a:t>2</a:t>
              </a:r>
            </a:p>
          </p:txBody>
        </p:sp>
        <p:sp>
          <p:nvSpPr>
            <p:cNvPr id="17426" name="AutoShape 18"/>
            <p:cNvSpPr>
              <a:spLocks noChangeArrowheads="1"/>
            </p:cNvSpPr>
            <p:nvPr/>
          </p:nvSpPr>
          <p:spPr bwMode="auto">
            <a:xfrm>
              <a:off x="3930" y="1787"/>
              <a:ext cx="486" cy="487"/>
            </a:xfrm>
            <a:prstGeom prst="downArrow">
              <a:avLst>
                <a:gd name="adj1" fmla="val 50000"/>
                <a:gd name="adj2" fmla="val 2505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892377" y="1790166"/>
            <a:ext cx="3363573" cy="75737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479" tIns="41239" rIns="82479" bIns="41239" anchor="ctr"/>
          <a:lstStyle/>
          <a:p>
            <a:pPr defTabSz="915001"/>
            <a:r>
              <a:rPr lang="en-US" sz="2900" b="1">
                <a:solidFill>
                  <a:srgbClr val="FF3300"/>
                </a:solidFill>
                <a:latin typeface="Tahoma" pitchFamily="34" charset="0"/>
              </a:rPr>
              <a:t>PROSES DASAR </a:t>
            </a:r>
            <a:r>
              <a:rPr lang="en-US" sz="2900" b="1" i="1">
                <a:solidFill>
                  <a:srgbClr val="FF3300"/>
                </a:solidFill>
                <a:latin typeface="Tahoma" pitchFamily="34" charset="0"/>
              </a:rPr>
              <a:t>INCREMENTAL DISJOINTED PLANNING</a:t>
            </a:r>
          </a:p>
        </p:txBody>
      </p:sp>
      <p:grpSp>
        <p:nvGrpSpPr>
          <p:cNvPr id="17436" name="Group 28"/>
          <p:cNvGrpSpPr>
            <a:grpSpLocks/>
          </p:cNvGrpSpPr>
          <p:nvPr/>
        </p:nvGrpSpPr>
        <p:grpSpPr bwMode="auto">
          <a:xfrm>
            <a:off x="3912728" y="344263"/>
            <a:ext cx="4657806" cy="1616601"/>
            <a:chOff x="2736" y="240"/>
            <a:chExt cx="3257" cy="1127"/>
          </a:xfrm>
        </p:grpSpPr>
        <p:sp>
          <p:nvSpPr>
            <p:cNvPr id="17410" name="Oval 2"/>
            <p:cNvSpPr>
              <a:spLocks noChangeArrowheads="1"/>
            </p:cNvSpPr>
            <p:nvPr/>
          </p:nvSpPr>
          <p:spPr bwMode="auto">
            <a:xfrm>
              <a:off x="2861" y="240"/>
              <a:ext cx="3132" cy="880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1" name="WordArt 3"/>
            <p:cNvSpPr>
              <a:spLocks noChangeArrowheads="1" noChangeShapeType="1"/>
            </p:cNvSpPr>
            <p:nvPr/>
          </p:nvSpPr>
          <p:spPr bwMode="auto">
            <a:xfrm>
              <a:off x="3092" y="600"/>
              <a:ext cx="2484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68686"/>
                    </a:outerShdw>
                  </a:effectLst>
                  <a:latin typeface="Arial Black"/>
                </a:rPr>
                <a:t>Penetapan Model Sistem</a:t>
              </a:r>
            </a:p>
          </p:txBody>
        </p:sp>
        <p:sp>
          <p:nvSpPr>
            <p:cNvPr id="17412" name="WordArt 4"/>
            <p:cNvSpPr>
              <a:spLocks noChangeArrowheads="1" noChangeShapeType="1"/>
            </p:cNvSpPr>
            <p:nvPr/>
          </p:nvSpPr>
          <p:spPr bwMode="auto">
            <a:xfrm>
              <a:off x="2736" y="407"/>
              <a:ext cx="192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107763" dir="2700000" algn="ctr" rotWithShape="0">
                      <a:srgbClr val="868686"/>
                    </a:outerShdw>
                  </a:effectLst>
                  <a:latin typeface="Arial Black"/>
                </a:rPr>
                <a:t>1</a:t>
              </a:r>
            </a:p>
          </p:txBody>
        </p:sp>
        <p:sp>
          <p:nvSpPr>
            <p:cNvPr id="17425" name="AutoShape 17"/>
            <p:cNvSpPr>
              <a:spLocks noChangeArrowheads="1"/>
            </p:cNvSpPr>
            <p:nvPr/>
          </p:nvSpPr>
          <p:spPr bwMode="auto">
            <a:xfrm>
              <a:off x="3924" y="880"/>
              <a:ext cx="486" cy="487"/>
            </a:xfrm>
            <a:prstGeom prst="downArrow">
              <a:avLst>
                <a:gd name="adj1" fmla="val 50000"/>
                <a:gd name="adj2" fmla="val 2505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9" name="Group 31"/>
          <p:cNvGrpSpPr>
            <a:grpSpLocks/>
          </p:cNvGrpSpPr>
          <p:nvPr/>
        </p:nvGrpSpPr>
        <p:grpSpPr bwMode="auto">
          <a:xfrm>
            <a:off x="6708556" y="1210657"/>
            <a:ext cx="1537347" cy="3299184"/>
            <a:chOff x="4691" y="844"/>
            <a:chExt cx="1075" cy="2300"/>
          </a:xfrm>
        </p:grpSpPr>
        <p:sp>
          <p:nvSpPr>
            <p:cNvPr id="17414" name="AutoShape 6"/>
            <p:cNvSpPr>
              <a:spLocks noChangeArrowheads="1"/>
            </p:cNvSpPr>
            <p:nvPr/>
          </p:nvSpPr>
          <p:spPr bwMode="auto">
            <a:xfrm>
              <a:off x="4691" y="1434"/>
              <a:ext cx="528" cy="273"/>
            </a:xfrm>
            <a:prstGeom prst="leftArrow">
              <a:avLst>
                <a:gd name="adj1" fmla="val 50000"/>
                <a:gd name="adj2" fmla="val 4835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AutoShape 10"/>
            <p:cNvSpPr>
              <a:spLocks noChangeArrowheads="1"/>
            </p:cNvSpPr>
            <p:nvPr/>
          </p:nvSpPr>
          <p:spPr bwMode="auto">
            <a:xfrm>
              <a:off x="4709" y="2347"/>
              <a:ext cx="528" cy="274"/>
            </a:xfrm>
            <a:prstGeom prst="leftArrow">
              <a:avLst>
                <a:gd name="adj1" fmla="val 50000"/>
                <a:gd name="adj2" fmla="val 4817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WordArt 16"/>
            <p:cNvSpPr>
              <a:spLocks noChangeArrowheads="1" noChangeShapeType="1"/>
            </p:cNvSpPr>
            <p:nvPr/>
          </p:nvSpPr>
          <p:spPr bwMode="auto">
            <a:xfrm rot="5400000">
              <a:off x="4412" y="1790"/>
              <a:ext cx="2300" cy="4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solidFill>
                    <a:srgbClr val="FFFF00"/>
                  </a:solidFill>
                  <a:effectLst>
                    <a:outerShdw dist="107763" dir="2700000" algn="ctr" rotWithShape="0">
                      <a:srgbClr val="868686"/>
                    </a:outerShdw>
                  </a:effectLst>
                  <a:latin typeface="Arial Black"/>
                </a:rPr>
                <a:t>MODEL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868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smtClean="0"/>
              <a:t>CONTOH INCREMENTAL DISJOINTED PLANNING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Rencana teknis tata ruang</a:t>
            </a:r>
          </a:p>
          <a:p>
            <a:r>
              <a:rPr lang="en-US" smtClean="0"/>
              <a:t>Pedoman teknis</a:t>
            </a:r>
          </a:p>
          <a:p>
            <a:r>
              <a:rPr lang="en-US" smtClean="0"/>
              <a:t>Rencana pembangunan tahunan</a:t>
            </a:r>
          </a:p>
          <a:p>
            <a:r>
              <a:rPr lang="en-US" smtClean="0"/>
              <a:t>Rencana jangka pendek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9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RATIONAL PLANNING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Rational planning sebagai konsep perencanaan yang sederhana</a:t>
            </a:r>
          </a:p>
          <a:p>
            <a:r>
              <a:rPr lang="en-US" smtClean="0"/>
              <a:t>Berorientasi pada pencapaian tujuan</a:t>
            </a:r>
          </a:p>
          <a:p>
            <a:r>
              <a:rPr lang="en-US" smtClean="0"/>
              <a:t>Perencanaan sebagai proses untuk memilih alternatif-alternati yang telah disediakan guna mencapai tujuan atau memaksimalkan peluang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34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840</Words>
  <Application>Microsoft Office PowerPoint</Application>
  <PresentationFormat>On-screen Show (4:3)</PresentationFormat>
  <Paragraphs>146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TIPE PERENCANAAN SECARA UMUM</vt:lpstr>
      <vt:lpstr>OUTLINE</vt:lpstr>
      <vt:lpstr>PowerPoint Presentation</vt:lpstr>
      <vt:lpstr>CONTOH COMPREHENSIVE PLANNING</vt:lpstr>
      <vt:lpstr>INCREMENTAL PLANNING</vt:lpstr>
      <vt:lpstr>SIFAT INCREMENTAL DISJOINTED PLANING</vt:lpstr>
      <vt:lpstr>PowerPoint Presentation</vt:lpstr>
      <vt:lpstr>CONTOH INCREMENTAL DISJOINTED PLANNING</vt:lpstr>
      <vt:lpstr>RATIONAL PLANNING</vt:lpstr>
      <vt:lpstr>TAHAPAN RATIONAL PLANNING</vt:lpstr>
      <vt:lpstr>MIXED SCANING PLANNING</vt:lpstr>
      <vt:lpstr>CIRI-CIRI MIXED SCANNING PLANNING</vt:lpstr>
      <vt:lpstr>CONTOH MIXED SCANNING PLANNING</vt:lpstr>
      <vt:lpstr>SYNOPTIC PLANNING</vt:lpstr>
      <vt:lpstr>PowerPoint Presentation</vt:lpstr>
      <vt:lpstr>ELEMEN SYPNOPTIC PLANNING</vt:lpstr>
      <vt:lpstr>TRANSACTIVE PLANNING </vt:lpstr>
      <vt:lpstr>TRANSACTIVE PLANNING </vt:lpstr>
      <vt:lpstr>RADICAL PLANNING</vt:lpstr>
      <vt:lpstr>PARTISIPATORY PLANNING</vt:lpstr>
      <vt:lpstr>PARTISIPATORY PLANNING</vt:lpstr>
      <vt:lpstr>Participatory Planning: Karakter Dasar </vt:lpstr>
      <vt:lpstr>METODE PARTICIPATORY PLANNING</vt:lpstr>
      <vt:lpstr>TOP DOWN VS BOTTOM UP PLANNING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KIRANA</dc:creator>
  <cp:lastModifiedBy>KIRANA</cp:lastModifiedBy>
  <cp:revision>73</cp:revision>
  <dcterms:created xsi:type="dcterms:W3CDTF">2018-09-04T21:30:41Z</dcterms:created>
  <dcterms:modified xsi:type="dcterms:W3CDTF">2019-02-26T15:03:35Z</dcterms:modified>
</cp:coreProperties>
</file>