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63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185" autoAdjust="0"/>
  </p:normalViewPr>
  <p:slideViewPr>
    <p:cSldViewPr>
      <p:cViewPr>
        <p:scale>
          <a:sx n="80" d="100"/>
          <a:sy n="80" d="100"/>
        </p:scale>
        <p:origin x="-1002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8357D-B75A-487D-9E20-EE77BB6700B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4C149-8033-4640-94FC-6EC7736FA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80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9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7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0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6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4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9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0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4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8B08D-11C1-405B-B966-F5633425A9A5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1051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3409759"/>
            <a:ext cx="6019800" cy="1470025"/>
          </a:xfrm>
        </p:spPr>
        <p:txBody>
          <a:bodyPr>
            <a:noAutofit/>
          </a:bodyPr>
          <a:lstStyle/>
          <a:p>
            <a:pPr algn="l"/>
            <a:r>
              <a:rPr lang="en-US" sz="2800" b="1" smtClean="0"/>
              <a:t>TAHAPAN DAN RUANG LINGKUP PERENCANAAN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3103138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/>
              <a:t>RUANG LINGKUP PERENCANAAN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6200" b="1" smtClean="0">
                <a:solidFill>
                  <a:schemeClr val="tx2">
                    <a:lumMod val="75000"/>
                  </a:schemeClr>
                </a:solidFill>
              </a:rPr>
              <a:t>Perencanaan sosial</a:t>
            </a:r>
            <a:endParaRPr lang="en-US" sz="6200" b="1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ES" sz="4900" smtClean="0"/>
              <a:t>Segala usaha perencanaan pembangunan yang orientasi dan motivasi kepada segi-seg</a:t>
            </a:r>
            <a:r>
              <a:rPr lang="es-ES" sz="4900"/>
              <a:t> </a:t>
            </a:r>
            <a:r>
              <a:rPr lang="es-ES" sz="4900" smtClean="0"/>
              <a:t>i kehidupan masyarakat</a:t>
            </a:r>
          </a:p>
          <a:p>
            <a:pPr marL="0" indent="0">
              <a:buNone/>
            </a:pPr>
            <a:r>
              <a:rPr lang="es-ES" sz="5100" b="1" smtClean="0">
                <a:solidFill>
                  <a:schemeClr val="tx2">
                    <a:lumMod val="75000"/>
                  </a:schemeClr>
                </a:solidFill>
              </a:rPr>
              <a:t>Produk: </a:t>
            </a:r>
            <a:r>
              <a:rPr lang="es-ES" sz="4900" smtClean="0"/>
              <a:t>Arahan dan pedoman pengembangan dan pembangunan sosial</a:t>
            </a:r>
          </a:p>
          <a:p>
            <a:pPr marL="0" indent="0">
              <a:buNone/>
            </a:pPr>
            <a:endParaRPr lang="en-US" sz="4900"/>
          </a:p>
          <a:p>
            <a:pPr marL="0" indent="0">
              <a:buNone/>
            </a:pPr>
            <a:r>
              <a:rPr lang="en-US" sz="6200" b="1" smtClean="0"/>
              <a:t>Contoh</a:t>
            </a:r>
            <a:endParaRPr lang="en-US" sz="6200"/>
          </a:p>
          <a:p>
            <a:pPr lvl="0"/>
            <a:r>
              <a:rPr lang="en-US" sz="4800" smtClean="0"/>
              <a:t>Rencana pengembangan pendidikan</a:t>
            </a:r>
          </a:p>
          <a:p>
            <a:pPr lvl="0"/>
            <a:r>
              <a:rPr lang="en-US" sz="4800" smtClean="0"/>
              <a:t>Rencana pengendalian penduduk </a:t>
            </a:r>
          </a:p>
          <a:p>
            <a:pPr lvl="0"/>
            <a:r>
              <a:rPr lang="en-US" sz="4800" smtClean="0"/>
              <a:t>Rencana pengembangan kelembagaan</a:t>
            </a:r>
          </a:p>
          <a:p>
            <a:pPr lvl="0"/>
            <a:r>
              <a:rPr lang="en-US" sz="4800" smtClean="0"/>
              <a:t>Rencana pengentasan kemiskinan</a:t>
            </a:r>
          </a:p>
          <a:p>
            <a:pPr lvl="0"/>
            <a:r>
              <a:rPr lang="en-US" sz="4800" smtClean="0"/>
              <a:t>Rencana pengembangan politik</a:t>
            </a:r>
            <a:endParaRPr lang="en-US" sz="4800"/>
          </a:p>
          <a:p>
            <a:pPr lvl="0"/>
            <a:endParaRPr lang="en-US" sz="4900" smtClean="0"/>
          </a:p>
          <a:p>
            <a:pPr lvl="0"/>
            <a:endParaRPr lang="en-US" sz="4900"/>
          </a:p>
          <a:p>
            <a:pPr marL="0" indent="0" algn="just">
              <a:buNone/>
            </a:pPr>
            <a:endParaRPr lang="en-US" b="1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27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/>
              <a:t>RUANG LINGKUP PERENCANAAN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6200" b="1" smtClean="0">
                <a:solidFill>
                  <a:schemeClr val="tx2">
                    <a:lumMod val="75000"/>
                  </a:schemeClr>
                </a:solidFill>
              </a:rPr>
              <a:t>Perencanaan ekonomi</a:t>
            </a:r>
            <a:endParaRPr lang="en-US" sz="6200" b="1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ES" sz="4900" smtClean="0"/>
              <a:t>Segala upaya perencanaan pembangunan yang orientasi dan motivasi kepengembangan perekonomian</a:t>
            </a:r>
          </a:p>
          <a:p>
            <a:pPr marL="0" indent="0">
              <a:buNone/>
            </a:pPr>
            <a:r>
              <a:rPr lang="es-ES" sz="5100" b="1" smtClean="0">
                <a:solidFill>
                  <a:schemeClr val="tx2">
                    <a:lumMod val="75000"/>
                  </a:schemeClr>
                </a:solidFill>
              </a:rPr>
              <a:t>Produk: </a:t>
            </a:r>
            <a:r>
              <a:rPr lang="es-ES" sz="4900" smtClean="0"/>
              <a:t>Pengembangan ekonomi</a:t>
            </a:r>
          </a:p>
          <a:p>
            <a:pPr marL="0" indent="0">
              <a:buNone/>
            </a:pPr>
            <a:endParaRPr lang="en-US" sz="4900"/>
          </a:p>
          <a:p>
            <a:pPr marL="0" indent="0">
              <a:buNone/>
            </a:pPr>
            <a:r>
              <a:rPr lang="en-US" sz="6200" b="1" smtClean="0"/>
              <a:t>Contoh</a:t>
            </a:r>
            <a:endParaRPr lang="en-US" sz="6200"/>
          </a:p>
          <a:p>
            <a:pPr lvl="0"/>
            <a:r>
              <a:rPr lang="en-US" sz="4800" smtClean="0"/>
              <a:t>Rencana peningkatan produksi</a:t>
            </a:r>
          </a:p>
          <a:p>
            <a:pPr lvl="0"/>
            <a:r>
              <a:rPr lang="en-US" sz="4800" smtClean="0"/>
              <a:t>Rencana peningkatan pendapatan</a:t>
            </a:r>
          </a:p>
          <a:p>
            <a:pPr lvl="0"/>
            <a:r>
              <a:rPr lang="en-US" sz="4800" smtClean="0"/>
              <a:t>Rencana pengembangan lapangan kerja</a:t>
            </a:r>
          </a:p>
          <a:p>
            <a:pPr lvl="0"/>
            <a:r>
              <a:rPr lang="en-US" sz="4800" smtClean="0"/>
              <a:t>Rencana kebijakan fiskal</a:t>
            </a:r>
          </a:p>
          <a:p>
            <a:pPr lvl="0"/>
            <a:r>
              <a:rPr lang="en-US" sz="4800" smtClean="0"/>
              <a:t>Rencana moneter</a:t>
            </a:r>
            <a:endParaRPr lang="en-US" sz="4800"/>
          </a:p>
          <a:p>
            <a:pPr lvl="0"/>
            <a:endParaRPr lang="en-US" sz="4900" smtClean="0"/>
          </a:p>
          <a:p>
            <a:pPr lvl="0"/>
            <a:endParaRPr lang="en-US" sz="4900"/>
          </a:p>
          <a:p>
            <a:pPr marL="0" indent="0" algn="just">
              <a:buNone/>
            </a:pPr>
            <a:endParaRPr lang="en-US" b="1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246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/>
              <a:t>RUANG LINGKUP PERENCANAAN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6200" b="1" smtClean="0">
                <a:solidFill>
                  <a:schemeClr val="tx2">
                    <a:lumMod val="75000"/>
                  </a:schemeClr>
                </a:solidFill>
              </a:rPr>
              <a:t>Perencanaan fisik</a:t>
            </a:r>
            <a:endParaRPr lang="en-US" sz="6200" b="1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ES" sz="4900" smtClean="0"/>
              <a:t>Segala usaha perencanaan yang orientasi dan motiasi pada aspek fisik</a:t>
            </a:r>
          </a:p>
          <a:p>
            <a:pPr marL="0" indent="0">
              <a:buNone/>
            </a:pPr>
            <a:r>
              <a:rPr lang="es-ES" sz="5100" b="1" smtClean="0">
                <a:solidFill>
                  <a:schemeClr val="tx2">
                    <a:lumMod val="75000"/>
                  </a:schemeClr>
                </a:solidFill>
              </a:rPr>
              <a:t>Produk: </a:t>
            </a:r>
            <a:r>
              <a:rPr lang="es-ES" sz="4900" smtClean="0"/>
              <a:t>Penataan ruang / rencana tata ruang</a:t>
            </a:r>
          </a:p>
          <a:p>
            <a:pPr marL="0" indent="0">
              <a:buNone/>
            </a:pPr>
            <a:endParaRPr lang="en-US" sz="4900"/>
          </a:p>
          <a:p>
            <a:pPr marL="0" indent="0">
              <a:buNone/>
            </a:pPr>
            <a:r>
              <a:rPr lang="en-US" sz="3800" b="1" smtClean="0"/>
              <a:t>Upaya untuk mewujudkan wadah dan struktur ruang dalam rangka mengakomodasi kebutuhan sosial dan ekonomi masyarakat</a:t>
            </a:r>
            <a:endParaRPr lang="en-US" sz="3800"/>
          </a:p>
          <a:p>
            <a:pPr lvl="0"/>
            <a:endParaRPr lang="en-US" sz="4900" smtClean="0"/>
          </a:p>
          <a:p>
            <a:pPr lvl="0"/>
            <a:endParaRPr lang="en-US" sz="4900"/>
          </a:p>
          <a:p>
            <a:pPr marL="0" indent="0" algn="just">
              <a:buNone/>
            </a:pPr>
            <a:endParaRPr lang="en-US" b="1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803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/>
              <a:t>RUANG LINGKUP PERENCANAAN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52596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6200" b="1" smtClean="0">
                <a:solidFill>
                  <a:schemeClr val="tx2">
                    <a:lumMod val="75000"/>
                  </a:schemeClr>
                </a:solidFill>
              </a:rPr>
              <a:t>Beberapa produk perencanaan fisik berdasarkan:</a:t>
            </a:r>
          </a:p>
          <a:p>
            <a:pPr marL="0" indent="0">
              <a:buNone/>
            </a:pPr>
            <a:r>
              <a:rPr lang="en-US" sz="5900" b="1" smtClean="0">
                <a:solidFill>
                  <a:schemeClr val="bg2">
                    <a:lumMod val="25000"/>
                  </a:schemeClr>
                </a:solidFill>
              </a:rPr>
              <a:t>Substansi sosial</a:t>
            </a:r>
          </a:p>
          <a:p>
            <a:r>
              <a:rPr lang="en-US" sz="4500" smtClean="0"/>
              <a:t>Rencana tata ruang/lokasi fasilitas pendidikan</a:t>
            </a:r>
          </a:p>
          <a:p>
            <a:r>
              <a:rPr lang="en-US" sz="4500" smtClean="0"/>
              <a:t>Rencana tata ruang/lokasi fasilitas kesehatan</a:t>
            </a:r>
          </a:p>
          <a:p>
            <a:pPr marL="0" indent="0">
              <a:buNone/>
            </a:pPr>
            <a:r>
              <a:rPr lang="en-US" sz="5900" b="1" smtClean="0">
                <a:solidFill>
                  <a:schemeClr val="bg2">
                    <a:lumMod val="25000"/>
                  </a:schemeClr>
                </a:solidFill>
              </a:rPr>
              <a:t>Substansi ekonomi</a:t>
            </a:r>
          </a:p>
          <a:p>
            <a:r>
              <a:rPr lang="en-US" sz="4500" smtClean="0"/>
              <a:t>Rencana tata ruang/lokasi pusat perbelanjaan</a:t>
            </a:r>
          </a:p>
          <a:p>
            <a:r>
              <a:rPr lang="en-US" sz="4500" smtClean="0"/>
              <a:t>Rencana jaringan jalan</a:t>
            </a:r>
          </a:p>
          <a:p>
            <a:r>
              <a:rPr lang="en-US" sz="4500" smtClean="0"/>
              <a:t>Rencana tata ruang/lokasi industri</a:t>
            </a:r>
          </a:p>
          <a:p>
            <a:pPr marL="0" indent="0">
              <a:buNone/>
            </a:pPr>
            <a:r>
              <a:rPr lang="en-US" sz="5900" b="1">
                <a:solidFill>
                  <a:schemeClr val="bg2">
                    <a:lumMod val="25000"/>
                  </a:schemeClr>
                </a:solidFill>
              </a:rPr>
              <a:t>Substansi Sosial </a:t>
            </a:r>
            <a:r>
              <a:rPr lang="en-US" sz="5900" b="1" smtClean="0">
                <a:solidFill>
                  <a:schemeClr val="bg2">
                    <a:lumMod val="25000"/>
                  </a:schemeClr>
                </a:solidFill>
              </a:rPr>
              <a:t>Ekonomi</a:t>
            </a:r>
          </a:p>
          <a:p>
            <a:r>
              <a:rPr lang="en-US" sz="4300"/>
              <a:t>Rencana tata ruang permukiman transmigrasi</a:t>
            </a:r>
          </a:p>
          <a:p>
            <a:r>
              <a:rPr lang="en-US" sz="4300"/>
              <a:t>Rencana tata ruang relokasi pedagang</a:t>
            </a:r>
          </a:p>
          <a:p>
            <a:pPr marL="0" indent="0">
              <a:buNone/>
            </a:pPr>
            <a:r>
              <a:rPr lang="en-US" sz="6600" b="1">
                <a:solidFill>
                  <a:schemeClr val="bg2">
                    <a:lumMod val="25000"/>
                  </a:schemeClr>
                </a:solidFill>
              </a:rPr>
              <a:t>Substansi </a:t>
            </a:r>
            <a:r>
              <a:rPr lang="en-US" sz="6600" b="1" smtClean="0">
                <a:solidFill>
                  <a:schemeClr val="bg2">
                    <a:lumMod val="25000"/>
                  </a:schemeClr>
                </a:solidFill>
              </a:rPr>
              <a:t>Fisik</a:t>
            </a:r>
          </a:p>
          <a:p>
            <a:r>
              <a:rPr lang="en-US" sz="5500" smtClean="0"/>
              <a:t>Rencana tata ruang terbuka hijau</a:t>
            </a:r>
          </a:p>
          <a:p>
            <a:r>
              <a:rPr lang="en-US" sz="5500" smtClean="0"/>
              <a:t>Rencana reklamasi</a:t>
            </a:r>
          </a:p>
          <a:p>
            <a:r>
              <a:rPr lang="en-US" sz="5500" smtClean="0"/>
              <a:t>Rencana normalisasi sungai</a:t>
            </a:r>
          </a:p>
          <a:p>
            <a:r>
              <a:rPr lang="en-US" sz="5500" smtClean="0"/>
              <a:t>Rencana pembangunan TOD</a:t>
            </a:r>
            <a:endParaRPr lang="en-US" sz="5500"/>
          </a:p>
          <a:p>
            <a:pPr marL="0" indent="0">
              <a:buNone/>
            </a:pPr>
            <a:endParaRPr lang="en-US" sz="6600" b="1">
              <a:solidFill>
                <a:schemeClr val="bg2">
                  <a:lumMod val="25000"/>
                </a:schemeClr>
              </a:solidFill>
            </a:endParaRPr>
          </a:p>
          <a:p>
            <a:pPr lvl="0"/>
            <a:endParaRPr lang="en-US" sz="4900" smtClean="0"/>
          </a:p>
          <a:p>
            <a:pPr lvl="0"/>
            <a:endParaRPr lang="en-US" sz="4900"/>
          </a:p>
          <a:p>
            <a:pPr marL="0" indent="0" algn="just">
              <a:buNone/>
            </a:pPr>
            <a:endParaRPr lang="en-US" b="1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75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/>
              <a:t>RUANG LINGKUP PERENCANAAN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200" b="1" smtClean="0">
                <a:solidFill>
                  <a:schemeClr val="tx2">
                    <a:lumMod val="75000"/>
                  </a:schemeClr>
                </a:solidFill>
              </a:rPr>
              <a:t>Ruangan Lingkup Teritorial:</a:t>
            </a:r>
          </a:p>
          <a:p>
            <a:pPr marL="0" indent="0">
              <a:buNone/>
            </a:pPr>
            <a:r>
              <a:rPr lang="en-US" sz="6200" smtClean="0">
                <a:solidFill>
                  <a:schemeClr val="tx2">
                    <a:lumMod val="75000"/>
                  </a:schemeClr>
                </a:solidFill>
              </a:rPr>
              <a:t>Segala sesuatu yang mempunyai kaitan dengan pengertian dan batasan perwilayahan atau area</a:t>
            </a:r>
            <a:endParaRPr lang="en-US" sz="6200" smtClean="0"/>
          </a:p>
          <a:p>
            <a:pPr marL="0" indent="0">
              <a:buNone/>
            </a:pPr>
            <a:r>
              <a:rPr lang="en-US" sz="5900" b="1" smtClean="0">
                <a:solidFill>
                  <a:schemeClr val="bg2">
                    <a:lumMod val="25000"/>
                  </a:schemeClr>
                </a:solidFill>
              </a:rPr>
              <a:t>Wilayah</a:t>
            </a:r>
          </a:p>
          <a:p>
            <a:pPr marL="0" indent="0">
              <a:buNone/>
            </a:pPr>
            <a:r>
              <a:rPr lang="en-US" sz="5900" smtClean="0"/>
              <a:t>Bagian dari permukaan bumi yang teritorialnya ditentukan atas dasar pengertian, batasan dan perwatakan geografis  tertentu</a:t>
            </a:r>
          </a:p>
          <a:p>
            <a:pPr marL="0" indent="0">
              <a:buNone/>
            </a:pPr>
            <a:r>
              <a:rPr lang="en-US" sz="5900" b="1" smtClean="0">
                <a:solidFill>
                  <a:schemeClr val="accent5">
                    <a:lumMod val="50000"/>
                  </a:schemeClr>
                </a:solidFill>
              </a:rPr>
              <a:t>Contoh:</a:t>
            </a:r>
          </a:p>
          <a:p>
            <a:pPr marL="346075" indent="-346075">
              <a:buAutoNum type="arabicPeriod"/>
            </a:pPr>
            <a:r>
              <a:rPr lang="en-US" sz="5900" smtClean="0"/>
              <a:t>Wilayah pesisir</a:t>
            </a:r>
          </a:p>
          <a:p>
            <a:pPr marL="346075" indent="-346075">
              <a:buAutoNum type="arabicPeriod"/>
            </a:pPr>
            <a:r>
              <a:rPr lang="en-US" sz="5900" smtClean="0"/>
              <a:t>Wilayah DAS segmen hulu-tengah-hilir</a:t>
            </a:r>
          </a:p>
          <a:p>
            <a:pPr marL="346075" indent="-346075">
              <a:buAutoNum type="arabicPeriod"/>
            </a:pPr>
            <a:r>
              <a:rPr lang="en-US" sz="5900" smtClean="0"/>
              <a:t>Wilayah dataran rendah</a:t>
            </a:r>
          </a:p>
          <a:p>
            <a:pPr marL="346075" indent="-346075">
              <a:buAutoNum type="arabicPeriod"/>
            </a:pPr>
            <a:endParaRPr lang="en-US" sz="5900"/>
          </a:p>
          <a:p>
            <a:pPr marL="0" indent="0">
              <a:buNone/>
            </a:pPr>
            <a:r>
              <a:rPr lang="en-US" sz="5900" smtClean="0"/>
              <a:t>Daerah:</a:t>
            </a:r>
          </a:p>
          <a:p>
            <a:pPr marL="0" indent="0">
              <a:buNone/>
            </a:pPr>
            <a:r>
              <a:rPr lang="en-US" sz="5900" smtClean="0"/>
              <a:t>Suatu teritorial yang pengertiapan, batasan, dan perwatakannya didasarkan kepada wewenang administratif pemerintah (peraturan perundangan)</a:t>
            </a:r>
          </a:p>
          <a:p>
            <a:pPr marL="0" indent="0">
              <a:buNone/>
            </a:pPr>
            <a:r>
              <a:rPr lang="en-US" sz="6000" b="1">
                <a:solidFill>
                  <a:schemeClr val="accent5">
                    <a:lumMod val="50000"/>
                  </a:schemeClr>
                </a:solidFill>
              </a:rPr>
              <a:t>Contoh:</a:t>
            </a:r>
          </a:p>
          <a:p>
            <a:r>
              <a:rPr lang="en-US" sz="5900" smtClean="0"/>
              <a:t>Propinsi/Daerah Tingkat I</a:t>
            </a:r>
          </a:p>
          <a:p>
            <a:r>
              <a:rPr lang="en-US" sz="5900" smtClean="0"/>
              <a:t>Kabupaten/Kota/Daerah Tingkat II</a:t>
            </a:r>
          </a:p>
          <a:p>
            <a:pPr marL="0" indent="0">
              <a:buNone/>
            </a:pPr>
            <a:endParaRPr lang="en-US" sz="5900"/>
          </a:p>
          <a:p>
            <a:pPr marL="0" indent="0">
              <a:buNone/>
            </a:pPr>
            <a:r>
              <a:rPr lang="en-US" sz="5900" b="1" smtClean="0">
                <a:solidFill>
                  <a:schemeClr val="bg2">
                    <a:lumMod val="25000"/>
                  </a:schemeClr>
                </a:solidFill>
              </a:rPr>
              <a:t>Kawasan </a:t>
            </a:r>
          </a:p>
          <a:p>
            <a:r>
              <a:rPr lang="en-US" sz="6000"/>
              <a:t>Suatu wilayah yg teritorialnya didasarkan pada pengertian dan batasan fungsional tertentu.</a:t>
            </a:r>
          </a:p>
          <a:p>
            <a:pPr marL="0" indent="0">
              <a:buNone/>
            </a:pPr>
            <a:r>
              <a:rPr lang="en-US" sz="6000" b="1">
                <a:solidFill>
                  <a:schemeClr val="accent5">
                    <a:lumMod val="50000"/>
                  </a:schemeClr>
                </a:solidFill>
              </a:rPr>
              <a:t>Contoh:</a:t>
            </a:r>
          </a:p>
          <a:p>
            <a:pPr lvl="0"/>
            <a:r>
              <a:rPr lang="en-US" sz="6000"/>
              <a:t>Kawasan Perdagangan</a:t>
            </a:r>
          </a:p>
          <a:p>
            <a:pPr lvl="0"/>
            <a:r>
              <a:rPr lang="en-US" sz="6000"/>
              <a:t>Kawasan Industri</a:t>
            </a:r>
          </a:p>
          <a:p>
            <a:pPr marL="0" indent="0">
              <a:buNone/>
            </a:pPr>
            <a:endParaRPr lang="en-US" sz="5900" b="1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US" sz="5900" smtClean="0"/>
          </a:p>
        </p:txBody>
      </p:sp>
    </p:spTree>
    <p:extLst>
      <p:ext uri="{BB962C8B-B14F-4D97-AF65-F5344CB8AC3E}">
        <p14:creationId xmlns:p14="http://schemas.microsoft.com/office/powerpoint/2010/main" val="3260047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terimakasih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KULIAH\Pictur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3124200"/>
            <a:ext cx="5410200" cy="3733800"/>
          </a:xfrm>
        </p:spPr>
        <p:txBody>
          <a:bodyPr>
            <a:normAutofit/>
          </a:bodyPr>
          <a:lstStyle/>
          <a:p>
            <a:pPr marL="571500" indent="-457200">
              <a:buClr>
                <a:srgbClr val="002060"/>
              </a:buClr>
              <a:buAutoNum type="arabicPeriod"/>
            </a:pPr>
            <a:r>
              <a:rPr lang="en-US" sz="2400" smtClean="0">
                <a:solidFill>
                  <a:schemeClr val="tx2">
                    <a:lumMod val="50000"/>
                  </a:schemeClr>
                </a:solidFill>
              </a:rPr>
              <a:t>Tahapan dalam Proses Perencanaan</a:t>
            </a:r>
          </a:p>
          <a:p>
            <a:pPr marL="571500" indent="-457200">
              <a:buClr>
                <a:srgbClr val="002060"/>
              </a:buClr>
              <a:buAutoNum type="arabicPeriod"/>
            </a:pPr>
            <a:r>
              <a:rPr lang="en-US" sz="2400" smtClean="0">
                <a:solidFill>
                  <a:schemeClr val="tx2">
                    <a:lumMod val="50000"/>
                  </a:schemeClr>
                </a:solidFill>
              </a:rPr>
              <a:t>Ruang Lingkup Perencanaan</a:t>
            </a:r>
          </a:p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endParaRPr lang="en-US" sz="2400" smtClean="0">
              <a:solidFill>
                <a:schemeClr val="tx2">
                  <a:lumMod val="50000"/>
                </a:schemeClr>
              </a:solidFill>
            </a:endParaRPr>
          </a:p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endParaRPr lang="en-US" sz="24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133600"/>
            <a:ext cx="3733800" cy="1143000"/>
          </a:xfrm>
        </p:spPr>
        <p:txBody>
          <a:bodyPr/>
          <a:lstStyle/>
          <a:p>
            <a:pPr algn="l"/>
            <a:r>
              <a:rPr lang="en-US" b="1" smtClean="0">
                <a:solidFill>
                  <a:schemeClr val="tx2">
                    <a:lumMod val="50000"/>
                  </a:schemeClr>
                </a:solidFill>
              </a:rPr>
              <a:t>OUTLINE</a:t>
            </a:r>
            <a:endParaRPr lang="en-US" b="1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937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/>
              <a:t>TAHAPAN DALAM PROSES PERENCANAAN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smtClean="0">
                <a:solidFill>
                  <a:srgbClr val="002060"/>
                </a:solidFill>
              </a:rPr>
              <a:t>Tahapan dalam proses perencanaan</a:t>
            </a:r>
          </a:p>
          <a:p>
            <a:pPr algn="just"/>
            <a:r>
              <a:rPr lang="en-US" smtClean="0"/>
              <a:t>Suatu proses perencanaan akan melalui suatu rangkaian yang bertahap</a:t>
            </a:r>
          </a:p>
          <a:p>
            <a:pPr algn="just"/>
            <a:r>
              <a:rPr lang="en-US" smtClean="0"/>
              <a:t>Tahapan ini ada yang konvensional dan inkonvensional</a:t>
            </a:r>
            <a:endParaRPr lang="en-US"/>
          </a:p>
          <a:p>
            <a:pPr marL="0" indent="0" algn="just">
              <a:buNone/>
            </a:pPr>
            <a:endParaRPr lang="en-US" b="1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n-US" b="1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12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/>
              <a:t>TAHAPAN DALAM PROSES PERENCANAAN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smtClean="0">
                <a:solidFill>
                  <a:srgbClr val="002060"/>
                </a:solidFill>
              </a:rPr>
              <a:t>Tahapan dalam proses perencanaan</a:t>
            </a:r>
          </a:p>
          <a:p>
            <a:pPr marL="514350" indent="-514350" algn="just">
              <a:buAutoNum type="arabicPeriod"/>
            </a:pPr>
            <a:r>
              <a:rPr lang="en-US" b="1" smtClean="0">
                <a:solidFill>
                  <a:srgbClr val="002060"/>
                </a:solidFill>
              </a:rPr>
              <a:t>Proses konvensional</a:t>
            </a:r>
          </a:p>
          <a:p>
            <a:pPr marL="0" indent="0" algn="just">
              <a:buNone/>
              <a:tabLst>
                <a:tab pos="568325" algn="l"/>
              </a:tabLst>
            </a:pPr>
            <a:r>
              <a:rPr lang="en-US" smtClean="0"/>
              <a:t>Suatu rangkaian proses perencanaan yang ideal dimana berbagai komponen dan langkah-langkah penyusunan rencana dapat dipenuhi secara lengkap dan cermat</a:t>
            </a:r>
            <a:r>
              <a:rPr lang="en-US" b="1" smtClean="0">
                <a:solidFill>
                  <a:srgbClr val="002060"/>
                </a:solidFill>
              </a:rPr>
              <a:t> </a:t>
            </a:r>
          </a:p>
          <a:p>
            <a:pPr marL="0" indent="0" algn="just">
              <a:buNone/>
              <a:tabLst>
                <a:tab pos="568325" algn="l"/>
              </a:tabLst>
            </a:pPr>
            <a:r>
              <a:rPr lang="en-US" sz="2800" b="1" smtClean="0">
                <a:solidFill>
                  <a:schemeClr val="accent2">
                    <a:lumMod val="75000"/>
                  </a:schemeClr>
                </a:solidFill>
              </a:rPr>
              <a:t>Prasyarat:</a:t>
            </a:r>
          </a:p>
          <a:p>
            <a:pPr algn="just">
              <a:tabLst>
                <a:tab pos="568325" algn="l"/>
              </a:tabLst>
            </a:pPr>
            <a:r>
              <a:rPr lang="en-US" sz="2400" smtClean="0"/>
              <a:t>Masukan data dan informasi lengkap</a:t>
            </a:r>
          </a:p>
          <a:p>
            <a:pPr algn="just">
              <a:tabLst>
                <a:tab pos="568325" algn="l"/>
              </a:tabLst>
            </a:pPr>
            <a:r>
              <a:rPr lang="en-US" sz="2400" smtClean="0"/>
              <a:t>Preparat tersedia</a:t>
            </a:r>
          </a:p>
          <a:p>
            <a:pPr algn="just">
              <a:tabLst>
                <a:tab pos="568325" algn="l"/>
              </a:tabLst>
            </a:pPr>
            <a:r>
              <a:rPr lang="en-US" sz="2400" smtClean="0"/>
              <a:t>Prosedur tersedia</a:t>
            </a:r>
          </a:p>
          <a:p>
            <a:pPr algn="just">
              <a:tabLst>
                <a:tab pos="568325" algn="l"/>
              </a:tabLst>
            </a:pPr>
            <a:r>
              <a:rPr lang="en-US" sz="2400" smtClean="0"/>
              <a:t>Aparat teknis tersedia</a:t>
            </a:r>
          </a:p>
          <a:p>
            <a:pPr marL="0" indent="0" algn="just">
              <a:buNone/>
            </a:pPr>
            <a:endParaRPr lang="en-US" b="1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063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/>
              <a:t>TAHAPAN DALAM PROSES PERENCANAAN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smtClean="0">
                <a:solidFill>
                  <a:srgbClr val="002060"/>
                </a:solidFill>
              </a:rPr>
              <a:t>Tahapan dalam proses perencanaan</a:t>
            </a:r>
          </a:p>
          <a:p>
            <a:pPr marL="514350" indent="-514350" algn="just">
              <a:buAutoNum type="arabicPeriod"/>
            </a:pPr>
            <a:r>
              <a:rPr lang="en-US" b="1" smtClean="0">
                <a:solidFill>
                  <a:srgbClr val="002060"/>
                </a:solidFill>
              </a:rPr>
              <a:t>Proses Inkonvensional</a:t>
            </a:r>
          </a:p>
          <a:p>
            <a:pPr marL="0" indent="0" algn="just">
              <a:buNone/>
              <a:tabLst>
                <a:tab pos="568325" algn="l"/>
              </a:tabLst>
            </a:pPr>
            <a:r>
              <a:rPr lang="en-US" smtClean="0"/>
              <a:t>Adanya keterbatasan:</a:t>
            </a:r>
          </a:p>
          <a:p>
            <a:pPr algn="just">
              <a:buSzPct val="94000"/>
              <a:buFont typeface="Wingdings" pitchFamily="2" charset="2"/>
              <a:buChar char="q"/>
              <a:tabLst>
                <a:tab pos="568325" algn="l"/>
              </a:tabLst>
            </a:pPr>
            <a:r>
              <a:rPr lang="en-US" sz="2400" smtClean="0"/>
              <a:t>Data </a:t>
            </a:r>
            <a:r>
              <a:rPr lang="en-US" sz="2400"/>
              <a:t>dan informasi (kurang lengkap)</a:t>
            </a:r>
          </a:p>
          <a:p>
            <a:pPr algn="just">
              <a:buSzPct val="94000"/>
              <a:buFont typeface="Wingdings" pitchFamily="2" charset="2"/>
              <a:buChar char="q"/>
              <a:tabLst>
                <a:tab pos="568325" algn="l"/>
              </a:tabLst>
            </a:pPr>
            <a:r>
              <a:rPr lang="en-US" sz="2400" smtClean="0"/>
              <a:t>Kurang terampilnya aparat, ketersediaan preparat, dan prosedur </a:t>
            </a:r>
          </a:p>
          <a:p>
            <a:pPr marL="0" indent="0" algn="just">
              <a:buNone/>
              <a:tabLst>
                <a:tab pos="568325" algn="l"/>
              </a:tabLst>
            </a:pPr>
            <a:r>
              <a:rPr lang="en-US" sz="2800" b="1" smtClean="0">
                <a:solidFill>
                  <a:schemeClr val="accent2">
                    <a:lumMod val="75000"/>
                  </a:schemeClr>
                </a:solidFill>
              </a:rPr>
              <a:t>Proses yang menempuh “jalan pintas”</a:t>
            </a:r>
          </a:p>
          <a:p>
            <a:pPr marL="0" indent="0" algn="just">
              <a:buNone/>
            </a:pPr>
            <a:r>
              <a:rPr lang="en-US" sz="2800" smtClean="0"/>
              <a:t>Tetapi pada prinsipnya kegiatan/tahapan dilakukan dengan cara lebih singkat tetapi dengan tetap dilaksanakan secara sistematik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122602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Proses Konvensional</a:t>
            </a:r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r>
              <a:rPr lang="en-US"/>
              <a:t>Proses </a:t>
            </a:r>
            <a:r>
              <a:rPr lang="en-US" smtClean="0"/>
              <a:t>Inkonvensional</a:t>
            </a:r>
            <a:endParaRPr lang="en-US"/>
          </a:p>
          <a:p>
            <a:endParaRPr lang="en-US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621" r="18007"/>
          <a:stretch/>
        </p:blipFill>
        <p:spPr bwMode="auto">
          <a:xfrm>
            <a:off x="914400" y="2204545"/>
            <a:ext cx="6016752" cy="176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6" name="Picture 2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66"/>
          <a:stretch/>
        </p:blipFill>
        <p:spPr bwMode="auto">
          <a:xfrm>
            <a:off x="906517" y="4648200"/>
            <a:ext cx="5282958" cy="1916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476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/>
              <a:t>TAHAPAN DALAM PROSES PERENCANAAN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52596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en-US" sz="6000" b="1" smtClean="0">
                <a:solidFill>
                  <a:srgbClr val="002060"/>
                </a:solidFill>
              </a:rPr>
              <a:t>Tahapan dalam proses perencanaan</a:t>
            </a:r>
          </a:p>
          <a:p>
            <a:pPr marL="0" indent="0" algn="just">
              <a:buNone/>
            </a:pPr>
            <a:r>
              <a:rPr lang="es-ES" sz="4900" smtClean="0"/>
              <a:t>Secara </a:t>
            </a:r>
            <a:r>
              <a:rPr lang="es-ES" sz="4900"/>
              <a:t>umum proses perencanaan konvensional akan menempuh tahapan/langkah sebagai berikut:</a:t>
            </a:r>
            <a:endParaRPr lang="en-US" sz="4900"/>
          </a:p>
          <a:p>
            <a:pPr lvl="0"/>
            <a:r>
              <a:rPr lang="es-ES" sz="4300" smtClean="0"/>
              <a:t>Perumusan </a:t>
            </a:r>
            <a:r>
              <a:rPr lang="es-ES" sz="4300"/>
              <a:t>dan pendefinisian masalah tahap awal</a:t>
            </a:r>
            <a:endParaRPr lang="en-US" sz="4300"/>
          </a:p>
          <a:p>
            <a:pPr lvl="0"/>
            <a:r>
              <a:rPr lang="es-ES" sz="4300"/>
              <a:t>Perumusan dan penentuan sistem perencanaan yang akan dikembangkan</a:t>
            </a:r>
            <a:endParaRPr lang="en-US" sz="4300"/>
          </a:p>
          <a:p>
            <a:pPr lvl="0"/>
            <a:r>
              <a:rPr lang="es-ES" sz="4300"/>
              <a:t>Pengumpulan data dan analisis perencanaan</a:t>
            </a:r>
            <a:endParaRPr lang="en-US" sz="4300"/>
          </a:p>
          <a:p>
            <a:pPr lvl="0"/>
            <a:r>
              <a:rPr lang="es-ES" sz="4300"/>
              <a:t>Pengembangan dasar-dasar pertimbangan perencanaan </a:t>
            </a:r>
            <a:endParaRPr lang="en-US" sz="4300"/>
          </a:p>
          <a:p>
            <a:pPr lvl="0"/>
            <a:r>
              <a:rPr lang="es-ES" sz="4300"/>
              <a:t>Perumusan norma-norma, standard perencanaan</a:t>
            </a:r>
            <a:endParaRPr lang="en-US" sz="4300"/>
          </a:p>
          <a:p>
            <a:pPr lvl="0"/>
            <a:r>
              <a:rPr lang="es-ES" sz="4300"/>
              <a:t>Pengembangan alternatif rencana</a:t>
            </a:r>
            <a:endParaRPr lang="en-US" sz="4300"/>
          </a:p>
          <a:p>
            <a:pPr lvl="0"/>
            <a:r>
              <a:rPr lang="es-ES" sz="4300"/>
              <a:t>Uji coba alternatif rencana</a:t>
            </a:r>
            <a:endParaRPr lang="en-US" sz="4300"/>
          </a:p>
          <a:p>
            <a:pPr lvl="0"/>
            <a:r>
              <a:rPr lang="es-ES" sz="4300"/>
              <a:t>Evaluasi rencana</a:t>
            </a:r>
            <a:endParaRPr lang="en-US" sz="4300"/>
          </a:p>
          <a:p>
            <a:pPr lvl="0"/>
            <a:r>
              <a:rPr lang="es-ES" sz="4300"/>
              <a:t>Penentuan keputusan</a:t>
            </a:r>
            <a:endParaRPr lang="en-US" sz="4300"/>
          </a:p>
          <a:p>
            <a:pPr lvl="0"/>
            <a:r>
              <a:rPr lang="es-ES" sz="4300"/>
              <a:t>Prosedur pengesahan rencana</a:t>
            </a:r>
            <a:endParaRPr lang="en-US" sz="4300"/>
          </a:p>
          <a:p>
            <a:pPr lvl="0"/>
            <a:r>
              <a:rPr lang="es-ES" sz="4300"/>
              <a:t>Proses pelaksanaan</a:t>
            </a:r>
            <a:endParaRPr lang="en-US" sz="4300"/>
          </a:p>
          <a:p>
            <a:pPr lvl="0"/>
            <a:r>
              <a:rPr lang="es-ES" sz="4300"/>
              <a:t>Evaluasi proyek </a:t>
            </a:r>
            <a:endParaRPr lang="en-US" sz="4300"/>
          </a:p>
          <a:p>
            <a:pPr marL="0" indent="0" algn="just">
              <a:buNone/>
            </a:pPr>
            <a:endParaRPr lang="en-US" b="1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453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/>
              <a:t>TAHAPAN DALAM PROSES PERENCANAAN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525963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en-US" sz="5900" b="1" smtClean="0">
                <a:solidFill>
                  <a:srgbClr val="002060"/>
                </a:solidFill>
              </a:rPr>
              <a:t>Beberapa Model Lain dariTahapan Proses Perencanaan</a:t>
            </a:r>
          </a:p>
          <a:p>
            <a:pPr marL="0" indent="0">
              <a:buNone/>
            </a:pPr>
            <a:endParaRPr lang="es-ES" sz="4900" b="1" smtClean="0"/>
          </a:p>
          <a:p>
            <a:pPr marL="0" indent="0">
              <a:buNone/>
            </a:pPr>
            <a:r>
              <a:rPr lang="es-ES" sz="6200" b="1" smtClean="0"/>
              <a:t>Carley </a:t>
            </a:r>
            <a:r>
              <a:rPr lang="es-ES" sz="6200" b="1"/>
              <a:t>(1980)</a:t>
            </a:r>
            <a:endParaRPr lang="en-US" sz="6200" b="1"/>
          </a:p>
          <a:p>
            <a:pPr lvl="0"/>
            <a:r>
              <a:rPr lang="es-ES" sz="4900"/>
              <a:t>Problem identification and definition</a:t>
            </a:r>
            <a:endParaRPr lang="en-US" sz="4900"/>
          </a:p>
          <a:p>
            <a:pPr lvl="0"/>
            <a:r>
              <a:rPr lang="es-ES" sz="4900"/>
              <a:t>Classification and organization of goals, values and objectives relating to the problem</a:t>
            </a:r>
            <a:endParaRPr lang="en-US" sz="4900"/>
          </a:p>
          <a:p>
            <a:pPr lvl="0"/>
            <a:r>
              <a:rPr lang="es-ES" sz="4900"/>
              <a:t>Identification of alternatif courses of action</a:t>
            </a:r>
            <a:endParaRPr lang="en-US" sz="4900"/>
          </a:p>
          <a:p>
            <a:pPr lvl="0"/>
            <a:r>
              <a:rPr lang="es-ES" sz="4900"/>
              <a:t>Prediction of consequences of each alternative course of action.</a:t>
            </a:r>
            <a:endParaRPr lang="en-US" sz="4900"/>
          </a:p>
          <a:p>
            <a:pPr lvl="0"/>
            <a:r>
              <a:rPr lang="es-ES" sz="4900"/>
              <a:t>Comparison of the predicted consequences in relation to specified goals and objectives</a:t>
            </a:r>
            <a:endParaRPr lang="en-US" sz="4900"/>
          </a:p>
          <a:p>
            <a:pPr lvl="0"/>
            <a:r>
              <a:rPr lang="es-ES" sz="4900"/>
              <a:t>Selection of a course of action</a:t>
            </a:r>
            <a:endParaRPr lang="en-US" sz="4900"/>
          </a:p>
          <a:p>
            <a:pPr marL="0" indent="0">
              <a:buNone/>
            </a:pPr>
            <a:r>
              <a:rPr lang="es-ES" sz="4900"/>
              <a:t> </a:t>
            </a:r>
            <a:endParaRPr lang="en-US" sz="4900"/>
          </a:p>
          <a:p>
            <a:pPr marL="0" indent="0">
              <a:buNone/>
            </a:pPr>
            <a:r>
              <a:rPr lang="es-ES" sz="6200" b="1"/>
              <a:t>Glasson (1974)</a:t>
            </a:r>
            <a:endParaRPr lang="en-US" sz="6200"/>
          </a:p>
          <a:p>
            <a:pPr lvl="0"/>
            <a:r>
              <a:rPr lang="es-ES" sz="4900"/>
              <a:t>Identifikasi masalah</a:t>
            </a:r>
            <a:endParaRPr lang="en-US" sz="4900"/>
          </a:p>
          <a:p>
            <a:pPr lvl="0"/>
            <a:r>
              <a:rPr lang="es-ES" sz="4900"/>
              <a:t>Formulasi tujuan dan sasarn</a:t>
            </a:r>
            <a:endParaRPr lang="en-US" sz="4900"/>
          </a:p>
          <a:p>
            <a:pPr lvl="0"/>
            <a:r>
              <a:rPr lang="es-ES" sz="4900"/>
              <a:t>Identifikasi kendala/constraint</a:t>
            </a:r>
            <a:endParaRPr lang="en-US" sz="4900"/>
          </a:p>
          <a:p>
            <a:pPr lvl="0"/>
            <a:r>
              <a:rPr lang="es-ES" sz="4900"/>
              <a:t>Proyeksi</a:t>
            </a:r>
            <a:endParaRPr lang="en-US" sz="4900"/>
          </a:p>
          <a:p>
            <a:pPr lvl="0"/>
            <a:r>
              <a:rPr lang="es-ES" sz="4900"/>
              <a:t>Alternatif kegiatan/strategi</a:t>
            </a:r>
            <a:endParaRPr lang="en-US" sz="4900"/>
          </a:p>
          <a:p>
            <a:pPr lvl="0"/>
            <a:r>
              <a:rPr lang="es-ES" sz="4900"/>
              <a:t>Persiapan rencana</a:t>
            </a:r>
            <a:endParaRPr lang="en-US" sz="4900"/>
          </a:p>
          <a:p>
            <a:pPr marL="0" indent="0" algn="just">
              <a:buNone/>
            </a:pPr>
            <a:endParaRPr lang="en-US" b="1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835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/>
              <a:t>RUANG LINGKUP PERENCANAAN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s-ES" sz="4900" b="1" smtClean="0"/>
          </a:p>
          <a:p>
            <a:pPr marL="0" indent="0">
              <a:buNone/>
            </a:pPr>
            <a:r>
              <a:rPr lang="en-US" sz="6200" b="1" smtClean="0"/>
              <a:t>Ruang lingkup subtantif</a:t>
            </a:r>
            <a:endParaRPr lang="en-US" sz="6200" b="1"/>
          </a:p>
          <a:p>
            <a:pPr marL="0" indent="0">
              <a:buNone/>
            </a:pPr>
            <a:r>
              <a:rPr lang="es-ES" sz="4900" smtClean="0"/>
              <a:t>Mencakup materi yang menjadi sasaran perencanaan</a:t>
            </a:r>
            <a:r>
              <a:rPr lang="es-ES" sz="4900"/>
              <a:t> </a:t>
            </a:r>
            <a:endParaRPr lang="es-ES" sz="4900" smtClean="0"/>
          </a:p>
          <a:p>
            <a:pPr marL="0" indent="0">
              <a:buNone/>
            </a:pPr>
            <a:endParaRPr lang="en-US" sz="4900"/>
          </a:p>
          <a:p>
            <a:pPr marL="0" indent="0">
              <a:buNone/>
            </a:pPr>
            <a:r>
              <a:rPr lang="en-US" sz="6200" b="1" smtClean="0"/>
              <a:t>Ruang lingkup teritorial</a:t>
            </a:r>
            <a:endParaRPr lang="en-US" sz="6200"/>
          </a:p>
          <a:p>
            <a:pPr marL="0" lvl="0" indent="0">
              <a:buNone/>
            </a:pPr>
            <a:r>
              <a:rPr lang="en-US" sz="4900" smtClean="0"/>
              <a:t>3 lingkup perencanaan, sesuai dengan fungsinya:</a:t>
            </a:r>
          </a:p>
          <a:p>
            <a:pPr lvl="0"/>
            <a:r>
              <a:rPr lang="en-US" sz="4800" smtClean="0"/>
              <a:t>Perencanaan </a:t>
            </a:r>
            <a:r>
              <a:rPr lang="en-US" sz="4800"/>
              <a:t>Sosial (</a:t>
            </a:r>
            <a:r>
              <a:rPr lang="en-US" sz="4800" i="1"/>
              <a:t>Social Planning</a:t>
            </a:r>
            <a:r>
              <a:rPr lang="en-US" sz="4800"/>
              <a:t>)</a:t>
            </a:r>
          </a:p>
          <a:p>
            <a:pPr lvl="0"/>
            <a:r>
              <a:rPr lang="en-US" sz="4800" smtClean="0"/>
              <a:t>Perencanaan </a:t>
            </a:r>
            <a:r>
              <a:rPr lang="en-US" sz="4800"/>
              <a:t>Ekonomi </a:t>
            </a:r>
            <a:r>
              <a:rPr lang="en-US" sz="4800" i="1"/>
              <a:t>(Economic Planning)</a:t>
            </a:r>
          </a:p>
          <a:p>
            <a:pPr lvl="0"/>
            <a:r>
              <a:rPr lang="en-US" sz="4800" smtClean="0"/>
              <a:t>Perencanaan </a:t>
            </a:r>
            <a:r>
              <a:rPr lang="en-US" sz="4800"/>
              <a:t>Fisik </a:t>
            </a:r>
            <a:r>
              <a:rPr lang="en-US" sz="4800" i="1"/>
              <a:t>(Physical </a:t>
            </a:r>
            <a:r>
              <a:rPr lang="en-US" sz="4800" i="1" smtClean="0"/>
              <a:t>Planning) </a:t>
            </a:r>
            <a:r>
              <a:rPr lang="en-US" sz="4800" smtClean="0"/>
              <a:t>/ aspek keruangan / Perencanaan </a:t>
            </a:r>
            <a:r>
              <a:rPr lang="en-US" sz="4800"/>
              <a:t>Tata Ruang</a:t>
            </a:r>
          </a:p>
          <a:p>
            <a:pPr lvl="0"/>
            <a:endParaRPr lang="en-US" sz="4900" smtClean="0"/>
          </a:p>
          <a:p>
            <a:pPr lvl="0"/>
            <a:endParaRPr lang="en-US" sz="4900"/>
          </a:p>
          <a:p>
            <a:pPr marL="0" indent="0" algn="just">
              <a:buNone/>
            </a:pPr>
            <a:endParaRPr lang="en-US" b="1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903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</TotalTime>
  <Words>523</Words>
  <Application>Microsoft Office PowerPoint</Application>
  <PresentationFormat>On-screen Show (4:3)</PresentationFormat>
  <Paragraphs>146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TAHAPAN DAN RUANG LINGKUP PERENCANAAN</vt:lpstr>
      <vt:lpstr>OUTLINE</vt:lpstr>
      <vt:lpstr>TAHAPAN DALAM PROSES PERENCANAAN</vt:lpstr>
      <vt:lpstr>TAHAPAN DALAM PROSES PERENCANAAN</vt:lpstr>
      <vt:lpstr>TAHAPAN DALAM PROSES PERENCANAAN</vt:lpstr>
      <vt:lpstr>PowerPoint Presentation</vt:lpstr>
      <vt:lpstr>TAHAPAN DALAM PROSES PERENCANAAN</vt:lpstr>
      <vt:lpstr>TAHAPAN DALAM PROSES PERENCANAAN</vt:lpstr>
      <vt:lpstr>RUANG LINGKUP PERENCANAAN</vt:lpstr>
      <vt:lpstr>RUANG LINGKUP PERENCANAAN</vt:lpstr>
      <vt:lpstr>RUANG LINGKUP PERENCANAAN</vt:lpstr>
      <vt:lpstr>RUANG LINGKUP PERENCANAAN</vt:lpstr>
      <vt:lpstr>RUANG LINGKUP PERENCANAAN</vt:lpstr>
      <vt:lpstr>RUANG LINGKUP PERENCANAAN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KIRANA</dc:creator>
  <cp:lastModifiedBy>KIRANA</cp:lastModifiedBy>
  <cp:revision>96</cp:revision>
  <dcterms:created xsi:type="dcterms:W3CDTF">2018-09-04T21:30:41Z</dcterms:created>
  <dcterms:modified xsi:type="dcterms:W3CDTF">2019-03-01T14:34:25Z</dcterms:modified>
</cp:coreProperties>
</file>