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63" r:id="rId3"/>
    <p:sldId id="327" r:id="rId4"/>
    <p:sldId id="328" r:id="rId5"/>
    <p:sldId id="347" r:id="rId6"/>
    <p:sldId id="348" r:id="rId7"/>
    <p:sldId id="349" r:id="rId8"/>
    <p:sldId id="329" r:id="rId9"/>
    <p:sldId id="336" r:id="rId10"/>
    <p:sldId id="330" r:id="rId11"/>
    <p:sldId id="332" r:id="rId12"/>
    <p:sldId id="342" r:id="rId13"/>
    <p:sldId id="343" r:id="rId14"/>
    <p:sldId id="344" r:id="rId15"/>
    <p:sldId id="345" r:id="rId16"/>
    <p:sldId id="331" r:id="rId17"/>
    <p:sldId id="333" r:id="rId18"/>
    <p:sldId id="338" r:id="rId19"/>
    <p:sldId id="339" r:id="rId20"/>
    <p:sldId id="340" r:id="rId21"/>
    <p:sldId id="341" r:id="rId22"/>
    <p:sldId id="337" r:id="rId23"/>
    <p:sldId id="334" r:id="rId24"/>
    <p:sldId id="335" r:id="rId25"/>
    <p:sldId id="350" r:id="rId26"/>
    <p:sldId id="26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85" autoAdjust="0"/>
  </p:normalViewPr>
  <p:slideViewPr>
    <p:cSldViewPr>
      <p:cViewPr>
        <p:scale>
          <a:sx n="80" d="100"/>
          <a:sy n="80" d="100"/>
        </p:scale>
        <p:origin x="-10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8357D-B75A-487D-9E20-EE77BB6700BF}" type="datetimeFigureOut">
              <a:rPr lang="en-US" smtClean="0"/>
              <a:t>5/13/2019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4C149-8033-4640-94FC-6EC7736FA83A}" type="slidenum">
              <a:rPr lang="en-US" smtClean="0"/>
              <a:t>‹#›</a:t>
            </a:fld>
            <a:endParaRPr lang="en-US"/>
          </a:p>
        </p:txBody>
      </p:sp>
    </p:spTree>
    <p:extLst>
      <p:ext uri="{BB962C8B-B14F-4D97-AF65-F5344CB8AC3E}">
        <p14:creationId xmlns:p14="http://schemas.microsoft.com/office/powerpoint/2010/main" val="4054080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00059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1989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36507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430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8B08D-11C1-405B-B966-F5633425A9A5}"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03870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F8B08D-11C1-405B-B966-F5633425A9A5}" type="datetimeFigureOut">
              <a:rPr lang="en-US" smtClean="0"/>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17392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F8B08D-11C1-405B-B966-F5633425A9A5}" type="datetimeFigureOut">
              <a:rPr lang="en-US" smtClean="0"/>
              <a:t>5/13/2019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389484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F8B08D-11C1-405B-B966-F5633425A9A5}" type="datetimeFigureOut">
              <a:rPr lang="en-US" smtClean="0"/>
              <a:t>5/13/2019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80769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8B08D-11C1-405B-B966-F5633425A9A5}" type="datetimeFigureOut">
              <a:rPr lang="en-US" smtClean="0"/>
              <a:t>5/13/2019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333800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B08D-11C1-405B-B966-F5633425A9A5}" type="datetimeFigureOut">
              <a:rPr lang="en-US" smtClean="0"/>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40340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B08D-11C1-405B-B966-F5633425A9A5}" type="datetimeFigureOut">
              <a:rPr lang="en-US" smtClean="0"/>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10764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8B08D-11C1-405B-B966-F5633425A9A5}" type="datetimeFigureOut">
              <a:rPr lang="en-US" smtClean="0"/>
              <a:t>5/13/2019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8FB98-5F65-4AD5-8D65-9A948F79372E}" type="slidenum">
              <a:rPr lang="en-US" smtClean="0"/>
              <a:t>‹#›</a:t>
            </a:fld>
            <a:endParaRPr lang="en-US"/>
          </a:p>
        </p:txBody>
      </p:sp>
    </p:spTree>
    <p:extLst>
      <p:ext uri="{BB962C8B-B14F-4D97-AF65-F5344CB8AC3E}">
        <p14:creationId xmlns:p14="http://schemas.microsoft.com/office/powerpoint/2010/main" val="1141377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051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24200" y="3409759"/>
            <a:ext cx="6019800" cy="1470025"/>
          </a:xfrm>
        </p:spPr>
        <p:txBody>
          <a:bodyPr>
            <a:noAutofit/>
          </a:bodyPr>
          <a:lstStyle/>
          <a:p>
            <a:pPr algn="l"/>
            <a:r>
              <a:rPr lang="en-US" sz="2800" b="1" smtClean="0"/>
              <a:t>JENIS DAN TEKNIK PENGAMBILAN DATA SERTA TEKNIK SURVEY</a:t>
            </a:r>
            <a:endParaRPr lang="en-US" sz="2800" b="1"/>
          </a:p>
        </p:txBody>
      </p:sp>
    </p:spTree>
    <p:extLst>
      <p:ext uri="{BB962C8B-B14F-4D97-AF65-F5344CB8AC3E}">
        <p14:creationId xmlns:p14="http://schemas.microsoft.com/office/powerpoint/2010/main" val="310313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p:txBody>
          <a:bodyPr>
            <a:normAutofit fontScale="85000" lnSpcReduction="20000"/>
          </a:bodyPr>
          <a:lstStyle/>
          <a:p>
            <a:r>
              <a:rPr lang="en-US"/>
              <a:t>Ada beberapa macam teknik pengumpulan data dengan kelemahan dan keunggulan masing-masing. Oleh karena itu untuk kepentingan penelitian maupun perencanaan tidak dapat dikemukakan satu teknik yang paling ampuh.</a:t>
            </a:r>
          </a:p>
          <a:p>
            <a:r>
              <a:rPr lang="en-US"/>
              <a:t>Untuk kepentingan perencanaan biasanya dipergunakan beberapa macam cara pengumpulan data, yang sifatnya adalah saling melengkapi.</a:t>
            </a:r>
          </a:p>
          <a:p>
            <a:r>
              <a:rPr lang="en-US"/>
              <a:t>Penggunaan suatu macam teknik banyak tergantung pada tipe permasalahan, fasilitas dan biaya yang tersedia, situasi dan kondisi setempat, dan ketelitian yang diharapkan.</a:t>
            </a:r>
          </a:p>
          <a:p>
            <a:pPr marL="0" indent="0">
              <a:buNone/>
            </a:pPr>
            <a:endParaRPr lang="en-US"/>
          </a:p>
        </p:txBody>
      </p:sp>
    </p:spTree>
    <p:extLst>
      <p:ext uri="{BB962C8B-B14F-4D97-AF65-F5344CB8AC3E}">
        <p14:creationId xmlns:p14="http://schemas.microsoft.com/office/powerpoint/2010/main" val="235361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p:txBody>
          <a:bodyPr>
            <a:normAutofit fontScale="85000" lnSpcReduction="20000"/>
          </a:bodyPr>
          <a:lstStyle/>
          <a:p>
            <a:r>
              <a:rPr lang="en-US" smtClean="0">
                <a:solidFill>
                  <a:srgbClr val="009999"/>
                </a:solidFill>
              </a:rPr>
              <a:t>Teknik Komunikasi</a:t>
            </a:r>
            <a:endParaRPr lang="en-US">
              <a:solidFill>
                <a:srgbClr val="009999"/>
              </a:solidFill>
            </a:endParaRPr>
          </a:p>
          <a:p>
            <a:r>
              <a:rPr lang="en-US"/>
              <a:t>Dalam teknik ini, peneliti/suveyor bertindak sebagai pengumpul data, sedang pihak lain yang dihubungi bertindak sebagai </a:t>
            </a:r>
            <a:r>
              <a:rPr lang="en-US" smtClean="0"/>
              <a:t>informan</a:t>
            </a:r>
          </a:p>
          <a:p>
            <a:r>
              <a:rPr lang="en-US" smtClean="0"/>
              <a:t>Proses perolehan keterangan  dengan cara tanya jawab dan tatap muka anatra peneliti/surveyor dengan informan</a:t>
            </a:r>
            <a:endParaRPr lang="en-US"/>
          </a:p>
          <a:p>
            <a:r>
              <a:rPr lang="en-US"/>
              <a:t>Dengan teknik ini terjadi komunikasi Tanya Jawab, baik lisan maupun tulisan. Media yang digunakan adalah daftar pertanyaan atau </a:t>
            </a:r>
            <a:r>
              <a:rPr lang="en-US" i="1" smtClean="0"/>
              <a:t>kuesioner</a:t>
            </a:r>
            <a:r>
              <a:rPr lang="en-US" smtClean="0"/>
              <a:t> dan juga wawancara. </a:t>
            </a:r>
            <a:r>
              <a:rPr lang="en-US"/>
              <a:t>Oleh karena itu perlu diusahakan agar pihak informan dapat mengerti isi serta arti masalah yang akan </a:t>
            </a:r>
            <a:r>
              <a:rPr lang="en-US" smtClean="0"/>
              <a:t>dibahas</a:t>
            </a:r>
          </a:p>
          <a:p>
            <a:pPr marL="0" indent="0">
              <a:buNone/>
            </a:pPr>
            <a:endParaRPr lang="en-US"/>
          </a:p>
        </p:txBody>
      </p:sp>
    </p:spTree>
    <p:extLst>
      <p:ext uri="{BB962C8B-B14F-4D97-AF65-F5344CB8AC3E}">
        <p14:creationId xmlns:p14="http://schemas.microsoft.com/office/powerpoint/2010/main" val="1050408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p:txBody>
          <a:bodyPr>
            <a:normAutofit/>
          </a:bodyPr>
          <a:lstStyle/>
          <a:p>
            <a:r>
              <a:rPr lang="en-US" smtClean="0">
                <a:solidFill>
                  <a:srgbClr val="009999"/>
                </a:solidFill>
              </a:rPr>
              <a:t>Teknik Komunikasi</a:t>
            </a:r>
            <a:endParaRPr lang="en-US">
              <a:solidFill>
                <a:srgbClr val="009999"/>
              </a:solidFill>
            </a:endParaRPr>
          </a:p>
          <a:p>
            <a:r>
              <a:rPr lang="en-US" smtClean="0"/>
              <a:t>Wawancara sebagai proses interaksi antara pewawancara dan responden</a:t>
            </a:r>
          </a:p>
          <a:p>
            <a:r>
              <a:rPr lang="en-US" smtClean="0"/>
              <a:t>Proses tersebut sebagai suatu bagian dari langkah-langkah dalam penelitian</a:t>
            </a:r>
          </a:p>
          <a:p>
            <a:r>
              <a:rPr lang="en-US" smtClean="0"/>
              <a:t>Suatu elemen yang paling penting dari proses interaksi yang terjadi adalah wawasan, pengetahuan, dan pemahaman</a:t>
            </a:r>
          </a:p>
          <a:p>
            <a:pPr marL="0" indent="0">
              <a:buNone/>
            </a:pPr>
            <a:endParaRPr lang="en-US"/>
          </a:p>
        </p:txBody>
      </p:sp>
    </p:spTree>
    <p:extLst>
      <p:ext uri="{BB962C8B-B14F-4D97-AF65-F5344CB8AC3E}">
        <p14:creationId xmlns:p14="http://schemas.microsoft.com/office/powerpoint/2010/main" val="8843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a:xfrm>
            <a:off x="457200" y="1112837"/>
            <a:ext cx="8686800" cy="4525963"/>
          </a:xfrm>
        </p:spPr>
        <p:txBody>
          <a:bodyPr>
            <a:normAutofit/>
          </a:bodyPr>
          <a:lstStyle/>
          <a:p>
            <a:pPr>
              <a:spcBef>
                <a:spcPts val="0"/>
              </a:spcBef>
            </a:pPr>
            <a:r>
              <a:rPr lang="en-US" sz="2400" smtClean="0">
                <a:solidFill>
                  <a:srgbClr val="009999"/>
                </a:solidFill>
              </a:rPr>
              <a:t>Teknik Komunikasi </a:t>
            </a:r>
          </a:p>
          <a:p>
            <a:pPr marL="0" indent="0">
              <a:spcBef>
                <a:spcPts val="0"/>
              </a:spcBef>
              <a:buNone/>
            </a:pPr>
            <a:r>
              <a:rPr lang="en-US" sz="2000" i="1" smtClean="0">
                <a:solidFill>
                  <a:schemeClr val="accent3">
                    <a:lumMod val="75000"/>
                  </a:schemeClr>
                </a:solidFill>
              </a:rPr>
              <a:t>Faktor yang mempengaruhi dalam wawancaara</a:t>
            </a:r>
            <a:endParaRPr lang="en-US" sz="2000">
              <a:solidFill>
                <a:schemeClr val="accent3">
                  <a:lumMod val="75000"/>
                </a:schemeClr>
              </a:solidFill>
            </a:endParaRPr>
          </a:p>
          <a:p>
            <a:pPr marL="0" indent="0">
              <a:spcBef>
                <a:spcPts val="0"/>
              </a:spcBef>
              <a:buNone/>
            </a:pPr>
            <a:endParaRPr lang="en-US">
              <a:solidFill>
                <a:schemeClr val="accent3">
                  <a:lumMod val="75000"/>
                </a:schemeClr>
              </a:solidFill>
            </a:endParaRPr>
          </a:p>
        </p:txBody>
      </p:sp>
      <p:sp>
        <p:nvSpPr>
          <p:cNvPr id="4" name="TextBox 3"/>
          <p:cNvSpPr txBox="1"/>
          <p:nvPr/>
        </p:nvSpPr>
        <p:spPr>
          <a:xfrm>
            <a:off x="3346188" y="1979474"/>
            <a:ext cx="2326214" cy="1200329"/>
          </a:xfrm>
          <a:prstGeom prst="rect">
            <a:avLst/>
          </a:prstGeom>
          <a:solidFill>
            <a:schemeClr val="accent5">
              <a:lumMod val="60000"/>
              <a:lumOff val="40000"/>
            </a:schemeClr>
          </a:solidFill>
        </p:spPr>
        <p:txBody>
          <a:bodyPr wrap="none" rtlCol="0">
            <a:spAutoFit/>
          </a:bodyPr>
          <a:lstStyle/>
          <a:p>
            <a:pPr algn="ctr"/>
            <a:r>
              <a:rPr lang="en-US" b="1" smtClean="0"/>
              <a:t>SITUASI WAWANCARA</a:t>
            </a:r>
          </a:p>
          <a:p>
            <a:pPr marL="285750" indent="-285750">
              <a:buFont typeface="Arial" pitchFamily="34" charset="0"/>
              <a:buChar char="•"/>
            </a:pPr>
            <a:r>
              <a:rPr lang="en-US" smtClean="0"/>
              <a:t>Waktu</a:t>
            </a:r>
          </a:p>
          <a:p>
            <a:pPr marL="285750" indent="-285750">
              <a:buFont typeface="Arial" pitchFamily="34" charset="0"/>
              <a:buChar char="•"/>
            </a:pPr>
            <a:r>
              <a:rPr lang="en-US" smtClean="0"/>
              <a:t>Tempat</a:t>
            </a:r>
          </a:p>
          <a:p>
            <a:pPr marL="285750" indent="-285750">
              <a:buFont typeface="Arial" pitchFamily="34" charset="0"/>
              <a:buChar char="•"/>
            </a:pPr>
            <a:r>
              <a:rPr lang="en-US" smtClean="0"/>
              <a:t>Sifat masyarakat</a:t>
            </a:r>
            <a:endParaRPr lang="en-US"/>
          </a:p>
        </p:txBody>
      </p:sp>
      <p:sp>
        <p:nvSpPr>
          <p:cNvPr id="5" name="TextBox 4"/>
          <p:cNvSpPr txBox="1"/>
          <p:nvPr/>
        </p:nvSpPr>
        <p:spPr>
          <a:xfrm>
            <a:off x="6019800" y="3179803"/>
            <a:ext cx="2856780" cy="1754326"/>
          </a:xfrm>
          <a:prstGeom prst="rect">
            <a:avLst/>
          </a:prstGeom>
          <a:solidFill>
            <a:schemeClr val="accent5">
              <a:lumMod val="60000"/>
              <a:lumOff val="40000"/>
            </a:schemeClr>
          </a:solidFill>
        </p:spPr>
        <p:txBody>
          <a:bodyPr wrap="square" rtlCol="0">
            <a:spAutoFit/>
          </a:bodyPr>
          <a:lstStyle/>
          <a:p>
            <a:pPr algn="ctr"/>
            <a:r>
              <a:rPr lang="en-US" b="1" smtClean="0"/>
              <a:t>RESPONDEN</a:t>
            </a:r>
          </a:p>
          <a:p>
            <a:pPr marL="285750" indent="-285750">
              <a:buFont typeface="Arial" pitchFamily="34" charset="0"/>
              <a:buChar char="•"/>
            </a:pPr>
            <a:r>
              <a:rPr lang="en-US" smtClean="0"/>
              <a:t>Karakteristik sosial</a:t>
            </a:r>
          </a:p>
          <a:p>
            <a:pPr marL="285750" indent="-285750">
              <a:buFont typeface="Arial" pitchFamily="34" charset="0"/>
              <a:buChar char="•"/>
            </a:pPr>
            <a:r>
              <a:rPr lang="en-US" smtClean="0"/>
              <a:t>Kemampuan menangkap pertanyaan</a:t>
            </a:r>
          </a:p>
          <a:p>
            <a:pPr marL="285750" indent="-285750">
              <a:buFont typeface="Arial" pitchFamily="34" charset="0"/>
              <a:buChar char="•"/>
            </a:pPr>
            <a:r>
              <a:rPr lang="en-US" smtClean="0"/>
              <a:t>Kemempuan menjawab pertanyaan</a:t>
            </a:r>
            <a:endParaRPr lang="en-US"/>
          </a:p>
        </p:txBody>
      </p:sp>
      <p:sp>
        <p:nvSpPr>
          <p:cNvPr id="6" name="TextBox 5"/>
          <p:cNvSpPr txBox="1"/>
          <p:nvPr/>
        </p:nvSpPr>
        <p:spPr>
          <a:xfrm>
            <a:off x="3043005" y="4722674"/>
            <a:ext cx="2613563" cy="1754326"/>
          </a:xfrm>
          <a:prstGeom prst="rect">
            <a:avLst/>
          </a:prstGeom>
          <a:solidFill>
            <a:schemeClr val="accent5">
              <a:lumMod val="60000"/>
              <a:lumOff val="40000"/>
            </a:schemeClr>
          </a:solidFill>
        </p:spPr>
        <p:txBody>
          <a:bodyPr wrap="square" rtlCol="0">
            <a:spAutoFit/>
          </a:bodyPr>
          <a:lstStyle/>
          <a:p>
            <a:pPr algn="ctr"/>
            <a:r>
              <a:rPr lang="en-US" b="1" smtClean="0"/>
              <a:t>ISI WAWANCARA</a:t>
            </a:r>
          </a:p>
          <a:p>
            <a:pPr marL="285750" indent="-285750">
              <a:buFont typeface="Arial" pitchFamily="34" charset="0"/>
              <a:buChar char="•"/>
            </a:pPr>
            <a:r>
              <a:rPr lang="en-US" smtClean="0"/>
              <a:t>Aspek-aspek yang ingin ditanyakan</a:t>
            </a:r>
          </a:p>
          <a:p>
            <a:pPr marL="285750" indent="-285750">
              <a:buFont typeface="Arial" pitchFamily="34" charset="0"/>
              <a:buChar char="•"/>
            </a:pPr>
            <a:r>
              <a:rPr lang="en-US" smtClean="0"/>
              <a:t>Bersifat pribadi/tidak</a:t>
            </a:r>
          </a:p>
          <a:p>
            <a:pPr marL="285750" indent="-285750">
              <a:buFont typeface="Arial" pitchFamily="34" charset="0"/>
              <a:buChar char="•"/>
            </a:pPr>
            <a:r>
              <a:rPr lang="en-US" smtClean="0"/>
              <a:t>Menarik minat wawancara/tidak</a:t>
            </a:r>
          </a:p>
        </p:txBody>
      </p:sp>
      <p:sp>
        <p:nvSpPr>
          <p:cNvPr id="7" name="TextBox 6"/>
          <p:cNvSpPr txBox="1"/>
          <p:nvPr/>
        </p:nvSpPr>
        <p:spPr>
          <a:xfrm>
            <a:off x="115089" y="3179803"/>
            <a:ext cx="2323311" cy="1754326"/>
          </a:xfrm>
          <a:prstGeom prst="rect">
            <a:avLst/>
          </a:prstGeom>
          <a:solidFill>
            <a:schemeClr val="accent5">
              <a:lumMod val="60000"/>
              <a:lumOff val="40000"/>
            </a:schemeClr>
          </a:solidFill>
        </p:spPr>
        <p:txBody>
          <a:bodyPr wrap="square" rtlCol="0">
            <a:spAutoFit/>
          </a:bodyPr>
          <a:lstStyle/>
          <a:p>
            <a:pPr algn="ctr"/>
            <a:r>
              <a:rPr lang="en-US" b="1" smtClean="0"/>
              <a:t>PEWAWANCARA</a:t>
            </a:r>
          </a:p>
          <a:p>
            <a:pPr marL="285750" indent="-285750">
              <a:buFont typeface="Arial" pitchFamily="34" charset="0"/>
              <a:buChar char="•"/>
            </a:pPr>
            <a:r>
              <a:rPr lang="en-US" smtClean="0"/>
              <a:t>Motovasi</a:t>
            </a:r>
          </a:p>
          <a:p>
            <a:pPr marL="285750" indent="-285750">
              <a:buFont typeface="Arial" pitchFamily="34" charset="0"/>
              <a:buChar char="•"/>
            </a:pPr>
            <a:r>
              <a:rPr lang="en-US" smtClean="0"/>
              <a:t>Kesopanan dan keramahan</a:t>
            </a:r>
          </a:p>
          <a:p>
            <a:pPr marL="285750" indent="-285750">
              <a:buFont typeface="Arial" pitchFamily="34" charset="0"/>
              <a:buChar char="•"/>
            </a:pPr>
            <a:r>
              <a:rPr lang="en-US" smtClean="0"/>
              <a:t>Menjamin kerahasiaan</a:t>
            </a:r>
            <a:endParaRPr lang="en-US"/>
          </a:p>
        </p:txBody>
      </p:sp>
      <p:sp>
        <p:nvSpPr>
          <p:cNvPr id="8" name="Down Arrow 7"/>
          <p:cNvSpPr/>
          <p:nvPr/>
        </p:nvSpPr>
        <p:spPr>
          <a:xfrm rot="18625948">
            <a:off x="7360927" y="1945522"/>
            <a:ext cx="914400" cy="1143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9" name="Down Arrow 8"/>
          <p:cNvSpPr/>
          <p:nvPr/>
        </p:nvSpPr>
        <p:spPr>
          <a:xfrm rot="13398532">
            <a:off x="6827087" y="5118099"/>
            <a:ext cx="914400" cy="1143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0" name="Down Arrow 9"/>
          <p:cNvSpPr/>
          <p:nvPr/>
        </p:nvSpPr>
        <p:spPr>
          <a:xfrm rot="8150590">
            <a:off x="1255068" y="5168107"/>
            <a:ext cx="914400" cy="1143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1" name="Down Arrow 10"/>
          <p:cNvSpPr/>
          <p:nvPr/>
        </p:nvSpPr>
        <p:spPr>
          <a:xfrm rot="13317229">
            <a:off x="1788879" y="1957535"/>
            <a:ext cx="914400" cy="1143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2" name="Down Arrow 11"/>
          <p:cNvSpPr/>
          <p:nvPr/>
        </p:nvSpPr>
        <p:spPr>
          <a:xfrm rot="7862609">
            <a:off x="6064626" y="1899606"/>
            <a:ext cx="914400" cy="1143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3" name="Down Arrow 12"/>
          <p:cNvSpPr/>
          <p:nvPr/>
        </p:nvSpPr>
        <p:spPr>
          <a:xfrm rot="2372691">
            <a:off x="559632" y="1898285"/>
            <a:ext cx="914400" cy="1143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4" name="Down Arrow 13"/>
          <p:cNvSpPr/>
          <p:nvPr/>
        </p:nvSpPr>
        <p:spPr>
          <a:xfrm rot="5400000">
            <a:off x="2751600" y="3485466"/>
            <a:ext cx="582810" cy="1143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6" name="Down Arrow 15"/>
          <p:cNvSpPr/>
          <p:nvPr/>
        </p:nvSpPr>
        <p:spPr>
          <a:xfrm rot="16200000">
            <a:off x="5080695" y="3485466"/>
            <a:ext cx="582810" cy="1143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7" name="Down Arrow 16"/>
          <p:cNvSpPr/>
          <p:nvPr/>
        </p:nvSpPr>
        <p:spPr>
          <a:xfrm rot="10800000">
            <a:off x="4058381" y="3351074"/>
            <a:ext cx="582810" cy="1143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2227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a:xfrm>
            <a:off x="457200" y="1112837"/>
            <a:ext cx="8686800" cy="4525963"/>
          </a:xfrm>
        </p:spPr>
        <p:txBody>
          <a:bodyPr>
            <a:normAutofit/>
          </a:bodyPr>
          <a:lstStyle/>
          <a:p>
            <a:pPr>
              <a:spcBef>
                <a:spcPts val="0"/>
              </a:spcBef>
            </a:pPr>
            <a:r>
              <a:rPr lang="en-US" sz="2400" smtClean="0">
                <a:solidFill>
                  <a:srgbClr val="009999"/>
                </a:solidFill>
              </a:rPr>
              <a:t>Teknik Komunikasi </a:t>
            </a:r>
          </a:p>
          <a:p>
            <a:pPr marL="0" indent="0">
              <a:spcBef>
                <a:spcPts val="0"/>
              </a:spcBef>
              <a:buNone/>
            </a:pPr>
            <a:r>
              <a:rPr lang="en-US" sz="2000" i="1" smtClean="0">
                <a:solidFill>
                  <a:schemeClr val="accent3">
                    <a:lumMod val="75000"/>
                  </a:schemeClr>
                </a:solidFill>
              </a:rPr>
              <a:t>       Isi dari Kuesioner</a:t>
            </a:r>
            <a:endParaRPr lang="en-US" sz="2000">
              <a:solidFill>
                <a:schemeClr val="accent3">
                  <a:lumMod val="75000"/>
                </a:schemeClr>
              </a:solidFill>
            </a:endParaRPr>
          </a:p>
          <a:p>
            <a:pPr marL="0" indent="0">
              <a:spcBef>
                <a:spcPts val="0"/>
              </a:spcBef>
              <a:buNone/>
            </a:pPr>
            <a:endParaRPr lang="en-US">
              <a:solidFill>
                <a:schemeClr val="accent3">
                  <a:lumMod val="75000"/>
                </a:schemeClr>
              </a:solidFill>
            </a:endParaRPr>
          </a:p>
        </p:txBody>
      </p:sp>
      <p:sp>
        <p:nvSpPr>
          <p:cNvPr id="6" name="TextBox 5"/>
          <p:cNvSpPr txBox="1"/>
          <p:nvPr/>
        </p:nvSpPr>
        <p:spPr>
          <a:xfrm>
            <a:off x="293914" y="1981200"/>
            <a:ext cx="8382000" cy="3785652"/>
          </a:xfrm>
          <a:prstGeom prst="rect">
            <a:avLst/>
          </a:prstGeom>
          <a:solidFill>
            <a:schemeClr val="accent6">
              <a:lumMod val="60000"/>
              <a:lumOff val="40000"/>
            </a:schemeClr>
          </a:solidFill>
        </p:spPr>
        <p:txBody>
          <a:bodyPr wrap="square" rtlCol="0">
            <a:spAutoFit/>
          </a:bodyPr>
          <a:lstStyle/>
          <a:p>
            <a:pPr marL="285750" indent="-285750">
              <a:buFont typeface="Arial" pitchFamily="34" charset="0"/>
              <a:buChar char="•"/>
            </a:pPr>
            <a:r>
              <a:rPr lang="en-US" sz="2400" b="1" smtClean="0"/>
              <a:t>Pertanyaan tentang fakta</a:t>
            </a:r>
          </a:p>
          <a:p>
            <a:r>
              <a:rPr lang="en-US" sz="2400" smtClean="0"/>
              <a:t>Pertanyaan tentang fakta-fakta yang dianggap dikuasai oleh responden. Fakta-fakta tersebut bisa saja berhubungan dengan responden, dengan suatu keadaan ataupun dengan orang-orang  yang dikenal oleh responden sendiri</a:t>
            </a:r>
          </a:p>
          <a:p>
            <a:pPr marL="285750" indent="-285750">
              <a:buFont typeface="Arial" pitchFamily="34" charset="0"/>
              <a:buChar char="•"/>
            </a:pPr>
            <a:r>
              <a:rPr lang="en-US" sz="2400" b="1" smtClean="0"/>
              <a:t>Pertanyaan tentang pendapat</a:t>
            </a:r>
          </a:p>
          <a:p>
            <a:r>
              <a:rPr lang="en-US" sz="2400" smtClean="0"/>
              <a:t>Pertanyaan berdasarkan hasil pemikiran/persepsi responden. Jawaban dari responden dapat berbeda satu dengan yang lain. Hal yang mempengaruhi atalah pemahaman, pengetahuan, dan tingkat pendidikan</a:t>
            </a:r>
          </a:p>
        </p:txBody>
      </p:sp>
    </p:spTree>
    <p:extLst>
      <p:ext uri="{BB962C8B-B14F-4D97-AF65-F5344CB8AC3E}">
        <p14:creationId xmlns:p14="http://schemas.microsoft.com/office/powerpoint/2010/main" val="3835717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a:xfrm>
            <a:off x="457200" y="1112837"/>
            <a:ext cx="8686800" cy="4525963"/>
          </a:xfrm>
        </p:spPr>
        <p:txBody>
          <a:bodyPr>
            <a:normAutofit/>
          </a:bodyPr>
          <a:lstStyle/>
          <a:p>
            <a:pPr>
              <a:spcBef>
                <a:spcPts val="0"/>
              </a:spcBef>
            </a:pPr>
            <a:r>
              <a:rPr lang="en-US" sz="2400" smtClean="0">
                <a:solidFill>
                  <a:srgbClr val="009999"/>
                </a:solidFill>
              </a:rPr>
              <a:t>Teknik Komunikasi </a:t>
            </a:r>
          </a:p>
          <a:p>
            <a:pPr marL="0" indent="0">
              <a:spcBef>
                <a:spcPts val="0"/>
              </a:spcBef>
              <a:buNone/>
            </a:pPr>
            <a:r>
              <a:rPr lang="en-US" sz="2000" i="1" smtClean="0">
                <a:solidFill>
                  <a:schemeClr val="accent3">
                    <a:lumMod val="75000"/>
                  </a:schemeClr>
                </a:solidFill>
              </a:rPr>
              <a:t>       Jenis pertanyaan</a:t>
            </a:r>
            <a:endParaRPr lang="en-US" sz="2000">
              <a:solidFill>
                <a:schemeClr val="accent3">
                  <a:lumMod val="75000"/>
                </a:schemeClr>
              </a:solidFill>
            </a:endParaRPr>
          </a:p>
          <a:p>
            <a:pPr marL="0" indent="0">
              <a:spcBef>
                <a:spcPts val="0"/>
              </a:spcBef>
              <a:buNone/>
            </a:pPr>
            <a:endParaRPr lang="en-US">
              <a:solidFill>
                <a:schemeClr val="accent3">
                  <a:lumMod val="75000"/>
                </a:schemeClr>
              </a:solidFill>
            </a:endParaRPr>
          </a:p>
        </p:txBody>
      </p:sp>
      <p:sp>
        <p:nvSpPr>
          <p:cNvPr id="6" name="TextBox 5"/>
          <p:cNvSpPr txBox="1"/>
          <p:nvPr/>
        </p:nvSpPr>
        <p:spPr>
          <a:xfrm>
            <a:off x="0" y="1981200"/>
            <a:ext cx="9144000" cy="4154984"/>
          </a:xfrm>
          <a:prstGeom prst="rect">
            <a:avLst/>
          </a:prstGeom>
          <a:solidFill>
            <a:schemeClr val="accent6">
              <a:lumMod val="60000"/>
              <a:lumOff val="40000"/>
            </a:schemeClr>
          </a:solidFill>
        </p:spPr>
        <p:txBody>
          <a:bodyPr wrap="square" rtlCol="0">
            <a:spAutoFit/>
          </a:bodyPr>
          <a:lstStyle/>
          <a:p>
            <a:pPr marL="285750" indent="-285750">
              <a:buFont typeface="Arial" pitchFamily="34" charset="0"/>
              <a:buChar char="•"/>
            </a:pPr>
            <a:r>
              <a:rPr lang="en-US" sz="2200" b="1" smtClean="0"/>
              <a:t>Pertanyaan berstruktur</a:t>
            </a:r>
          </a:p>
          <a:p>
            <a:r>
              <a:rPr lang="en-US" sz="2200" smtClean="0"/>
              <a:t>Pertanyaan yang dibatasi dalam memberi jawaban kepada beberapa alternatif saja ataupun kepada satu jawaban saja</a:t>
            </a:r>
          </a:p>
          <a:p>
            <a:r>
              <a:rPr lang="en-US" sz="2200" smtClean="0">
                <a:solidFill>
                  <a:schemeClr val="accent1">
                    <a:lumMod val="75000"/>
                  </a:schemeClr>
                </a:solidFill>
              </a:rPr>
              <a:t>Contoh:</a:t>
            </a:r>
          </a:p>
          <a:p>
            <a:pPr marL="457200" indent="-457200">
              <a:buAutoNum type="alphaLcPeriod"/>
            </a:pPr>
            <a:r>
              <a:rPr lang="en-US" sz="2200" smtClean="0"/>
              <a:t>Apakah anda bekerja?..... Ya, …..Tidak</a:t>
            </a:r>
          </a:p>
          <a:p>
            <a:pPr marL="457200" indent="-457200">
              <a:buAutoNum type="alphaLcPeriod"/>
            </a:pPr>
            <a:r>
              <a:rPr lang="en-US" sz="2200" smtClean="0"/>
              <a:t>Berapa pendapatan anda?... Rp&lt; Rp. 1.000.000, …Rp1.000.000-Rp. 3.000.000, …&gt; Rp. 3.000.000</a:t>
            </a:r>
          </a:p>
          <a:p>
            <a:pPr marL="285750" indent="-285750">
              <a:buFont typeface="Arial" pitchFamily="34" charset="0"/>
              <a:buChar char="•"/>
            </a:pPr>
            <a:r>
              <a:rPr lang="en-US" sz="2200" b="1" smtClean="0"/>
              <a:t>Pertanyaan terbuka</a:t>
            </a:r>
          </a:p>
          <a:p>
            <a:r>
              <a:rPr lang="en-US" sz="2200" smtClean="0"/>
              <a:t>Responden diberikan kesempatan untuk menjabarkan jawabannya</a:t>
            </a:r>
          </a:p>
          <a:p>
            <a:r>
              <a:rPr lang="en-US" sz="2200">
                <a:solidFill>
                  <a:schemeClr val="accent1">
                    <a:lumMod val="75000"/>
                  </a:schemeClr>
                </a:solidFill>
              </a:rPr>
              <a:t>Contoh:</a:t>
            </a:r>
          </a:p>
          <a:p>
            <a:pPr marL="457200" indent="-457200">
              <a:buAutoNum type="alphaLcPeriod"/>
            </a:pPr>
            <a:r>
              <a:rPr lang="en-US" sz="2200" smtClean="0"/>
              <a:t>Bagaimana pendapat ana terhadap lingkungan perumahan ini?</a:t>
            </a:r>
          </a:p>
          <a:p>
            <a:pPr marL="457200" indent="-457200">
              <a:buAutoNum type="alphaLcPeriod"/>
            </a:pPr>
            <a:r>
              <a:rPr lang="en-US" sz="2200" smtClean="0"/>
              <a:t>Menurut anda apakah penyebab kemacetan di kawasan ini?</a:t>
            </a:r>
          </a:p>
        </p:txBody>
      </p:sp>
    </p:spTree>
    <p:extLst>
      <p:ext uri="{BB962C8B-B14F-4D97-AF65-F5344CB8AC3E}">
        <p14:creationId xmlns:p14="http://schemas.microsoft.com/office/powerpoint/2010/main" val="2608173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p:txBody>
          <a:bodyPr>
            <a:normAutofit fontScale="55000" lnSpcReduction="20000"/>
          </a:bodyPr>
          <a:lstStyle/>
          <a:p>
            <a:r>
              <a:rPr lang="en-US" sz="4500" smtClean="0">
                <a:solidFill>
                  <a:srgbClr val="009999"/>
                </a:solidFill>
              </a:rPr>
              <a:t>Teknik Komunikasi</a:t>
            </a:r>
            <a:endParaRPr lang="en-US" sz="4500">
              <a:solidFill>
                <a:srgbClr val="009999"/>
              </a:solidFill>
            </a:endParaRPr>
          </a:p>
          <a:p>
            <a:pPr marL="0" indent="0">
              <a:buNone/>
            </a:pPr>
            <a:endParaRPr lang="en-US" sz="3800" smtClean="0"/>
          </a:p>
          <a:p>
            <a:pPr marL="0" indent="0">
              <a:buNone/>
            </a:pPr>
            <a:r>
              <a:rPr lang="en-US" sz="3400" b="1"/>
              <a:t>Dalam teknik ini ada 2 faktor yang amat penting dapat mempengaruhi hasil, yaitu:</a:t>
            </a:r>
          </a:p>
          <a:p>
            <a:pPr marL="628650" lvl="0" indent="-284163">
              <a:buFont typeface="Wingdings" pitchFamily="2" charset="2"/>
              <a:buChar char="§"/>
            </a:pPr>
            <a:r>
              <a:rPr lang="en-US"/>
              <a:t>Bahasa, bahasa yang digunakan hendaknya bahasa yang halus, sopan, sederhana, agar mudah dapat dimengerti dan tidak menimbulkan salah tafsir.</a:t>
            </a:r>
          </a:p>
          <a:p>
            <a:pPr marL="628650" lvl="0" indent="-284163">
              <a:buFont typeface="Wingdings" pitchFamily="2" charset="2"/>
              <a:buChar char="§"/>
            </a:pPr>
            <a:r>
              <a:rPr lang="en-US"/>
              <a:t>Cara Pendekatan, yaitu berupa sikap yang sopan santun dan simpatik.</a:t>
            </a:r>
          </a:p>
          <a:p>
            <a:pPr marL="0" indent="0">
              <a:buNone/>
            </a:pPr>
            <a:endParaRPr lang="en-US" sz="3400" b="1" smtClean="0"/>
          </a:p>
          <a:p>
            <a:pPr marL="0" indent="0">
              <a:buNone/>
            </a:pPr>
            <a:r>
              <a:rPr lang="en-US" sz="3400" b="1" smtClean="0"/>
              <a:t>Beberapa </a:t>
            </a:r>
            <a:r>
              <a:rPr lang="en-US" sz="3400" b="1"/>
              <a:t>petunjuk dalam teknik ini yang perlu diperhatikan, antara lain:</a:t>
            </a:r>
          </a:p>
          <a:p>
            <a:pPr marL="628650" lvl="0" indent="-284163">
              <a:buFont typeface="Wingdings" pitchFamily="2" charset="2"/>
              <a:buChar char="q"/>
            </a:pPr>
            <a:r>
              <a:rPr lang="en-US" sz="3500" b="1"/>
              <a:t>Perumusan masalah dan tujuan harus jelas, untuk menentukan pengarahan topik yang hendak dikomunikasikan.</a:t>
            </a:r>
          </a:p>
          <a:p>
            <a:pPr marL="628650" lvl="0" indent="-284163">
              <a:buFont typeface="Wingdings" pitchFamily="2" charset="2"/>
              <a:buChar char="q"/>
            </a:pPr>
            <a:r>
              <a:rPr lang="en-US" sz="3500" b="1"/>
              <a:t>Menggunakan alat komunikasi yang tepat dan penggunaan bahasa yang halus menarik, simpatik dan luwes.</a:t>
            </a:r>
          </a:p>
          <a:p>
            <a:pPr marL="628650" lvl="0" indent="-284163">
              <a:buFont typeface="Wingdings" pitchFamily="2" charset="2"/>
              <a:buChar char="q"/>
            </a:pPr>
            <a:r>
              <a:rPr lang="en-US" sz="3500" b="1"/>
              <a:t>Menghindari berbagai hal yang bisa menyinggung harga diri/perasaaan subjek pemberi informasi.</a:t>
            </a:r>
          </a:p>
          <a:p>
            <a:pPr marL="628650" lvl="0" indent="-284163">
              <a:buFont typeface="Wingdings" pitchFamily="2" charset="2"/>
              <a:buChar char="q"/>
            </a:pPr>
            <a:r>
              <a:rPr lang="en-US" sz="3500" b="1"/>
              <a:t>Diadakan percobaan/uji coba terlebih dahulu.</a:t>
            </a:r>
          </a:p>
          <a:p>
            <a:endParaRPr lang="en-US"/>
          </a:p>
        </p:txBody>
      </p:sp>
    </p:spTree>
    <p:extLst>
      <p:ext uri="{BB962C8B-B14F-4D97-AF65-F5344CB8AC3E}">
        <p14:creationId xmlns:p14="http://schemas.microsoft.com/office/powerpoint/2010/main" val="2042046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9177" y="3352800"/>
            <a:ext cx="4238625"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p:txBody>
          <a:bodyPr>
            <a:normAutofit fontScale="85000" lnSpcReduction="20000"/>
          </a:bodyPr>
          <a:lstStyle/>
          <a:p>
            <a:r>
              <a:rPr lang="en-US" sz="4500" smtClean="0">
                <a:solidFill>
                  <a:srgbClr val="009999"/>
                </a:solidFill>
              </a:rPr>
              <a:t>Teknik Observasi</a:t>
            </a:r>
            <a:endParaRPr lang="en-US" sz="4500">
              <a:solidFill>
                <a:srgbClr val="009999"/>
              </a:solidFill>
            </a:endParaRPr>
          </a:p>
          <a:p>
            <a:r>
              <a:rPr lang="en-US" sz="2300" smtClean="0"/>
              <a:t>Teknik </a:t>
            </a:r>
            <a:r>
              <a:rPr lang="en-US" sz="2300"/>
              <a:t>Observasi sama dengan teknik komunikasi. Perbedaaanya ialah pada cara pengisian daftar isian atau daftar pertanyaan. Pada teknik komunikasi pengisian dilakukan oleh informan, sedang pada teknik observasi dilakukan oleh </a:t>
            </a:r>
            <a:r>
              <a:rPr lang="en-US" sz="2300" smtClean="0"/>
              <a:t>peneliti/surveyor</a:t>
            </a:r>
          </a:p>
          <a:p>
            <a:r>
              <a:rPr lang="en-US" sz="2300" smtClean="0"/>
              <a:t>Pengambilan data dengan menggunakan pengamatan langsung</a:t>
            </a:r>
          </a:p>
          <a:p>
            <a:pPr marL="0" indent="0">
              <a:buNone/>
            </a:pPr>
            <a:r>
              <a:rPr lang="en-US" sz="2300" b="1" smtClean="0">
                <a:solidFill>
                  <a:srgbClr val="00B050"/>
                </a:solidFill>
              </a:rPr>
              <a:t>SYARAT DALAM MELAKUKAN OBSERVASI LAPANGAN</a:t>
            </a:r>
          </a:p>
          <a:p>
            <a:r>
              <a:rPr lang="en-US" sz="2300" smtClean="0"/>
              <a:t>Pengamatan digunakan untuk penelitian dan telah direncanakan secara sistematik</a:t>
            </a:r>
          </a:p>
          <a:p>
            <a:r>
              <a:rPr lang="en-US" sz="2300" smtClean="0"/>
              <a:t>Pengamatan harus berkaitan dengan tujuan penelitian yang telah direncanakan</a:t>
            </a:r>
          </a:p>
          <a:p>
            <a:r>
              <a:rPr lang="en-US" sz="2300" smtClean="0"/>
              <a:t>Pengamatan tersebut dicatat secara sistematis dan dihubungkan dengan proporsi umum dan bukan dipaparkan sebagai suatu set yang menarik perhatian saja</a:t>
            </a:r>
          </a:p>
          <a:p>
            <a:r>
              <a:rPr lang="en-US" sz="2300" smtClean="0"/>
              <a:t>Pengamatan dapat dicek dan dikontrol atas validasi dan reliabilitasnya</a:t>
            </a:r>
            <a:endParaRPr lang="en-US" sz="2300"/>
          </a:p>
        </p:txBody>
      </p:sp>
    </p:spTree>
    <p:extLst>
      <p:ext uri="{BB962C8B-B14F-4D97-AF65-F5344CB8AC3E}">
        <p14:creationId xmlns:p14="http://schemas.microsoft.com/office/powerpoint/2010/main" val="79736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p:txBody>
          <a:bodyPr>
            <a:normAutofit/>
          </a:bodyPr>
          <a:lstStyle/>
          <a:p>
            <a:r>
              <a:rPr lang="en-US" sz="4500" smtClean="0">
                <a:solidFill>
                  <a:srgbClr val="009999"/>
                </a:solidFill>
              </a:rPr>
              <a:t>Teknik Observasi</a:t>
            </a:r>
            <a:endParaRPr lang="en-US" sz="4500">
              <a:solidFill>
                <a:srgbClr val="009999"/>
              </a:solidFill>
            </a:endParaRPr>
          </a:p>
          <a:p>
            <a:pPr marL="0" indent="0">
              <a:buNone/>
            </a:pPr>
            <a:r>
              <a:rPr lang="en-US" sz="2300" b="1" smtClean="0">
                <a:solidFill>
                  <a:srgbClr val="00B050"/>
                </a:solidFill>
              </a:rPr>
              <a:t>KEUNTUNGAN DALAM MELAKUKAN OBSERVASI LAPANGAN</a:t>
            </a:r>
          </a:p>
          <a:p>
            <a:r>
              <a:rPr lang="en-US" sz="2300" smtClean="0"/>
              <a:t>Mengetahui kondisi eksisting dan permasalahan yang terjadi secara langsung. Dengan cara pengamatan langsung, dapat teridentifikasi objek pengamatan dan dapat dicatat segera</a:t>
            </a:r>
          </a:p>
          <a:p>
            <a:r>
              <a:rPr lang="en-US" sz="2300" smtClean="0"/>
              <a:t>Pengamatan langsung dapat dilakukan jika tidak memungkinkan untuk implementasi teknik komunikasi (kuesioner dan wawancara)</a:t>
            </a:r>
            <a:endParaRPr lang="en-US" sz="2300"/>
          </a:p>
        </p:txBody>
      </p:sp>
    </p:spTree>
    <p:extLst>
      <p:ext uri="{BB962C8B-B14F-4D97-AF65-F5344CB8AC3E}">
        <p14:creationId xmlns:p14="http://schemas.microsoft.com/office/powerpoint/2010/main" val="2601948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TEKNIK PENGUMPULAN DATA</a:t>
            </a:r>
            <a:endParaRPr lang="en-US"/>
          </a:p>
        </p:txBody>
      </p:sp>
      <p:sp>
        <p:nvSpPr>
          <p:cNvPr id="3" name="Content Placeholder 2"/>
          <p:cNvSpPr>
            <a:spLocks noGrp="1"/>
          </p:cNvSpPr>
          <p:nvPr>
            <p:ph idx="1"/>
          </p:nvPr>
        </p:nvSpPr>
        <p:spPr/>
        <p:txBody>
          <a:bodyPr/>
          <a:lstStyle/>
          <a:p>
            <a:r>
              <a:rPr lang="en-US" sz="4400">
                <a:solidFill>
                  <a:srgbClr val="009999"/>
                </a:solidFill>
              </a:rPr>
              <a:t>Teknik Observasi</a:t>
            </a:r>
          </a:p>
          <a:p>
            <a:pPr marL="0" indent="0">
              <a:buNone/>
            </a:pPr>
            <a:r>
              <a:rPr lang="en-US" smtClean="0"/>
              <a:t>Obervasi lapangan dapat dibagi menjadi dua, yaitu:</a:t>
            </a:r>
          </a:p>
          <a:p>
            <a:pPr marL="514350" indent="-514350">
              <a:buAutoNum type="arabicPeriod"/>
            </a:pPr>
            <a:r>
              <a:rPr lang="en-US" smtClean="0"/>
              <a:t>Pengamatan tidak terstruktur</a:t>
            </a:r>
          </a:p>
          <a:p>
            <a:pPr marL="514350" indent="-514350">
              <a:buAutoNum type="arabicPeriod"/>
            </a:pPr>
            <a:r>
              <a:rPr lang="en-US" smtClean="0"/>
              <a:t>Pengamatan terstruktur</a:t>
            </a:r>
            <a:endParaRPr lang="en-US"/>
          </a:p>
        </p:txBody>
      </p:sp>
    </p:spTree>
    <p:extLst>
      <p:ext uri="{BB962C8B-B14F-4D97-AF65-F5344CB8AC3E}">
        <p14:creationId xmlns:p14="http://schemas.microsoft.com/office/powerpoint/2010/main" val="181637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KULIAH\Pictur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3124200"/>
            <a:ext cx="5410200" cy="3733800"/>
          </a:xfrm>
        </p:spPr>
        <p:txBody>
          <a:bodyPr>
            <a:normAutofit/>
          </a:bodyPr>
          <a:lstStyle/>
          <a:p>
            <a:pPr marL="571500" indent="-457200">
              <a:buClr>
                <a:srgbClr val="002060"/>
              </a:buClr>
              <a:buAutoNum type="arabicPeriod"/>
            </a:pPr>
            <a:r>
              <a:rPr lang="en-US" sz="2400" smtClean="0">
                <a:solidFill>
                  <a:schemeClr val="tx2">
                    <a:lumMod val="50000"/>
                  </a:schemeClr>
                </a:solidFill>
              </a:rPr>
              <a:t>Jenis data dan Informasi</a:t>
            </a:r>
          </a:p>
          <a:p>
            <a:pPr marL="571500" indent="-457200">
              <a:buClr>
                <a:srgbClr val="002060"/>
              </a:buClr>
              <a:buAutoNum type="arabicPeriod"/>
            </a:pPr>
            <a:r>
              <a:rPr lang="en-US" sz="2400" smtClean="0">
                <a:solidFill>
                  <a:schemeClr val="tx2">
                    <a:lumMod val="50000"/>
                  </a:schemeClr>
                </a:solidFill>
              </a:rPr>
              <a:t>Teknik Pengambilan Data</a:t>
            </a:r>
          </a:p>
          <a:p>
            <a:pPr marL="571500" indent="-457200">
              <a:buClr>
                <a:srgbClr val="002060"/>
              </a:buClr>
              <a:buAutoNum type="arabicPeriod"/>
            </a:pPr>
            <a:r>
              <a:rPr lang="en-US" sz="2400" smtClean="0">
                <a:solidFill>
                  <a:schemeClr val="tx2">
                    <a:lumMod val="50000"/>
                  </a:schemeClr>
                </a:solidFill>
              </a:rPr>
              <a:t>Teknik Survey</a:t>
            </a:r>
          </a:p>
          <a:p>
            <a:pPr marL="571500" indent="-457200">
              <a:buClr>
                <a:srgbClr val="002060"/>
              </a:buClr>
              <a:buFont typeface="+mj-lt"/>
              <a:buAutoNum type="arabicPeriod"/>
            </a:pPr>
            <a:endParaRPr lang="en-US" sz="2400" smtClean="0">
              <a:solidFill>
                <a:schemeClr val="tx2">
                  <a:lumMod val="50000"/>
                </a:schemeClr>
              </a:solidFill>
            </a:endParaRPr>
          </a:p>
          <a:p>
            <a:pPr marL="571500" indent="-457200">
              <a:buClr>
                <a:srgbClr val="002060"/>
              </a:buClr>
              <a:buFont typeface="+mj-lt"/>
              <a:buAutoNum type="arabicPeriod"/>
            </a:pPr>
            <a:endParaRPr lang="en-US" sz="2400">
              <a:solidFill>
                <a:schemeClr val="tx2">
                  <a:lumMod val="50000"/>
                </a:schemeClr>
              </a:solidFill>
            </a:endParaRPr>
          </a:p>
        </p:txBody>
      </p:sp>
      <p:sp>
        <p:nvSpPr>
          <p:cNvPr id="2" name="Title 1"/>
          <p:cNvSpPr>
            <a:spLocks noGrp="1"/>
          </p:cNvSpPr>
          <p:nvPr>
            <p:ph type="title"/>
          </p:nvPr>
        </p:nvSpPr>
        <p:spPr>
          <a:xfrm>
            <a:off x="3352800" y="2133600"/>
            <a:ext cx="3733800" cy="1143000"/>
          </a:xfrm>
        </p:spPr>
        <p:txBody>
          <a:bodyPr/>
          <a:lstStyle/>
          <a:p>
            <a:pPr algn="l"/>
            <a:r>
              <a:rPr lang="en-US" b="1" smtClean="0">
                <a:solidFill>
                  <a:schemeClr val="tx2">
                    <a:lumMod val="50000"/>
                  </a:schemeClr>
                </a:solidFill>
              </a:rPr>
              <a:t>OUTLINE</a:t>
            </a:r>
            <a:endParaRPr lang="en-US" b="1">
              <a:solidFill>
                <a:schemeClr val="tx2">
                  <a:lumMod val="50000"/>
                </a:schemeClr>
              </a:solidFill>
            </a:endParaRPr>
          </a:p>
        </p:txBody>
      </p:sp>
    </p:spTree>
    <p:extLst>
      <p:ext uri="{BB962C8B-B14F-4D97-AF65-F5344CB8AC3E}">
        <p14:creationId xmlns:p14="http://schemas.microsoft.com/office/powerpoint/2010/main" val="3099937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TEKNIK PENGUMPULAN DATA</a:t>
            </a:r>
            <a:endParaRPr lang="en-US"/>
          </a:p>
        </p:txBody>
      </p:sp>
      <p:sp>
        <p:nvSpPr>
          <p:cNvPr id="3" name="Content Placeholder 2"/>
          <p:cNvSpPr>
            <a:spLocks noGrp="1"/>
          </p:cNvSpPr>
          <p:nvPr>
            <p:ph idx="1"/>
          </p:nvPr>
        </p:nvSpPr>
        <p:spPr/>
        <p:txBody>
          <a:bodyPr>
            <a:normAutofit fontScale="92500" lnSpcReduction="10000"/>
          </a:bodyPr>
          <a:lstStyle/>
          <a:p>
            <a:r>
              <a:rPr lang="en-US" sz="4400">
                <a:solidFill>
                  <a:srgbClr val="009999"/>
                </a:solidFill>
              </a:rPr>
              <a:t>Teknik Observasi</a:t>
            </a:r>
          </a:p>
          <a:p>
            <a:pPr marL="0" indent="0">
              <a:buNone/>
            </a:pPr>
            <a:r>
              <a:rPr lang="en-US" smtClean="0"/>
              <a:t>Obervasi lapangan dapat dibagi menjadi dua, yaitu:</a:t>
            </a:r>
          </a:p>
          <a:p>
            <a:pPr marL="514350" indent="-514350">
              <a:buAutoNum type="arabicPeriod"/>
            </a:pPr>
            <a:r>
              <a:rPr lang="en-US" smtClean="0"/>
              <a:t>Pengamatan tidak terstruktur</a:t>
            </a:r>
          </a:p>
          <a:p>
            <a:pPr marL="0" indent="0">
              <a:buNone/>
            </a:pPr>
            <a:r>
              <a:rPr lang="en-US" smtClean="0"/>
              <a:t>Peneliti tidak mengetahui aspek-aspek apa saja dari permasalahan dan kondisi yang ingin diamati relevan dengan tujuan penelitiannya. Peneliti juga tidak mempunyai suatu rencanatentang cara-cara pengamatannya sebelum melaksanakan pengumpulan data</a:t>
            </a:r>
          </a:p>
        </p:txBody>
      </p:sp>
    </p:spTree>
    <p:extLst>
      <p:ext uri="{BB962C8B-B14F-4D97-AF65-F5344CB8AC3E}">
        <p14:creationId xmlns:p14="http://schemas.microsoft.com/office/powerpoint/2010/main" val="3491198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TEKNIK PENGUMPULAN DATA</a:t>
            </a:r>
            <a:endParaRPr lang="en-US"/>
          </a:p>
        </p:txBody>
      </p:sp>
      <p:sp>
        <p:nvSpPr>
          <p:cNvPr id="3" name="Content Placeholder 2"/>
          <p:cNvSpPr>
            <a:spLocks noGrp="1"/>
          </p:cNvSpPr>
          <p:nvPr>
            <p:ph idx="1"/>
          </p:nvPr>
        </p:nvSpPr>
        <p:spPr/>
        <p:txBody>
          <a:bodyPr/>
          <a:lstStyle/>
          <a:p>
            <a:r>
              <a:rPr lang="en-US" sz="4400">
                <a:solidFill>
                  <a:srgbClr val="009999"/>
                </a:solidFill>
              </a:rPr>
              <a:t>Teknik Observasi</a:t>
            </a:r>
          </a:p>
          <a:p>
            <a:pPr marL="0" indent="0">
              <a:buNone/>
            </a:pPr>
            <a:r>
              <a:rPr lang="en-US" smtClean="0"/>
              <a:t>Obervasi lapangan dapat dibagi menjadi dua, yaitu:</a:t>
            </a:r>
          </a:p>
          <a:p>
            <a:pPr marL="514350" indent="-514350">
              <a:buFont typeface="+mj-lt"/>
              <a:buAutoNum type="arabicPeriod" startAt="2"/>
            </a:pPr>
            <a:r>
              <a:rPr lang="en-US" smtClean="0"/>
              <a:t>Pengamatan terstruktur</a:t>
            </a:r>
          </a:p>
          <a:p>
            <a:pPr marL="0" indent="0">
              <a:buNone/>
            </a:pPr>
            <a:r>
              <a:rPr lang="en-US" smtClean="0"/>
              <a:t>Peneliti telah mengetahui aspek, permasalahan, kondisi yang ingin diketahui untuk mencapai tujuan penelitian</a:t>
            </a:r>
            <a:endParaRPr lang="en-US"/>
          </a:p>
        </p:txBody>
      </p:sp>
    </p:spTree>
    <p:extLst>
      <p:ext uri="{BB962C8B-B14F-4D97-AF65-F5344CB8AC3E}">
        <p14:creationId xmlns:p14="http://schemas.microsoft.com/office/powerpoint/2010/main" val="3139528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p:txBody>
          <a:bodyPr>
            <a:normAutofit fontScale="92500" lnSpcReduction="10000"/>
          </a:bodyPr>
          <a:lstStyle/>
          <a:p>
            <a:r>
              <a:rPr lang="en-US" sz="4600" smtClean="0">
                <a:solidFill>
                  <a:srgbClr val="009999"/>
                </a:solidFill>
              </a:rPr>
              <a:t>Studi Literatur</a:t>
            </a:r>
            <a:endParaRPr lang="en-US" sz="4600">
              <a:solidFill>
                <a:srgbClr val="009999"/>
              </a:solidFill>
            </a:endParaRPr>
          </a:p>
          <a:p>
            <a:r>
              <a:rPr lang="en-US" sz="2400" smtClean="0"/>
              <a:t>Dalam </a:t>
            </a:r>
            <a:r>
              <a:rPr lang="en-US" sz="2400"/>
              <a:t>teknik ini peneliti mempelajari data melalui sumber dokumenter (laporan, monografi daerah, dan buku ilmiah)</a:t>
            </a:r>
          </a:p>
          <a:p>
            <a:r>
              <a:rPr lang="en-US" sz="2400"/>
              <a:t>Cara ini sangat bermanfaat sebagai </a:t>
            </a:r>
            <a:r>
              <a:rPr lang="en-US" sz="2400" i="1"/>
              <a:t>informasi awal</a:t>
            </a:r>
            <a:r>
              <a:rPr lang="en-US" sz="2400"/>
              <a:t> sebelum melakukan </a:t>
            </a:r>
            <a:r>
              <a:rPr lang="en-US" sz="2400" smtClean="0"/>
              <a:t>survei </a:t>
            </a:r>
            <a:r>
              <a:rPr lang="en-US" sz="2400"/>
              <a:t>lebih lanjut, sehingga penyusunan rencana </a:t>
            </a:r>
            <a:r>
              <a:rPr lang="en-US" sz="2400" smtClean="0"/>
              <a:t>survei </a:t>
            </a:r>
            <a:r>
              <a:rPr lang="en-US" sz="2400"/>
              <a:t>nantinya akan lebih mantap, dan dapat mengurangi porsi pengumpulan data yang harus dicari di lapangan karena sebagian data sudah diperoleh dari studi literatur.</a:t>
            </a:r>
          </a:p>
          <a:p>
            <a:r>
              <a:rPr lang="en-US" sz="2400"/>
              <a:t>Dalam pengumpulan data dan informasi, selain dengan teknik-teknik tersebut, </a:t>
            </a:r>
            <a:r>
              <a:rPr lang="en-US" sz="2400" i="1"/>
              <a:t>kunjungan ke lapangan</a:t>
            </a:r>
            <a:r>
              <a:rPr lang="en-US" sz="2400"/>
              <a:t> (observasi lapangan) merupakan merupakan bagian dari pengumpulan data dan informasi primer yang dapat memberikan gambaran wilayah secara keseluruhan. </a:t>
            </a:r>
          </a:p>
          <a:p>
            <a:endParaRPr lang="en-US"/>
          </a:p>
        </p:txBody>
      </p:sp>
    </p:spTree>
    <p:extLst>
      <p:ext uri="{BB962C8B-B14F-4D97-AF65-F5344CB8AC3E}">
        <p14:creationId xmlns:p14="http://schemas.microsoft.com/office/powerpoint/2010/main" val="821321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SURVEI</a:t>
            </a:r>
            <a:endParaRPr lang="en-US" b="1"/>
          </a:p>
        </p:txBody>
      </p:sp>
      <p:sp>
        <p:nvSpPr>
          <p:cNvPr id="3" name="Content Placeholder 2"/>
          <p:cNvSpPr>
            <a:spLocks noGrp="1"/>
          </p:cNvSpPr>
          <p:nvPr>
            <p:ph idx="1"/>
          </p:nvPr>
        </p:nvSpPr>
        <p:spPr/>
        <p:txBody>
          <a:bodyPr>
            <a:normAutofit fontScale="92500" lnSpcReduction="20000"/>
          </a:bodyPr>
          <a:lstStyle/>
          <a:p>
            <a:r>
              <a:rPr lang="en-US" sz="4500" smtClean="0">
                <a:solidFill>
                  <a:srgbClr val="009999"/>
                </a:solidFill>
              </a:rPr>
              <a:t>Pengertian </a:t>
            </a:r>
            <a:endParaRPr lang="en-US" sz="4500">
              <a:solidFill>
                <a:srgbClr val="009999"/>
              </a:solidFill>
            </a:endParaRPr>
          </a:p>
          <a:p>
            <a:r>
              <a:rPr lang="en-US" sz="2000" smtClean="0"/>
              <a:t>Survei </a:t>
            </a:r>
            <a:r>
              <a:rPr lang="en-US" sz="2000"/>
              <a:t>adalah  tindakan awal suatu riset/penelitian/perencanaan dan biasanya mengandung maksud ‘pengumpulan data</a:t>
            </a:r>
            <a:r>
              <a:rPr lang="en-US" sz="2000" smtClean="0"/>
              <a:t>’.</a:t>
            </a:r>
            <a:endParaRPr lang="en-US" sz="2300"/>
          </a:p>
          <a:p>
            <a:r>
              <a:rPr lang="en-US" sz="3600" smtClean="0">
                <a:solidFill>
                  <a:srgbClr val="009999"/>
                </a:solidFill>
              </a:rPr>
              <a:t>Hambatan Survei</a:t>
            </a:r>
            <a:endParaRPr lang="en-US" sz="3600">
              <a:solidFill>
                <a:srgbClr val="009999"/>
              </a:solidFill>
            </a:endParaRPr>
          </a:p>
          <a:p>
            <a:pPr marL="0" indent="0">
              <a:buNone/>
            </a:pPr>
            <a:r>
              <a:rPr lang="en-US" sz="2000"/>
              <a:t>Ada beberapa hambatan di dalam </a:t>
            </a:r>
            <a:r>
              <a:rPr lang="en-US" sz="2000" smtClean="0"/>
              <a:t>survei </a:t>
            </a:r>
            <a:r>
              <a:rPr lang="en-US" sz="2000"/>
              <a:t>yang dapat mengurangi keberhasilan </a:t>
            </a:r>
            <a:r>
              <a:rPr lang="en-US" sz="2000" smtClean="0"/>
              <a:t>survei</a:t>
            </a:r>
            <a:r>
              <a:rPr lang="en-US" sz="2000"/>
              <a:t>. Hambatan tersebut diantaranya, yaitu:</a:t>
            </a:r>
          </a:p>
          <a:p>
            <a:pPr marL="0" indent="0">
              <a:buNone/>
            </a:pPr>
            <a:endParaRPr lang="en-US" sz="2400" smtClean="0"/>
          </a:p>
          <a:p>
            <a:r>
              <a:rPr lang="en-US" sz="2400" smtClean="0"/>
              <a:t>Data tidak tersedia dalam </a:t>
            </a:r>
            <a:r>
              <a:rPr lang="en-US" sz="2400" i="1" smtClean="0"/>
              <a:t>time series </a:t>
            </a:r>
            <a:r>
              <a:rPr lang="en-US" sz="2400" smtClean="0"/>
              <a:t>yang dibutuhkan </a:t>
            </a:r>
            <a:r>
              <a:rPr lang="en-US" sz="2400" smtClean="0">
                <a:solidFill>
                  <a:schemeClr val="accent3">
                    <a:lumMod val="75000"/>
                  </a:schemeClr>
                </a:solidFill>
              </a:rPr>
              <a:t>(bersifat substansi)</a:t>
            </a:r>
          </a:p>
          <a:p>
            <a:r>
              <a:rPr lang="en-US" sz="2400" smtClean="0"/>
              <a:t>Tidak menemukan stakeholder yang dapat menjadi narasumber untuk menghimpun data yang dibutuhkan </a:t>
            </a:r>
            <a:r>
              <a:rPr lang="en-US" sz="2400">
                <a:solidFill>
                  <a:schemeClr val="accent3">
                    <a:lumMod val="75000"/>
                  </a:schemeClr>
                </a:solidFill>
              </a:rPr>
              <a:t>(bersifat substansi)</a:t>
            </a:r>
          </a:p>
          <a:p>
            <a:r>
              <a:rPr lang="en-US" sz="2400" smtClean="0"/>
              <a:t>Data-data primer tidak dapat dilacak </a:t>
            </a:r>
            <a:r>
              <a:rPr lang="en-US" sz="2400">
                <a:solidFill>
                  <a:schemeClr val="accent3">
                    <a:lumMod val="75000"/>
                  </a:schemeClr>
                </a:solidFill>
              </a:rPr>
              <a:t>(bersifat substansi)</a:t>
            </a:r>
          </a:p>
          <a:p>
            <a:r>
              <a:rPr lang="en-US" sz="2400" smtClean="0"/>
              <a:t>Lokasi yang tidak dapat diakses </a:t>
            </a:r>
            <a:r>
              <a:rPr lang="en-US" sz="2400">
                <a:solidFill>
                  <a:schemeClr val="accent3">
                    <a:lumMod val="75000"/>
                  </a:schemeClr>
                </a:solidFill>
              </a:rPr>
              <a:t>(bersifat </a:t>
            </a:r>
            <a:r>
              <a:rPr lang="en-US" sz="2400" smtClean="0">
                <a:solidFill>
                  <a:schemeClr val="accent3">
                    <a:lumMod val="75000"/>
                  </a:schemeClr>
                </a:solidFill>
              </a:rPr>
              <a:t>teknis)</a:t>
            </a:r>
            <a:endParaRPr lang="en-US" sz="2400">
              <a:solidFill>
                <a:schemeClr val="accent3">
                  <a:lumMod val="75000"/>
                </a:schemeClr>
              </a:solidFill>
            </a:endParaRPr>
          </a:p>
          <a:p>
            <a:endParaRPr lang="en-US" sz="2400"/>
          </a:p>
        </p:txBody>
      </p:sp>
    </p:spTree>
    <p:extLst>
      <p:ext uri="{BB962C8B-B14F-4D97-AF65-F5344CB8AC3E}">
        <p14:creationId xmlns:p14="http://schemas.microsoft.com/office/powerpoint/2010/main" val="1156137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SURVEI</a:t>
            </a:r>
            <a:endParaRPr lang="en-US" b="1"/>
          </a:p>
        </p:txBody>
      </p:sp>
      <p:sp>
        <p:nvSpPr>
          <p:cNvPr id="3" name="Content Placeholder 2"/>
          <p:cNvSpPr>
            <a:spLocks noGrp="1"/>
          </p:cNvSpPr>
          <p:nvPr>
            <p:ph idx="1"/>
          </p:nvPr>
        </p:nvSpPr>
        <p:spPr/>
        <p:txBody>
          <a:bodyPr>
            <a:normAutofit fontScale="92500" lnSpcReduction="10000"/>
          </a:bodyPr>
          <a:lstStyle/>
          <a:p>
            <a:r>
              <a:rPr lang="en-US" sz="4000" smtClean="0">
                <a:solidFill>
                  <a:srgbClr val="009999"/>
                </a:solidFill>
              </a:rPr>
              <a:t>Tujuan riset/penelitian/perencanaan </a:t>
            </a:r>
            <a:endParaRPr lang="en-US" sz="4000">
              <a:solidFill>
                <a:srgbClr val="009999"/>
              </a:solidFill>
            </a:endParaRPr>
          </a:p>
          <a:p>
            <a:r>
              <a:rPr lang="en-US" sz="2000" smtClean="0"/>
              <a:t>Merumuskan rekomendasi untuk suatu proses riset/penelitian/perencanan</a:t>
            </a:r>
          </a:p>
          <a:p>
            <a:r>
              <a:rPr lang="en-US" sz="2000" smtClean="0"/>
              <a:t>Merumuskan kebijakan sebagai </a:t>
            </a:r>
            <a:r>
              <a:rPr lang="en-US" sz="2000" i="1" smtClean="0"/>
              <a:t>guideline</a:t>
            </a:r>
            <a:r>
              <a:rPr lang="en-US" sz="2000" smtClean="0"/>
              <a:t> pembangunan</a:t>
            </a:r>
          </a:p>
          <a:p>
            <a:r>
              <a:rPr lang="en-US" sz="2000" smtClean="0"/>
              <a:t>Menghasilkan solusi untuk suatu permasalahan</a:t>
            </a:r>
          </a:p>
          <a:p>
            <a:r>
              <a:rPr lang="en-US" sz="2000" smtClean="0"/>
              <a:t>Sebagai pembuktian  terhadap </a:t>
            </a:r>
            <a:r>
              <a:rPr lang="en-US" sz="2000" i="1" smtClean="0"/>
              <a:t>research question</a:t>
            </a:r>
          </a:p>
          <a:p>
            <a:r>
              <a:rPr lang="en-US" sz="4000" smtClean="0">
                <a:solidFill>
                  <a:srgbClr val="009999"/>
                </a:solidFill>
              </a:rPr>
              <a:t>Penyajian hasil </a:t>
            </a:r>
            <a:r>
              <a:rPr lang="en-US" sz="4000">
                <a:solidFill>
                  <a:srgbClr val="009999"/>
                </a:solidFill>
              </a:rPr>
              <a:t>riset/penelitian/perencanaan</a:t>
            </a:r>
          </a:p>
          <a:p>
            <a:r>
              <a:rPr lang="en-US" sz="1800" smtClean="0"/>
              <a:t>Rekomendasi</a:t>
            </a:r>
          </a:p>
          <a:p>
            <a:r>
              <a:rPr lang="en-US" sz="1800" smtClean="0"/>
              <a:t>Kebijakan</a:t>
            </a:r>
          </a:p>
          <a:p>
            <a:r>
              <a:rPr lang="en-US" sz="1800" smtClean="0"/>
              <a:t>Solusi</a:t>
            </a:r>
          </a:p>
          <a:p>
            <a:r>
              <a:rPr lang="en-US" sz="1800" smtClean="0"/>
              <a:t>Pembuktian</a:t>
            </a:r>
          </a:p>
          <a:p>
            <a:r>
              <a:rPr lang="en-US" sz="1800" smtClean="0"/>
              <a:t>Kesimpulan</a:t>
            </a:r>
            <a:endParaRPr lang="en-US" sz="1800"/>
          </a:p>
          <a:p>
            <a:endParaRPr lang="en-US" sz="1800">
              <a:solidFill>
                <a:srgbClr val="009999"/>
              </a:solidFill>
            </a:endParaRPr>
          </a:p>
          <a:p>
            <a:endParaRPr lang="en-US" sz="2400"/>
          </a:p>
        </p:txBody>
      </p:sp>
    </p:spTree>
    <p:extLst>
      <p:ext uri="{BB962C8B-B14F-4D97-AF65-F5344CB8AC3E}">
        <p14:creationId xmlns:p14="http://schemas.microsoft.com/office/powerpoint/2010/main" val="3216001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a:t>
            </a:r>
            <a:r>
              <a:rPr lang="en-US" b="1"/>
              <a:t>SURVEI</a:t>
            </a:r>
            <a:endParaRPr lang="en-US"/>
          </a:p>
        </p:txBody>
      </p:sp>
      <p:sp>
        <p:nvSpPr>
          <p:cNvPr id="3" name="Content Placeholder 2"/>
          <p:cNvSpPr>
            <a:spLocks noGrp="1"/>
          </p:cNvSpPr>
          <p:nvPr>
            <p:ph idx="1"/>
          </p:nvPr>
        </p:nvSpPr>
        <p:spPr/>
        <p:txBody>
          <a:bodyPr/>
          <a:lstStyle/>
          <a:p>
            <a:r>
              <a:rPr lang="en-US" smtClean="0"/>
              <a:t>Sebelum melaksanakan survei/observasi sebaiknya membuat desain survey</a:t>
            </a:r>
          </a:p>
          <a:p>
            <a:r>
              <a:rPr lang="en-US" smtClean="0"/>
              <a:t>Desain survey berisikan:</a:t>
            </a:r>
          </a:p>
          <a:p>
            <a:pPr marL="801688" indent="-457200">
              <a:buFontTx/>
              <a:buChar char="-"/>
            </a:pPr>
            <a:r>
              <a:rPr lang="en-US" smtClean="0"/>
              <a:t>Jadwal survey day by day termasuk lokasi, tujuan, instansi penyedia data, dll</a:t>
            </a:r>
          </a:p>
          <a:p>
            <a:pPr marL="801688" indent="-457200">
              <a:buFontTx/>
              <a:buChar char="-"/>
            </a:pPr>
            <a:r>
              <a:rPr lang="en-US" smtClean="0"/>
              <a:t>Tabel kebutuhan data</a:t>
            </a:r>
          </a:p>
          <a:p>
            <a:pPr marL="801688" indent="-457200">
              <a:buFontTx/>
              <a:buChar char="-"/>
            </a:pPr>
            <a:r>
              <a:rPr lang="en-US" smtClean="0"/>
              <a:t>Form observasi</a:t>
            </a:r>
          </a:p>
          <a:p>
            <a:pPr marL="801688" indent="-457200">
              <a:buFontTx/>
              <a:buChar char="-"/>
            </a:pPr>
            <a:r>
              <a:rPr lang="en-US" smtClean="0"/>
              <a:t>Form Kuesioner/wawancara</a:t>
            </a:r>
          </a:p>
          <a:p>
            <a:pPr marL="801688" indent="-457200">
              <a:buFontTx/>
              <a:buChar char="-"/>
            </a:pPr>
            <a:endParaRPr lang="en-US"/>
          </a:p>
        </p:txBody>
      </p:sp>
    </p:spTree>
    <p:extLst>
      <p:ext uri="{BB962C8B-B14F-4D97-AF65-F5344CB8AC3E}">
        <p14:creationId xmlns:p14="http://schemas.microsoft.com/office/powerpoint/2010/main" val="1996493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terimakasih</a:t>
            </a:r>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93881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t>JENIS DATA DAN INFORMASI</a:t>
            </a:r>
            <a:endParaRPr lang="en-US" sz="4000" b="1"/>
          </a:p>
        </p:txBody>
      </p:sp>
      <p:sp>
        <p:nvSpPr>
          <p:cNvPr id="3" name="Content Placeholder 2"/>
          <p:cNvSpPr>
            <a:spLocks noGrp="1"/>
          </p:cNvSpPr>
          <p:nvPr>
            <p:ph idx="1"/>
          </p:nvPr>
        </p:nvSpPr>
        <p:spPr/>
        <p:txBody>
          <a:bodyPr>
            <a:normAutofit/>
          </a:bodyPr>
          <a:lstStyle/>
          <a:p>
            <a:pPr marL="0" indent="0">
              <a:buNone/>
            </a:pPr>
            <a:r>
              <a:rPr lang="en-US" sz="3000" smtClean="0"/>
              <a:t>Dalam kegiatan pengumpulan data dan informasi, perlu diperhatikan:</a:t>
            </a:r>
          </a:p>
          <a:p>
            <a:pPr marL="514350" indent="-514350">
              <a:buAutoNum type="arabicPeriod"/>
            </a:pPr>
            <a:r>
              <a:rPr lang="en-US" sz="3000" smtClean="0"/>
              <a:t>Jenis data</a:t>
            </a:r>
          </a:p>
          <a:p>
            <a:pPr marL="514350" indent="-514350">
              <a:buAutoNum type="arabicPeriod"/>
            </a:pPr>
            <a:r>
              <a:rPr lang="en-US" sz="3000" smtClean="0"/>
              <a:t>Sumber data</a:t>
            </a:r>
          </a:p>
        </p:txBody>
      </p:sp>
    </p:spTree>
    <p:extLst>
      <p:ext uri="{BB962C8B-B14F-4D97-AF65-F5344CB8AC3E}">
        <p14:creationId xmlns:p14="http://schemas.microsoft.com/office/powerpoint/2010/main" val="3602275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t>JENIS DATA DAN INFORMASI</a:t>
            </a:r>
            <a:endParaRPr lang="en-US" sz="4000" b="1"/>
          </a:p>
        </p:txBody>
      </p:sp>
      <p:sp>
        <p:nvSpPr>
          <p:cNvPr id="3" name="Content Placeholder 2"/>
          <p:cNvSpPr>
            <a:spLocks noGrp="1"/>
          </p:cNvSpPr>
          <p:nvPr>
            <p:ph idx="1"/>
          </p:nvPr>
        </p:nvSpPr>
        <p:spPr/>
        <p:txBody>
          <a:bodyPr>
            <a:normAutofit fontScale="47500" lnSpcReduction="20000"/>
          </a:bodyPr>
          <a:lstStyle/>
          <a:p>
            <a:r>
              <a:rPr lang="en-US" sz="3800" b="1" smtClean="0">
                <a:solidFill>
                  <a:schemeClr val="tx2">
                    <a:lumMod val="75000"/>
                  </a:schemeClr>
                </a:solidFill>
              </a:rPr>
              <a:t>Jenis Data</a:t>
            </a:r>
          </a:p>
          <a:p>
            <a:pPr marL="0" indent="0">
              <a:buNone/>
            </a:pPr>
            <a:r>
              <a:rPr lang="en-US" sz="3300" smtClean="0"/>
              <a:t>Jenis data berdasarkan sifat, yaitu:</a:t>
            </a:r>
          </a:p>
          <a:p>
            <a:pPr marL="514350" indent="-514350">
              <a:buFont typeface="+mj-lt"/>
              <a:buAutoNum type="alphaLcPeriod"/>
            </a:pPr>
            <a:r>
              <a:rPr lang="en-US" sz="3300" b="1" smtClean="0"/>
              <a:t>Data kuantitatif: </a:t>
            </a:r>
            <a:r>
              <a:rPr lang="en-US" sz="3300" smtClean="0"/>
              <a:t>data yang bisa diselidiki secara langsung dan bisa dihitung dengan menggunakan cara sederhana</a:t>
            </a:r>
          </a:p>
          <a:p>
            <a:pPr marL="0" indent="0">
              <a:buNone/>
              <a:tabLst>
                <a:tab pos="511175" algn="l"/>
              </a:tabLst>
            </a:pPr>
            <a:r>
              <a:rPr lang="en-US" sz="3300"/>
              <a:t>	</a:t>
            </a:r>
            <a:r>
              <a:rPr lang="en-US" sz="3300" smtClean="0">
                <a:solidFill>
                  <a:schemeClr val="accent5">
                    <a:lumMod val="75000"/>
                  </a:schemeClr>
                </a:solidFill>
              </a:rPr>
              <a:t>Contoh:</a:t>
            </a:r>
          </a:p>
          <a:p>
            <a:pPr marL="0" indent="0">
              <a:buNone/>
              <a:tabLst>
                <a:tab pos="511175" algn="l"/>
              </a:tabLst>
            </a:pPr>
            <a:r>
              <a:rPr lang="en-US" sz="3300">
                <a:solidFill>
                  <a:schemeClr val="accent5">
                    <a:lumMod val="75000"/>
                  </a:schemeClr>
                </a:solidFill>
              </a:rPr>
              <a:t>	</a:t>
            </a:r>
            <a:r>
              <a:rPr lang="en-US" sz="3300" smtClean="0">
                <a:solidFill>
                  <a:schemeClr val="accent5">
                    <a:lumMod val="75000"/>
                  </a:schemeClr>
                </a:solidFill>
              </a:rPr>
              <a:t>1. Jumlah penduduk</a:t>
            </a:r>
          </a:p>
          <a:p>
            <a:pPr marL="0" indent="0">
              <a:buNone/>
              <a:tabLst>
                <a:tab pos="511175" algn="l"/>
              </a:tabLst>
            </a:pPr>
            <a:r>
              <a:rPr lang="en-US" sz="3300">
                <a:solidFill>
                  <a:schemeClr val="accent5">
                    <a:lumMod val="75000"/>
                  </a:schemeClr>
                </a:solidFill>
              </a:rPr>
              <a:t>	</a:t>
            </a:r>
            <a:r>
              <a:rPr lang="en-US" sz="3300" smtClean="0">
                <a:solidFill>
                  <a:schemeClr val="accent5">
                    <a:lumMod val="75000"/>
                  </a:schemeClr>
                </a:solidFill>
              </a:rPr>
              <a:t>2. Kepadatan penduduk</a:t>
            </a:r>
          </a:p>
          <a:p>
            <a:pPr marL="0" indent="0">
              <a:buNone/>
              <a:tabLst>
                <a:tab pos="511175" algn="l"/>
              </a:tabLst>
            </a:pPr>
            <a:r>
              <a:rPr lang="en-US" sz="3300">
                <a:solidFill>
                  <a:schemeClr val="accent5">
                    <a:lumMod val="75000"/>
                  </a:schemeClr>
                </a:solidFill>
              </a:rPr>
              <a:t>	</a:t>
            </a:r>
            <a:r>
              <a:rPr lang="en-US" sz="3300" smtClean="0">
                <a:solidFill>
                  <a:schemeClr val="accent5">
                    <a:lumMod val="75000"/>
                  </a:schemeClr>
                </a:solidFill>
              </a:rPr>
              <a:t>3. Pendapatan </a:t>
            </a:r>
            <a:r>
              <a:rPr lang="en-US" sz="3300">
                <a:solidFill>
                  <a:schemeClr val="accent5">
                    <a:lumMod val="75000"/>
                  </a:schemeClr>
                </a:solidFill>
              </a:rPr>
              <a:t>penduduk</a:t>
            </a:r>
          </a:p>
          <a:p>
            <a:pPr marL="0" indent="0">
              <a:buNone/>
              <a:tabLst>
                <a:tab pos="511175" algn="l"/>
              </a:tabLst>
            </a:pPr>
            <a:r>
              <a:rPr lang="en-US" sz="3300">
                <a:solidFill>
                  <a:schemeClr val="accent5">
                    <a:lumMod val="75000"/>
                  </a:schemeClr>
                </a:solidFill>
              </a:rPr>
              <a:t>	</a:t>
            </a:r>
            <a:r>
              <a:rPr lang="en-US" sz="3300" smtClean="0">
                <a:solidFill>
                  <a:schemeClr val="accent5">
                    <a:lumMod val="75000"/>
                  </a:schemeClr>
                </a:solidFill>
              </a:rPr>
              <a:t>4. </a:t>
            </a:r>
            <a:r>
              <a:rPr lang="en-US" sz="3300">
                <a:solidFill>
                  <a:schemeClr val="accent5">
                    <a:lumMod val="75000"/>
                  </a:schemeClr>
                </a:solidFill>
              </a:rPr>
              <a:t>PDRB</a:t>
            </a:r>
          </a:p>
          <a:p>
            <a:pPr marL="0" indent="0">
              <a:buNone/>
              <a:tabLst>
                <a:tab pos="511175" algn="l"/>
              </a:tabLst>
            </a:pPr>
            <a:endParaRPr lang="en-US" sz="3300"/>
          </a:p>
          <a:p>
            <a:pPr marL="514350" indent="-514350">
              <a:buFont typeface="+mj-lt"/>
              <a:buAutoNum type="alphaLcPeriod" startAt="2"/>
              <a:tabLst>
                <a:tab pos="511175" algn="l"/>
              </a:tabLst>
            </a:pPr>
            <a:r>
              <a:rPr lang="en-US" sz="3300" b="1" smtClean="0"/>
              <a:t>Data kualitatif:</a:t>
            </a:r>
            <a:r>
              <a:rPr lang="en-US" sz="3300" b="1"/>
              <a:t> </a:t>
            </a:r>
            <a:r>
              <a:rPr lang="en-US" sz="3300"/>
              <a:t>data yang tidak bisa diselidiki secara langsung dan hanya bisa diukur dengan cara tidak </a:t>
            </a:r>
            <a:r>
              <a:rPr lang="en-US" sz="3300" smtClean="0"/>
              <a:t>langsung</a:t>
            </a:r>
          </a:p>
          <a:p>
            <a:pPr marL="0" indent="0">
              <a:buNone/>
              <a:tabLst>
                <a:tab pos="511175" algn="l"/>
              </a:tabLst>
            </a:pPr>
            <a:r>
              <a:rPr lang="en-US" sz="3300">
                <a:solidFill>
                  <a:schemeClr val="accent5">
                    <a:lumMod val="75000"/>
                  </a:schemeClr>
                </a:solidFill>
              </a:rPr>
              <a:t>Contoh:</a:t>
            </a:r>
          </a:p>
          <a:p>
            <a:pPr marL="0" indent="0">
              <a:buNone/>
              <a:tabLst>
                <a:tab pos="511175" algn="l"/>
              </a:tabLst>
            </a:pPr>
            <a:r>
              <a:rPr lang="en-US" sz="3300">
                <a:solidFill>
                  <a:schemeClr val="accent5">
                    <a:lumMod val="75000"/>
                  </a:schemeClr>
                </a:solidFill>
              </a:rPr>
              <a:t>	1. </a:t>
            </a:r>
            <a:r>
              <a:rPr lang="en-US" sz="3300" smtClean="0">
                <a:solidFill>
                  <a:schemeClr val="accent5">
                    <a:lumMod val="75000"/>
                  </a:schemeClr>
                </a:solidFill>
              </a:rPr>
              <a:t>Jenis matapencaharian penduduk</a:t>
            </a:r>
            <a:endParaRPr lang="en-US" sz="3300">
              <a:solidFill>
                <a:schemeClr val="accent5">
                  <a:lumMod val="75000"/>
                </a:schemeClr>
              </a:solidFill>
            </a:endParaRPr>
          </a:p>
          <a:p>
            <a:pPr marL="0" indent="0">
              <a:buNone/>
              <a:tabLst>
                <a:tab pos="511175" algn="l"/>
              </a:tabLst>
            </a:pPr>
            <a:r>
              <a:rPr lang="en-US" sz="3300">
                <a:solidFill>
                  <a:schemeClr val="accent5">
                    <a:lumMod val="75000"/>
                  </a:schemeClr>
                </a:solidFill>
              </a:rPr>
              <a:t>	2. </a:t>
            </a:r>
            <a:r>
              <a:rPr lang="en-US" sz="3300" smtClean="0">
                <a:solidFill>
                  <a:schemeClr val="accent5">
                    <a:lumMod val="75000"/>
                  </a:schemeClr>
                </a:solidFill>
              </a:rPr>
              <a:t>Tingkat pendidikan penduduk</a:t>
            </a:r>
            <a:endParaRPr lang="en-US" sz="3300">
              <a:solidFill>
                <a:schemeClr val="accent5">
                  <a:lumMod val="75000"/>
                </a:schemeClr>
              </a:solidFill>
            </a:endParaRPr>
          </a:p>
          <a:p>
            <a:pPr marL="0" indent="0">
              <a:buNone/>
              <a:tabLst>
                <a:tab pos="511175" algn="l"/>
              </a:tabLst>
            </a:pPr>
            <a:r>
              <a:rPr lang="en-US" sz="3300">
                <a:solidFill>
                  <a:schemeClr val="accent5">
                    <a:lumMod val="75000"/>
                  </a:schemeClr>
                </a:solidFill>
              </a:rPr>
              <a:t>	3. </a:t>
            </a:r>
            <a:r>
              <a:rPr lang="en-US" sz="3300" smtClean="0">
                <a:solidFill>
                  <a:schemeClr val="accent5">
                    <a:lumMod val="75000"/>
                  </a:schemeClr>
                </a:solidFill>
              </a:rPr>
              <a:t>Komoditas produk dari sektor pertanian</a:t>
            </a:r>
            <a:endParaRPr lang="en-US" sz="3300">
              <a:solidFill>
                <a:schemeClr val="accent5">
                  <a:lumMod val="75000"/>
                </a:schemeClr>
              </a:solidFill>
            </a:endParaRPr>
          </a:p>
          <a:p>
            <a:pPr marL="0" indent="0">
              <a:buNone/>
              <a:tabLst>
                <a:tab pos="511175" algn="l"/>
              </a:tabLst>
            </a:pPr>
            <a:r>
              <a:rPr lang="en-US" sz="2800">
                <a:solidFill>
                  <a:schemeClr val="accent5">
                    <a:lumMod val="75000"/>
                  </a:schemeClr>
                </a:solidFill>
              </a:rPr>
              <a:t>	</a:t>
            </a:r>
            <a:endParaRPr lang="en-US" sz="2800" smtClean="0"/>
          </a:p>
        </p:txBody>
      </p:sp>
    </p:spTree>
    <p:extLst>
      <p:ext uri="{BB962C8B-B14F-4D97-AF65-F5344CB8AC3E}">
        <p14:creationId xmlns:p14="http://schemas.microsoft.com/office/powerpoint/2010/main" val="80824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t>JENIS DATA DAN INFORMASI</a:t>
            </a:r>
            <a:endParaRPr lang="en-US" sz="4000" b="1"/>
          </a:p>
        </p:txBody>
      </p:sp>
      <p:sp>
        <p:nvSpPr>
          <p:cNvPr id="3" name="Content Placeholder 2"/>
          <p:cNvSpPr>
            <a:spLocks noGrp="1"/>
          </p:cNvSpPr>
          <p:nvPr>
            <p:ph idx="1"/>
          </p:nvPr>
        </p:nvSpPr>
        <p:spPr/>
        <p:txBody>
          <a:bodyPr>
            <a:normAutofit fontScale="55000" lnSpcReduction="20000"/>
          </a:bodyPr>
          <a:lstStyle/>
          <a:p>
            <a:r>
              <a:rPr lang="en-US" sz="3800" b="1" smtClean="0">
                <a:solidFill>
                  <a:schemeClr val="tx2">
                    <a:lumMod val="75000"/>
                  </a:schemeClr>
                </a:solidFill>
              </a:rPr>
              <a:t>Jenis Data</a:t>
            </a:r>
          </a:p>
          <a:p>
            <a:pPr marL="0" indent="0">
              <a:buNone/>
            </a:pPr>
            <a:r>
              <a:rPr lang="en-US" sz="3300" smtClean="0"/>
              <a:t>Jenis data berdasarkan skala, yaitu:</a:t>
            </a:r>
          </a:p>
          <a:p>
            <a:pPr marL="514350" indent="-514350">
              <a:buFont typeface="+mj-lt"/>
              <a:buAutoNum type="alphaLcPeriod"/>
            </a:pPr>
            <a:r>
              <a:rPr lang="en-US" sz="3300" b="1" smtClean="0"/>
              <a:t>Skala nominal</a:t>
            </a:r>
            <a:r>
              <a:rPr lang="en-US" sz="3300" smtClean="0"/>
              <a:t>: pemberian skala dimana skala digunakan hanya untuk membedakan suatu ukuran dari ukuran yang lain tanpa membedakan suatu ukuran dari ukuran yang lain tanpa memberi atribut yang lebih besar atau lebih kecil</a:t>
            </a:r>
          </a:p>
          <a:p>
            <a:pPr marL="0" indent="0">
              <a:buNone/>
              <a:tabLst>
                <a:tab pos="511175" algn="l"/>
              </a:tabLst>
            </a:pPr>
            <a:r>
              <a:rPr lang="en-US" sz="3300"/>
              <a:t>	</a:t>
            </a:r>
            <a:r>
              <a:rPr lang="en-US" sz="3300" smtClean="0">
                <a:solidFill>
                  <a:schemeClr val="accent5">
                    <a:lumMod val="75000"/>
                  </a:schemeClr>
                </a:solidFill>
              </a:rPr>
              <a:t>Contoh:</a:t>
            </a:r>
          </a:p>
          <a:p>
            <a:pPr marL="0" indent="0">
              <a:buNone/>
              <a:tabLst>
                <a:tab pos="511175" algn="l"/>
              </a:tabLst>
            </a:pPr>
            <a:r>
              <a:rPr lang="en-US" sz="3300">
                <a:solidFill>
                  <a:schemeClr val="accent5">
                    <a:lumMod val="75000"/>
                  </a:schemeClr>
                </a:solidFill>
              </a:rPr>
              <a:t>	</a:t>
            </a:r>
            <a:r>
              <a:rPr lang="en-US" sz="3300" smtClean="0">
                <a:solidFill>
                  <a:schemeClr val="accent5">
                    <a:lumMod val="75000"/>
                  </a:schemeClr>
                </a:solidFill>
              </a:rPr>
              <a:t>Skala 1= Laki-Laki, Skala 2 = Perempuan</a:t>
            </a:r>
          </a:p>
          <a:p>
            <a:pPr marL="0" indent="0">
              <a:buNone/>
              <a:tabLst>
                <a:tab pos="511175" algn="l"/>
              </a:tabLst>
            </a:pPr>
            <a:r>
              <a:rPr lang="en-US" sz="3300">
                <a:solidFill>
                  <a:schemeClr val="accent5">
                    <a:lumMod val="75000"/>
                  </a:schemeClr>
                </a:solidFill>
              </a:rPr>
              <a:t>	</a:t>
            </a:r>
            <a:r>
              <a:rPr lang="en-US" sz="3300" smtClean="0">
                <a:solidFill>
                  <a:schemeClr val="accent5">
                    <a:lumMod val="75000"/>
                  </a:schemeClr>
                </a:solidFill>
              </a:rPr>
              <a:t>Skala 1= Islam, Skala 2= Katolik, Skala 3= Kristen, Skala 4= Budha, Skala 5= Hindu</a:t>
            </a:r>
            <a:endParaRPr lang="en-US" sz="3300">
              <a:solidFill>
                <a:schemeClr val="accent5">
                  <a:lumMod val="75000"/>
                </a:schemeClr>
              </a:solidFill>
            </a:endParaRPr>
          </a:p>
          <a:p>
            <a:pPr marL="0" indent="0">
              <a:buNone/>
              <a:tabLst>
                <a:tab pos="511175" algn="l"/>
              </a:tabLst>
            </a:pPr>
            <a:endParaRPr lang="en-US" sz="3300"/>
          </a:p>
          <a:p>
            <a:pPr marL="514350" indent="-514350">
              <a:buFont typeface="+mj-lt"/>
              <a:buAutoNum type="alphaLcPeriod" startAt="2"/>
              <a:tabLst>
                <a:tab pos="511175" algn="l"/>
              </a:tabLst>
            </a:pPr>
            <a:r>
              <a:rPr lang="en-US" sz="3300" b="1" smtClean="0"/>
              <a:t>Skala ordinal: </a:t>
            </a:r>
            <a:r>
              <a:rPr lang="en-US" sz="3300" smtClean="0"/>
              <a:t>membedakan urutan dalam skala dan dapat memberikan atribut yang lebih besar dan lebih kecil </a:t>
            </a:r>
          </a:p>
          <a:p>
            <a:pPr marL="0" indent="0">
              <a:buNone/>
              <a:tabLst>
                <a:tab pos="511175" algn="l"/>
              </a:tabLst>
            </a:pPr>
            <a:r>
              <a:rPr lang="en-US" sz="3300">
                <a:solidFill>
                  <a:schemeClr val="accent5">
                    <a:lumMod val="75000"/>
                  </a:schemeClr>
                </a:solidFill>
              </a:rPr>
              <a:t>Contoh:</a:t>
            </a:r>
          </a:p>
          <a:p>
            <a:pPr marL="0" indent="0">
              <a:buNone/>
              <a:tabLst>
                <a:tab pos="511175" algn="l"/>
              </a:tabLst>
            </a:pPr>
            <a:r>
              <a:rPr lang="en-US" sz="3300" smtClean="0">
                <a:solidFill>
                  <a:schemeClr val="accent5">
                    <a:lumMod val="75000"/>
                  </a:schemeClr>
                </a:solidFill>
              </a:rPr>
              <a:t>Skala 1= Tidak puas, Skala 2= Cukup puas, Skala 3= Puas, Skala 4= Sangat puas</a:t>
            </a:r>
            <a:r>
              <a:rPr lang="en-US" sz="2800">
                <a:solidFill>
                  <a:schemeClr val="accent5">
                    <a:lumMod val="75000"/>
                  </a:schemeClr>
                </a:solidFill>
              </a:rPr>
              <a:t>	</a:t>
            </a:r>
            <a:endParaRPr lang="en-US" sz="2800" smtClean="0"/>
          </a:p>
        </p:txBody>
      </p:sp>
    </p:spTree>
    <p:extLst>
      <p:ext uri="{BB962C8B-B14F-4D97-AF65-F5344CB8AC3E}">
        <p14:creationId xmlns:p14="http://schemas.microsoft.com/office/powerpoint/2010/main" val="176250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t>JENIS DATA DAN INFORMASI</a:t>
            </a:r>
            <a:endParaRPr lang="en-US" sz="4000" b="1"/>
          </a:p>
        </p:txBody>
      </p:sp>
      <p:sp>
        <p:nvSpPr>
          <p:cNvPr id="3" name="Content Placeholder 2"/>
          <p:cNvSpPr>
            <a:spLocks noGrp="1"/>
          </p:cNvSpPr>
          <p:nvPr>
            <p:ph idx="1"/>
          </p:nvPr>
        </p:nvSpPr>
        <p:spPr/>
        <p:txBody>
          <a:bodyPr>
            <a:normAutofit fontScale="47500" lnSpcReduction="20000"/>
          </a:bodyPr>
          <a:lstStyle/>
          <a:p>
            <a:r>
              <a:rPr lang="en-US" sz="3800" b="1" smtClean="0">
                <a:solidFill>
                  <a:schemeClr val="tx2">
                    <a:lumMod val="75000"/>
                  </a:schemeClr>
                </a:solidFill>
              </a:rPr>
              <a:t>Jenis Data</a:t>
            </a:r>
          </a:p>
          <a:p>
            <a:pPr marL="0" indent="0">
              <a:buNone/>
            </a:pPr>
            <a:r>
              <a:rPr lang="en-US" sz="4600" smtClean="0"/>
              <a:t>Jenis data berdasarkan skala, yaitu:</a:t>
            </a:r>
          </a:p>
          <a:p>
            <a:pPr marL="514350" indent="-514350">
              <a:buFont typeface="+mj-lt"/>
              <a:buAutoNum type="alphaLcPeriod" startAt="3"/>
            </a:pPr>
            <a:r>
              <a:rPr lang="en-US" sz="4600" b="1" smtClean="0"/>
              <a:t>Skala interval</a:t>
            </a:r>
            <a:r>
              <a:rPr lang="en-US" sz="4600" smtClean="0"/>
              <a:t>: skala yang memiliki ciri skala ordinal, tetapi jarak/inteval dapat diukur</a:t>
            </a:r>
          </a:p>
          <a:p>
            <a:pPr marL="0" indent="0">
              <a:buNone/>
              <a:tabLst>
                <a:tab pos="511175" algn="l"/>
              </a:tabLst>
            </a:pPr>
            <a:r>
              <a:rPr lang="en-US" sz="4600"/>
              <a:t>	</a:t>
            </a:r>
            <a:r>
              <a:rPr lang="en-US" sz="4600" smtClean="0">
                <a:solidFill>
                  <a:schemeClr val="accent5">
                    <a:lumMod val="75000"/>
                  </a:schemeClr>
                </a:solidFill>
              </a:rPr>
              <a:t>Contoh:</a:t>
            </a:r>
          </a:p>
          <a:p>
            <a:pPr marL="511175" indent="-511175">
              <a:buNone/>
              <a:tabLst>
                <a:tab pos="511175" algn="l"/>
              </a:tabLst>
            </a:pPr>
            <a:r>
              <a:rPr lang="en-US" sz="4600">
                <a:solidFill>
                  <a:schemeClr val="accent5">
                    <a:lumMod val="75000"/>
                  </a:schemeClr>
                </a:solidFill>
              </a:rPr>
              <a:t>	</a:t>
            </a:r>
            <a:r>
              <a:rPr lang="en-US" sz="4600" smtClean="0">
                <a:solidFill>
                  <a:schemeClr val="accent5">
                    <a:lumMod val="75000"/>
                  </a:schemeClr>
                </a:solidFill>
              </a:rPr>
              <a:t>Data interval </a:t>
            </a:r>
            <a:r>
              <a:rPr lang="en-US" sz="4600">
                <a:solidFill>
                  <a:schemeClr val="accent5">
                    <a:lumMod val="75000"/>
                  </a:schemeClr>
                </a:solidFill>
              </a:rPr>
              <a:t>yaitu rentang IPK mahasiswa antara 3,00 sampai 3,50 sama jaraknya dengan 2,50 sampai </a:t>
            </a:r>
            <a:r>
              <a:rPr lang="en-US" sz="4600" smtClean="0">
                <a:solidFill>
                  <a:schemeClr val="accent5">
                    <a:lumMod val="75000"/>
                  </a:schemeClr>
                </a:solidFill>
              </a:rPr>
              <a:t>3,50</a:t>
            </a:r>
            <a:endParaRPr lang="en-US" sz="4600">
              <a:solidFill>
                <a:schemeClr val="accent5">
                  <a:lumMod val="75000"/>
                </a:schemeClr>
              </a:solidFill>
            </a:endParaRPr>
          </a:p>
          <a:p>
            <a:pPr marL="514350" indent="-514350">
              <a:buFont typeface="+mj-lt"/>
              <a:buAutoNum type="alphaLcPeriod" startAt="4"/>
              <a:tabLst>
                <a:tab pos="511175" algn="l"/>
              </a:tabLst>
            </a:pPr>
            <a:r>
              <a:rPr lang="en-US" sz="4600" b="1" smtClean="0"/>
              <a:t>Skala rasio: </a:t>
            </a:r>
            <a:r>
              <a:rPr lang="en-US" sz="4600" smtClean="0"/>
              <a:t>jenis skala yang tertinggi, dimana pada skala ini memiliki ciri-ciri skala interval ditambah dengan ciri memiliki nilai nol sebagai nilai yang mutlak </a:t>
            </a:r>
          </a:p>
          <a:p>
            <a:pPr marL="0" indent="0">
              <a:buNone/>
              <a:tabLst>
                <a:tab pos="511175" algn="l"/>
              </a:tabLst>
            </a:pPr>
            <a:r>
              <a:rPr lang="en-US" sz="4600">
                <a:solidFill>
                  <a:schemeClr val="accent5">
                    <a:lumMod val="75000"/>
                  </a:schemeClr>
                </a:solidFill>
              </a:rPr>
              <a:t>Contoh:</a:t>
            </a:r>
          </a:p>
          <a:p>
            <a:pPr marL="0" indent="0">
              <a:buNone/>
              <a:tabLst>
                <a:tab pos="511175" algn="l"/>
              </a:tabLst>
            </a:pPr>
            <a:r>
              <a:rPr lang="en-US" sz="4600" smtClean="0">
                <a:solidFill>
                  <a:schemeClr val="accent5">
                    <a:lumMod val="75000"/>
                  </a:schemeClr>
                </a:solidFill>
              </a:rPr>
              <a:t>Pendapatan masyarakat rata-rata Rp. 3.000.000 di kawasan A lebih tinggi dibandingkan pendapatan msyarakat rata-rata Rp. 1.000.000 di kawasan B </a:t>
            </a:r>
            <a:r>
              <a:rPr lang="en-US" sz="4600">
                <a:solidFill>
                  <a:schemeClr val="accent5">
                    <a:lumMod val="75000"/>
                  </a:schemeClr>
                </a:solidFill>
              </a:rPr>
              <a:t>	</a:t>
            </a:r>
            <a:endParaRPr lang="en-US" sz="4600" smtClean="0"/>
          </a:p>
        </p:txBody>
      </p:sp>
    </p:spTree>
    <p:extLst>
      <p:ext uri="{BB962C8B-B14F-4D97-AF65-F5344CB8AC3E}">
        <p14:creationId xmlns:p14="http://schemas.microsoft.com/office/powerpoint/2010/main" val="2510548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t>JENIS DATA DAN INFORMASI</a:t>
            </a:r>
            <a:endParaRPr lang="en-US" sz="4000" b="1"/>
          </a:p>
        </p:txBody>
      </p:sp>
      <p:sp>
        <p:nvSpPr>
          <p:cNvPr id="3" name="Content Placeholder 2"/>
          <p:cNvSpPr>
            <a:spLocks noGrp="1"/>
          </p:cNvSpPr>
          <p:nvPr>
            <p:ph idx="1"/>
          </p:nvPr>
        </p:nvSpPr>
        <p:spPr/>
        <p:txBody>
          <a:bodyPr>
            <a:normAutofit fontScale="47500" lnSpcReduction="20000"/>
          </a:bodyPr>
          <a:lstStyle/>
          <a:p>
            <a:r>
              <a:rPr lang="en-US" sz="3800" b="1" smtClean="0">
                <a:solidFill>
                  <a:schemeClr val="tx2">
                    <a:lumMod val="75000"/>
                  </a:schemeClr>
                </a:solidFill>
              </a:rPr>
              <a:t>Jenis Data</a:t>
            </a:r>
          </a:p>
          <a:p>
            <a:pPr marL="0" indent="0">
              <a:buNone/>
            </a:pPr>
            <a:r>
              <a:rPr lang="en-US" sz="4600" smtClean="0"/>
              <a:t>Jenis data berdasarkan waktu pengumpulannya, yaitu:</a:t>
            </a:r>
          </a:p>
          <a:p>
            <a:pPr marL="463550" indent="-463550">
              <a:buFont typeface="+mj-lt"/>
              <a:buAutoNum type="alphaLcPeriod"/>
            </a:pPr>
            <a:r>
              <a:rPr lang="en-US" sz="4500" b="1" smtClean="0"/>
              <a:t>Data </a:t>
            </a:r>
            <a:r>
              <a:rPr lang="en-US" sz="4500" b="1"/>
              <a:t>Berkala (</a:t>
            </a:r>
            <a:r>
              <a:rPr lang="en-US" sz="4500" b="1" i="1"/>
              <a:t>Time </a:t>
            </a:r>
            <a:r>
              <a:rPr lang="en-US" sz="4500" b="1" i="1" smtClean="0"/>
              <a:t>Series</a:t>
            </a:r>
            <a:r>
              <a:rPr lang="en-US" sz="4500" b="1" smtClean="0"/>
              <a:t>): </a:t>
            </a:r>
            <a:r>
              <a:rPr lang="en-US" sz="4500" smtClean="0"/>
              <a:t>data </a:t>
            </a:r>
            <a:r>
              <a:rPr lang="en-US" sz="4500"/>
              <a:t>yang dikumpulkan secara berkala dari waktu ke waktu. Pengambilan data ini biasanya digunakan untuk melihat perkembangan dari waktu ke </a:t>
            </a:r>
            <a:r>
              <a:rPr lang="en-US" sz="4500" smtClean="0"/>
              <a:t>waktu</a:t>
            </a:r>
          </a:p>
          <a:p>
            <a:pPr marL="0" indent="0">
              <a:buNone/>
            </a:pPr>
            <a:r>
              <a:rPr lang="en-US" sz="4500" smtClean="0">
                <a:solidFill>
                  <a:schemeClr val="accent1">
                    <a:lumMod val="75000"/>
                  </a:schemeClr>
                </a:solidFill>
              </a:rPr>
              <a:t>Contoh:</a:t>
            </a:r>
          </a:p>
          <a:p>
            <a:pPr marL="0" indent="0">
              <a:buNone/>
            </a:pPr>
            <a:r>
              <a:rPr lang="en-US" sz="4500" smtClean="0">
                <a:solidFill>
                  <a:schemeClr val="accent1">
                    <a:lumMod val="75000"/>
                  </a:schemeClr>
                </a:solidFill>
              </a:rPr>
              <a:t>Jumlah penduduk dari tahun 2000-2010</a:t>
            </a:r>
          </a:p>
          <a:p>
            <a:pPr marL="0" indent="0">
              <a:buNone/>
            </a:pPr>
            <a:r>
              <a:rPr lang="en-US" sz="4500" smtClean="0">
                <a:solidFill>
                  <a:schemeClr val="accent1">
                    <a:lumMod val="75000"/>
                  </a:schemeClr>
                </a:solidFill>
              </a:rPr>
              <a:t>Pendapatan daerah dari tahun 2012-2018</a:t>
            </a:r>
          </a:p>
          <a:p>
            <a:pPr marL="463550" indent="-463550">
              <a:buFont typeface="+mj-lt"/>
              <a:buAutoNum type="alphaLcPeriod"/>
            </a:pPr>
            <a:r>
              <a:rPr lang="en-US" sz="4500" b="1" smtClean="0"/>
              <a:t>Data </a:t>
            </a:r>
            <a:r>
              <a:rPr lang="en-US" sz="4500" b="1" i="1" smtClean="0"/>
              <a:t>Real Time</a:t>
            </a:r>
            <a:r>
              <a:rPr lang="en-US" sz="4500" smtClean="0"/>
              <a:t>: </a:t>
            </a:r>
            <a:r>
              <a:rPr lang="en-US" sz="4000" smtClean="0"/>
              <a:t>data </a:t>
            </a:r>
            <a:r>
              <a:rPr lang="en-US" sz="4000"/>
              <a:t>yang diperoleh pada waktu yang telah ditentukan untuk mendapatkan gambaran keadaan atau kegiatan pada saat itu </a:t>
            </a:r>
            <a:r>
              <a:rPr lang="en-US" sz="4000" smtClean="0"/>
              <a:t>juga</a:t>
            </a:r>
          </a:p>
          <a:p>
            <a:pPr marL="0" indent="0">
              <a:buNone/>
            </a:pPr>
            <a:r>
              <a:rPr lang="en-US" sz="4800" smtClean="0">
                <a:solidFill>
                  <a:schemeClr val="accent1">
                    <a:lumMod val="75000"/>
                  </a:schemeClr>
                </a:solidFill>
              </a:rPr>
              <a:t>Contoh</a:t>
            </a:r>
            <a:r>
              <a:rPr lang="en-US" sz="4800">
                <a:solidFill>
                  <a:schemeClr val="accent1">
                    <a:lumMod val="75000"/>
                  </a:schemeClr>
                </a:solidFill>
              </a:rPr>
              <a:t>:</a:t>
            </a:r>
          </a:p>
          <a:p>
            <a:pPr marL="0" indent="0">
              <a:buNone/>
            </a:pPr>
            <a:r>
              <a:rPr lang="en-US" sz="4800" smtClean="0">
                <a:solidFill>
                  <a:schemeClr val="accent1">
                    <a:lumMod val="75000"/>
                  </a:schemeClr>
                </a:solidFill>
              </a:rPr>
              <a:t>Banjir Sentani pada saat kejadian</a:t>
            </a:r>
          </a:p>
          <a:p>
            <a:pPr marL="0" indent="0">
              <a:buNone/>
            </a:pPr>
            <a:r>
              <a:rPr lang="en-US" sz="4800" smtClean="0">
                <a:solidFill>
                  <a:schemeClr val="accent1">
                    <a:lumMod val="75000"/>
                  </a:schemeClr>
                </a:solidFill>
              </a:rPr>
              <a:t>Bencana gempa bumi Palu pada saat kejadian</a:t>
            </a:r>
          </a:p>
          <a:p>
            <a:pPr marL="0" indent="0">
              <a:buNone/>
            </a:pPr>
            <a:r>
              <a:rPr lang="en-US" sz="4800" smtClean="0">
                <a:solidFill>
                  <a:schemeClr val="accent1">
                    <a:lumMod val="75000"/>
                  </a:schemeClr>
                </a:solidFill>
              </a:rPr>
              <a:t>Data didapatkan dari citra satelit</a:t>
            </a:r>
            <a:endParaRPr lang="en-US" sz="4800">
              <a:solidFill>
                <a:schemeClr val="accent1">
                  <a:lumMod val="75000"/>
                </a:schemeClr>
              </a:solidFill>
            </a:endParaRPr>
          </a:p>
          <a:p>
            <a:pPr marL="0" indent="0">
              <a:buNone/>
              <a:tabLst>
                <a:tab pos="511175" algn="l"/>
              </a:tabLst>
            </a:pPr>
            <a:endParaRPr lang="en-US" sz="4600" smtClean="0"/>
          </a:p>
        </p:txBody>
      </p:sp>
    </p:spTree>
    <p:extLst>
      <p:ext uri="{BB962C8B-B14F-4D97-AF65-F5344CB8AC3E}">
        <p14:creationId xmlns:p14="http://schemas.microsoft.com/office/powerpoint/2010/main" val="172682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t>JENIS DATA DAN INFORMASI</a:t>
            </a:r>
            <a:endParaRPr lang="en-US" sz="4000" b="1"/>
          </a:p>
        </p:txBody>
      </p:sp>
      <p:sp>
        <p:nvSpPr>
          <p:cNvPr id="3" name="Content Placeholder 2"/>
          <p:cNvSpPr>
            <a:spLocks noGrp="1"/>
          </p:cNvSpPr>
          <p:nvPr>
            <p:ph idx="1"/>
          </p:nvPr>
        </p:nvSpPr>
        <p:spPr/>
        <p:txBody>
          <a:bodyPr>
            <a:normAutofit fontScale="92500" lnSpcReduction="20000"/>
          </a:bodyPr>
          <a:lstStyle/>
          <a:p>
            <a:r>
              <a:rPr lang="en-US" sz="3800" b="1" smtClean="0">
                <a:solidFill>
                  <a:schemeClr val="tx2">
                    <a:lumMod val="75000"/>
                  </a:schemeClr>
                </a:solidFill>
              </a:rPr>
              <a:t>Sumber Data</a:t>
            </a:r>
          </a:p>
          <a:p>
            <a:pPr marL="0" indent="0">
              <a:buNone/>
            </a:pPr>
            <a:r>
              <a:rPr lang="en-US" sz="3300" smtClean="0"/>
              <a:t>Ada 2 macam sumber data, yaitu:</a:t>
            </a:r>
          </a:p>
          <a:p>
            <a:pPr marL="514350" indent="-514350">
              <a:buFont typeface="+mj-lt"/>
              <a:buAutoNum type="alphaLcPeriod"/>
            </a:pPr>
            <a:r>
              <a:rPr lang="en-US" sz="3300" smtClean="0"/>
              <a:t>Sumber primer: sumber yang memberikan data langsung dari tangan pertama, datanya disebut </a:t>
            </a:r>
            <a:r>
              <a:rPr lang="en-US" sz="3300" smtClean="0">
                <a:solidFill>
                  <a:schemeClr val="accent6">
                    <a:lumMod val="75000"/>
                  </a:schemeClr>
                </a:solidFill>
              </a:rPr>
              <a:t>data primer</a:t>
            </a:r>
          </a:p>
          <a:p>
            <a:pPr marL="0" indent="0">
              <a:buNone/>
              <a:tabLst>
                <a:tab pos="511175" algn="l"/>
              </a:tabLst>
            </a:pPr>
            <a:r>
              <a:rPr lang="en-US" sz="3300"/>
              <a:t>	</a:t>
            </a:r>
          </a:p>
          <a:p>
            <a:pPr marL="514350" indent="-514350">
              <a:buFont typeface="+mj-lt"/>
              <a:buAutoNum type="alphaLcPeriod" startAt="2"/>
              <a:tabLst>
                <a:tab pos="511175" algn="l"/>
              </a:tabLst>
            </a:pPr>
            <a:r>
              <a:rPr lang="en-US" sz="3300" smtClean="0"/>
              <a:t>Sumber sekunder: </a:t>
            </a:r>
            <a:r>
              <a:rPr lang="en-US" sz="2800"/>
              <a:t>sumbernya mengutip sumber lain yang bukan sumber pertama, datanya disebut </a:t>
            </a:r>
            <a:r>
              <a:rPr lang="en-US" sz="3400" smtClean="0">
                <a:solidFill>
                  <a:schemeClr val="accent6">
                    <a:lumMod val="75000"/>
                  </a:schemeClr>
                </a:solidFill>
              </a:rPr>
              <a:t>data sekunder</a:t>
            </a:r>
            <a:endParaRPr lang="en-US" sz="3400">
              <a:solidFill>
                <a:schemeClr val="accent6">
                  <a:lumMod val="75000"/>
                </a:schemeClr>
              </a:solidFill>
            </a:endParaRPr>
          </a:p>
          <a:p>
            <a:pPr marL="0" indent="0">
              <a:buNone/>
              <a:tabLst>
                <a:tab pos="511175" algn="l"/>
              </a:tabLst>
            </a:pPr>
            <a:r>
              <a:rPr lang="en-US" sz="3400">
                <a:solidFill>
                  <a:schemeClr val="accent6">
                    <a:lumMod val="75000"/>
                  </a:schemeClr>
                </a:solidFill>
              </a:rPr>
              <a:t>	</a:t>
            </a:r>
          </a:p>
        </p:txBody>
      </p:sp>
    </p:spTree>
    <p:extLst>
      <p:ext uri="{BB962C8B-B14F-4D97-AF65-F5344CB8AC3E}">
        <p14:creationId xmlns:p14="http://schemas.microsoft.com/office/powerpoint/2010/main" val="330743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t>TEKNIK PENGUMPULAN DATA</a:t>
            </a:r>
            <a:endParaRPr lang="en-US" b="1"/>
          </a:p>
        </p:txBody>
      </p:sp>
      <p:sp>
        <p:nvSpPr>
          <p:cNvPr id="3" name="Content Placeholder 2"/>
          <p:cNvSpPr>
            <a:spLocks noGrp="1"/>
          </p:cNvSpPr>
          <p:nvPr>
            <p:ph idx="1"/>
          </p:nvPr>
        </p:nvSpPr>
        <p:spPr/>
        <p:txBody>
          <a:bodyPr>
            <a:normAutofit lnSpcReduction="10000"/>
          </a:bodyPr>
          <a:lstStyle/>
          <a:p>
            <a:r>
              <a:rPr lang="en-US" smtClean="0"/>
              <a:t>Suatu proses pengadaan DATA PRIMER untuk keperluan penelitian</a:t>
            </a:r>
          </a:p>
          <a:p>
            <a:r>
              <a:rPr lang="en-US" smtClean="0"/>
              <a:t>Prosedur yang SISTEMATIS DAN STANDAR untuk memperoleh data yang dikumpulkan</a:t>
            </a:r>
          </a:p>
          <a:p>
            <a:r>
              <a:rPr lang="en-US" smtClean="0"/>
              <a:t>Sebagai proses penting untuk mendapatkan data yang valid dan dapat digunakan</a:t>
            </a:r>
          </a:p>
          <a:p>
            <a:r>
              <a:rPr lang="en-US" smtClean="0"/>
              <a:t>Validasi data dapat ditingkatkan jika alat pengukur serta kualitas dari pengambilan datanya sendiri cukup valid</a:t>
            </a:r>
            <a:endParaRPr lang="en-US"/>
          </a:p>
          <a:p>
            <a:pPr marL="0" indent="0">
              <a:buNone/>
            </a:pPr>
            <a:endParaRPr lang="en-US"/>
          </a:p>
        </p:txBody>
      </p:sp>
    </p:spTree>
    <p:extLst>
      <p:ext uri="{BB962C8B-B14F-4D97-AF65-F5344CB8AC3E}">
        <p14:creationId xmlns:p14="http://schemas.microsoft.com/office/powerpoint/2010/main" val="4069216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1168</TotalTime>
  <Words>1310</Words>
  <Application>Microsoft Office PowerPoint</Application>
  <PresentationFormat>On-screen Show (4:3)</PresentationFormat>
  <Paragraphs>198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JENIS DAN TEKNIK PENGAMBILAN DATA SERTA TEKNIK SURVEY</vt:lpstr>
      <vt:lpstr>OUTLINE</vt:lpstr>
      <vt:lpstr>JENIS DATA DAN INFORMASI</vt:lpstr>
      <vt:lpstr>JENIS DATA DAN INFORMASI</vt:lpstr>
      <vt:lpstr>JENIS DATA DAN INFORMASI</vt:lpstr>
      <vt:lpstr>JENIS DATA DAN INFORMASI</vt:lpstr>
      <vt:lpstr>JENIS DATA DAN INFORMASI</vt:lpstr>
      <vt:lpstr>JENIS DATA DAN INFORMASI</vt:lpstr>
      <vt:lpstr>TEKNIK PENGUMPULAN DATA</vt:lpstr>
      <vt:lpstr>TEKNIK PENGUMPULAN DATA</vt:lpstr>
      <vt:lpstr>TEKNIK PENGUMPULAN DATA</vt:lpstr>
      <vt:lpstr>TEKNIK PENGUMPULAN DATA</vt:lpstr>
      <vt:lpstr>TEKNIK PENGUMPULAN DATA</vt:lpstr>
      <vt:lpstr>TEKNIK PENGUMPULAN DATA</vt:lpstr>
      <vt:lpstr>TEKNIK PENGUMPULAN DATA</vt:lpstr>
      <vt:lpstr>TEKNIK PENGUMPULAN DATA</vt:lpstr>
      <vt:lpstr>TEKNIK PENGUMPULAN DATA</vt:lpstr>
      <vt:lpstr>TEKNIK PENGUMPULAN DATA</vt:lpstr>
      <vt:lpstr>TEKNIK PENGUMPULAN DATA</vt:lpstr>
      <vt:lpstr>TEKNIK PENGUMPULAN DATA</vt:lpstr>
      <vt:lpstr>TEKNIK PENGUMPULAN DATA</vt:lpstr>
      <vt:lpstr>TEKNIK PENGUMPULAN DATA</vt:lpstr>
      <vt:lpstr>TEKNIK SURVEI</vt:lpstr>
      <vt:lpstr>TEKNIK SURVEI</vt:lpstr>
      <vt:lpstr>TEKNIK SURVEI</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KIRANA</dc:creator>
  <cp:lastModifiedBy>KIRANA</cp:lastModifiedBy>
  <cp:revision>109</cp:revision>
  <dcterms:created xsi:type="dcterms:W3CDTF">2018-09-04T21:30:41Z</dcterms:created>
  <dcterms:modified xsi:type="dcterms:W3CDTF">2019-05-13T14:41:10Z</dcterms:modified>
</cp:coreProperties>
</file>