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88737-0337-4C3A-A942-D4A966EBBA4C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28315-7B97-4BB2-B6A5-058EE0AA3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22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595476-BC2E-4A38-9A64-A6A8D6D7C700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9115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E366F9-1122-484A-BEE8-A434C14DC760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27651" name="Rectangle 1026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4251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741479"/>
            <a:ext cx="3793678" cy="3349641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Teknik</a:t>
            </a:r>
            <a:r>
              <a:rPr lang="en-US" b="1" dirty="0" smtClean="0"/>
              <a:t> </a:t>
            </a:r>
            <a:r>
              <a:rPr lang="en-US" b="1" dirty="0" err="1" smtClean="0"/>
              <a:t>Presentasi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Komunikasi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r>
              <a:rPr lang="en-US" b="1" dirty="0" smtClean="0"/>
              <a:t> Survey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Pemetaan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Surya </a:t>
            </a:r>
            <a:r>
              <a:rPr lang="en-US" dirty="0" err="1" smtClean="0"/>
              <a:t>Kurniawan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314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88" y="470647"/>
            <a:ext cx="11193283" cy="5619257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bg1"/>
              </a:buClr>
              <a:buFont typeface="Arial" panose="020B0604020202020204" pitchFamily="34" charset="0"/>
              <a:buChar char="‪"/>
            </a:pPr>
            <a:r>
              <a:rPr lang="en-US" altLang="en-US" sz="2400" dirty="0"/>
              <a:t>Frank dance (1976) </a:t>
            </a:r>
            <a:r>
              <a:rPr lang="en-US" altLang="en-US" sz="2400" dirty="0" err="1"/>
              <a:t>mengumpulkan</a:t>
            </a:r>
            <a:r>
              <a:rPr lang="en-US" altLang="en-US" sz="2400" dirty="0"/>
              <a:t> 126 </a:t>
            </a:r>
            <a:r>
              <a:rPr lang="en-US" altLang="en-US" sz="2400" dirty="0" err="1"/>
              <a:t>definisi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komunikasi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mengkategorisasikannya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atas</a:t>
            </a:r>
            <a:r>
              <a:rPr lang="en-US" altLang="en-US" sz="2400" dirty="0"/>
              <a:t>:</a:t>
            </a:r>
          </a:p>
          <a:p>
            <a:pPr>
              <a:lnSpc>
                <a:spcPct val="80000"/>
              </a:lnSpc>
              <a:buNone/>
            </a:pPr>
            <a:endParaRPr lang="en-US" altLang="en-US" sz="1200" dirty="0"/>
          </a:p>
          <a:p>
            <a:pPr lvl="1">
              <a:lnSpc>
                <a:spcPct val="80000"/>
              </a:lnSpc>
              <a:buNone/>
            </a:pPr>
            <a:r>
              <a:rPr lang="en-US" altLang="en-US" sz="2000" dirty="0"/>
              <a:t>	Tingkat </a:t>
            </a:r>
            <a:r>
              <a:rPr lang="en-US" altLang="en-US" sz="2000" dirty="0" err="1"/>
              <a:t>observasi</a:t>
            </a:r>
            <a:r>
              <a:rPr lang="en-US" altLang="en-US" sz="2000" dirty="0"/>
              <a:t>: </a:t>
            </a:r>
            <a:r>
              <a:rPr lang="en-US" altLang="en-US" sz="2000" dirty="0" err="1"/>
              <a:t>umum</a:t>
            </a:r>
            <a:r>
              <a:rPr lang="en-US" altLang="en-US" sz="2000" dirty="0"/>
              <a:t> – </a:t>
            </a:r>
            <a:r>
              <a:rPr lang="en-US" altLang="en-US" sz="2000" dirty="0" err="1"/>
              <a:t>khusus</a:t>
            </a:r>
            <a:endParaRPr lang="en-US" altLang="en-US" sz="2000" dirty="0"/>
          </a:p>
          <a:p>
            <a:pPr lvl="2">
              <a:lnSpc>
                <a:spcPct val="80000"/>
              </a:lnSpc>
              <a:buNone/>
            </a:pPr>
            <a:r>
              <a:rPr lang="en-US" altLang="en-US" sz="1800" dirty="0"/>
              <a:t>	“Proses </a:t>
            </a:r>
            <a:r>
              <a:rPr lang="en-US" altLang="en-US" sz="1800" dirty="0" err="1"/>
              <a:t>yg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menghubungkan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satu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bagian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dengan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bagian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lainnya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dalam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kehidupan</a:t>
            </a:r>
            <a:r>
              <a:rPr lang="en-US" altLang="en-US" sz="1800" dirty="0"/>
              <a:t>” </a:t>
            </a:r>
          </a:p>
          <a:p>
            <a:pPr lvl="2">
              <a:lnSpc>
                <a:spcPct val="80000"/>
              </a:lnSpc>
              <a:buNone/>
            </a:pPr>
            <a:r>
              <a:rPr lang="en-US" altLang="en-US" sz="500" dirty="0"/>
              <a:t>	</a:t>
            </a:r>
          </a:p>
          <a:p>
            <a:pPr lvl="2">
              <a:lnSpc>
                <a:spcPct val="80000"/>
              </a:lnSpc>
              <a:buNone/>
            </a:pPr>
            <a:r>
              <a:rPr lang="en-US" altLang="en-US" sz="1800" dirty="0"/>
              <a:t>	“</a:t>
            </a:r>
            <a:r>
              <a:rPr lang="en-US" altLang="en-US" sz="1800" dirty="0" err="1"/>
              <a:t>Alat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untuk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mengirimkan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pesan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perintah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dsb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lewat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telepon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telegraf</a:t>
            </a:r>
            <a:r>
              <a:rPr lang="en-US" altLang="en-US" sz="1800" dirty="0"/>
              <a:t>, radio, </a:t>
            </a:r>
            <a:r>
              <a:rPr lang="en-US" altLang="en-US" sz="1800" dirty="0" err="1"/>
              <a:t>kurir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dsb</a:t>
            </a:r>
            <a:r>
              <a:rPr lang="en-US" altLang="en-US" sz="1800" dirty="0"/>
              <a:t>”</a:t>
            </a:r>
          </a:p>
          <a:p>
            <a:pPr lvl="2">
              <a:lnSpc>
                <a:spcPct val="80000"/>
              </a:lnSpc>
              <a:buNone/>
            </a:pPr>
            <a:endParaRPr lang="en-US" altLang="en-US" sz="500" dirty="0"/>
          </a:p>
          <a:p>
            <a:pPr lvl="1">
              <a:lnSpc>
                <a:spcPct val="80000"/>
              </a:lnSpc>
              <a:buNone/>
            </a:pPr>
            <a:r>
              <a:rPr lang="en-US" altLang="en-US" sz="2000" dirty="0"/>
              <a:t>	Tingkat </a:t>
            </a:r>
            <a:r>
              <a:rPr lang="en-US" altLang="en-US" sz="2000" dirty="0" err="1"/>
              <a:t>kesengajaan</a:t>
            </a:r>
            <a:r>
              <a:rPr lang="en-US" altLang="en-US" sz="2000" dirty="0"/>
              <a:t>: </a:t>
            </a:r>
            <a:r>
              <a:rPr lang="en-US" altLang="en-US" sz="2000" dirty="0" err="1"/>
              <a:t>sengaja</a:t>
            </a:r>
            <a:r>
              <a:rPr lang="en-US" altLang="en-US" sz="2000" dirty="0"/>
              <a:t> – </a:t>
            </a:r>
            <a:r>
              <a:rPr lang="en-US" altLang="en-US" sz="2000" dirty="0" err="1"/>
              <a:t>tdk</a:t>
            </a:r>
            <a:endParaRPr lang="en-US" altLang="en-US" sz="2000" dirty="0"/>
          </a:p>
          <a:p>
            <a:pPr lvl="2">
              <a:lnSpc>
                <a:spcPct val="80000"/>
              </a:lnSpc>
              <a:buNone/>
            </a:pPr>
            <a:r>
              <a:rPr lang="en-US" altLang="en-US" sz="1800" dirty="0"/>
              <a:t>	“</a:t>
            </a:r>
            <a:r>
              <a:rPr lang="en-US" altLang="en-US" sz="1800" dirty="0" err="1"/>
              <a:t>Suatu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situasi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yg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memungkinkan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sumber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mengirimkan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pesan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kepada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penerima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dengan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disadari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untuk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mempengaruhi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perilaku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penerima</a:t>
            </a:r>
            <a:r>
              <a:rPr lang="en-US" altLang="en-US" sz="1800" dirty="0"/>
              <a:t>”</a:t>
            </a:r>
          </a:p>
          <a:p>
            <a:pPr lvl="2">
              <a:lnSpc>
                <a:spcPct val="80000"/>
              </a:lnSpc>
              <a:buNone/>
            </a:pPr>
            <a:endParaRPr lang="en-US" altLang="en-US" sz="500" dirty="0"/>
          </a:p>
          <a:p>
            <a:pPr lvl="2">
              <a:lnSpc>
                <a:spcPct val="80000"/>
              </a:lnSpc>
              <a:buNone/>
            </a:pPr>
            <a:r>
              <a:rPr lang="en-US" altLang="en-US" sz="1800" dirty="0"/>
              <a:t>	“</a:t>
            </a:r>
            <a:r>
              <a:rPr lang="en-US" altLang="en-US" sz="1800" dirty="0" err="1"/>
              <a:t>Suatu</a:t>
            </a:r>
            <a:r>
              <a:rPr lang="en-US" altLang="en-US" sz="1800" dirty="0"/>
              <a:t> proses </a:t>
            </a:r>
            <a:r>
              <a:rPr lang="en-US" altLang="en-US" sz="1800" dirty="0" err="1"/>
              <a:t>yg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membuat</a:t>
            </a:r>
            <a:r>
              <a:rPr lang="en-US" altLang="en-US" sz="1800" dirty="0"/>
              <a:t>  </a:t>
            </a:r>
            <a:r>
              <a:rPr lang="en-US" altLang="en-US" sz="1800" dirty="0" err="1"/>
              <a:t>sesuatu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yg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semula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dimiliki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seseorang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menjadi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dimiliki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dua</a:t>
            </a:r>
            <a:r>
              <a:rPr lang="en-US" altLang="en-US" sz="1800" dirty="0"/>
              <a:t> orang </a:t>
            </a:r>
            <a:r>
              <a:rPr lang="en-US" altLang="en-US" sz="1800" dirty="0" err="1"/>
              <a:t>atau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lebih</a:t>
            </a:r>
            <a:r>
              <a:rPr lang="en-US" altLang="en-US" sz="1800" dirty="0"/>
              <a:t>” </a:t>
            </a:r>
          </a:p>
          <a:p>
            <a:pPr lvl="2">
              <a:lnSpc>
                <a:spcPct val="80000"/>
              </a:lnSpc>
              <a:buNone/>
            </a:pPr>
            <a:endParaRPr lang="en-US" altLang="en-US" sz="500" dirty="0"/>
          </a:p>
          <a:p>
            <a:pPr lvl="1">
              <a:lnSpc>
                <a:spcPct val="80000"/>
              </a:lnSpc>
              <a:buNone/>
            </a:pPr>
            <a:r>
              <a:rPr lang="en-US" altLang="en-US" sz="2000" dirty="0"/>
              <a:t>	Tingkat </a:t>
            </a:r>
            <a:r>
              <a:rPr lang="en-US" altLang="en-US" sz="2000" dirty="0" err="1"/>
              <a:t>keberhasilan</a:t>
            </a:r>
            <a:r>
              <a:rPr lang="en-US" altLang="en-US" sz="2000" dirty="0"/>
              <a:t>/</a:t>
            </a:r>
            <a:r>
              <a:rPr lang="en-US" altLang="en-US" sz="2000" dirty="0" err="1"/>
              <a:t>kecermatan</a:t>
            </a:r>
            <a:r>
              <a:rPr lang="en-US" altLang="en-US" sz="2000" dirty="0"/>
              <a:t>: </a:t>
            </a:r>
            <a:r>
              <a:rPr lang="en-US" altLang="en-US" sz="2000" dirty="0" err="1"/>
              <a:t>keberhasilan</a:t>
            </a:r>
            <a:r>
              <a:rPr lang="en-US" altLang="en-US" sz="2000" dirty="0"/>
              <a:t> - </a:t>
            </a:r>
            <a:r>
              <a:rPr lang="en-US" altLang="en-US" sz="2000" dirty="0" err="1"/>
              <a:t>tdk</a:t>
            </a:r>
            <a:endParaRPr lang="en-US" altLang="en-US" sz="2000" dirty="0"/>
          </a:p>
          <a:p>
            <a:pPr lvl="2">
              <a:lnSpc>
                <a:spcPct val="80000"/>
              </a:lnSpc>
              <a:buNone/>
            </a:pPr>
            <a:r>
              <a:rPr lang="en-US" altLang="en-US" sz="1800" dirty="0"/>
              <a:t>	“</a:t>
            </a:r>
            <a:r>
              <a:rPr lang="en-US" altLang="en-US" sz="1800" dirty="0" err="1"/>
              <a:t>Suatu</a:t>
            </a:r>
            <a:r>
              <a:rPr lang="en-US" altLang="en-US" sz="1800" dirty="0"/>
              <a:t> proses </a:t>
            </a:r>
            <a:r>
              <a:rPr lang="en-US" altLang="en-US" sz="1800" dirty="0" err="1"/>
              <a:t>pertukaran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informasi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untuk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mendapatkan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saling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pengertian</a:t>
            </a:r>
            <a:r>
              <a:rPr lang="en-US" altLang="en-US" sz="1800" dirty="0"/>
              <a:t>”</a:t>
            </a:r>
          </a:p>
          <a:p>
            <a:pPr lvl="2">
              <a:lnSpc>
                <a:spcPct val="80000"/>
              </a:lnSpc>
              <a:buNone/>
            </a:pPr>
            <a:r>
              <a:rPr lang="en-US" altLang="en-US" sz="500" dirty="0"/>
              <a:t>	</a:t>
            </a:r>
          </a:p>
          <a:p>
            <a:pPr lvl="2">
              <a:lnSpc>
                <a:spcPct val="80000"/>
              </a:lnSpc>
              <a:buNone/>
            </a:pPr>
            <a:r>
              <a:rPr lang="en-US" altLang="en-US" sz="1800" dirty="0"/>
              <a:t>	“</a:t>
            </a:r>
            <a:r>
              <a:rPr lang="en-US" altLang="en-US" sz="1800" dirty="0" err="1"/>
              <a:t>Komunikasi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adalah</a:t>
            </a:r>
            <a:r>
              <a:rPr lang="en-US" altLang="en-US" sz="1800" dirty="0"/>
              <a:t> proses </a:t>
            </a:r>
            <a:r>
              <a:rPr lang="en-US" altLang="en-US" sz="1800" dirty="0" err="1"/>
              <a:t>transmisi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informasi</a:t>
            </a:r>
            <a:r>
              <a:rPr lang="en-US" altLang="en-US" sz="18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1998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41830" y="0"/>
            <a:ext cx="8897565" cy="1560716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Obyek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Kajian</a:t>
            </a:r>
            <a:endParaRPr lang="en-AU" altLang="en-US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1830" y="780358"/>
            <a:ext cx="8770571" cy="3651504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dirty="0"/>
              <a:t>Usaha </a:t>
            </a:r>
            <a:r>
              <a:rPr lang="en-US" altLang="en-US" sz="2400" dirty="0" err="1"/>
              <a:t>penyampaian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pesan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antarmanusia</a:t>
            </a:r>
            <a:endParaRPr lang="en-US" altLang="en-US" sz="2400" dirty="0"/>
          </a:p>
          <a:p>
            <a:pPr lvl="1" eaLnBrk="1" hangingPunct="1">
              <a:buFontTx/>
              <a:buNone/>
            </a:pPr>
            <a:endParaRPr lang="en-US" altLang="en-US" sz="2400" i="1" dirty="0"/>
          </a:p>
          <a:p>
            <a:pPr lvl="1" eaLnBrk="1" hangingPunct="1"/>
            <a:r>
              <a:rPr lang="en-US" altLang="en-US" sz="2400" b="1" dirty="0"/>
              <a:t>Usaha</a:t>
            </a:r>
          </a:p>
          <a:p>
            <a:pPr lvl="2" eaLnBrk="1" hangingPunct="1"/>
            <a:r>
              <a:rPr lang="en-US" altLang="en-US" sz="2400" dirty="0" err="1"/>
              <a:t>Menunjukkan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kesengajaan</a:t>
            </a:r>
            <a:r>
              <a:rPr lang="en-US" altLang="en-US" sz="2400" dirty="0"/>
              <a:t>. </a:t>
            </a:r>
            <a:r>
              <a:rPr lang="en-US" altLang="en-US" sz="2400" dirty="0" err="1"/>
              <a:t>Artinya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ada</a:t>
            </a:r>
            <a:r>
              <a:rPr lang="en-US" altLang="en-US" sz="2400" dirty="0"/>
              <a:t> motif </a:t>
            </a:r>
            <a:r>
              <a:rPr lang="en-US" altLang="en-US" sz="2400" dirty="0" err="1"/>
              <a:t>komunikasi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melatarinya</a:t>
            </a:r>
            <a:r>
              <a:rPr lang="en-US" altLang="en-US" sz="2400" dirty="0"/>
              <a:t>.  </a:t>
            </a:r>
          </a:p>
          <a:p>
            <a:pPr lvl="1" eaLnBrk="1" hangingPunct="1"/>
            <a:r>
              <a:rPr lang="en-US" altLang="en-US" sz="2400" b="1" dirty="0" err="1"/>
              <a:t>Penyampaian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Pesan</a:t>
            </a:r>
            <a:endParaRPr lang="en-US" altLang="en-US" sz="2400" b="1" dirty="0"/>
          </a:p>
          <a:p>
            <a:pPr lvl="2" eaLnBrk="1" hangingPunct="1"/>
            <a:r>
              <a:rPr lang="en-US" altLang="en-US" sz="2400" dirty="0" err="1"/>
              <a:t>Menunjukkan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pesan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sudah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disampaikan</a:t>
            </a:r>
            <a:r>
              <a:rPr lang="en-US" altLang="en-US" sz="2400" dirty="0"/>
              <a:t>. </a:t>
            </a:r>
            <a:r>
              <a:rPr lang="en-US" altLang="en-US" sz="2400" dirty="0" err="1"/>
              <a:t>Artinya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tindak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komunikasi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sebagai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upaya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perwujudan</a:t>
            </a:r>
            <a:r>
              <a:rPr lang="en-US" altLang="en-US" sz="2400" dirty="0"/>
              <a:t> motif </a:t>
            </a:r>
            <a:r>
              <a:rPr lang="en-US" altLang="en-US" sz="2400" dirty="0" err="1"/>
              <a:t>komunikasi</a:t>
            </a:r>
            <a:r>
              <a:rPr lang="en-US" altLang="en-US" sz="2400" dirty="0"/>
              <a:t>.</a:t>
            </a:r>
          </a:p>
          <a:p>
            <a:pPr lvl="1" eaLnBrk="1" hangingPunct="1"/>
            <a:r>
              <a:rPr lang="en-US" altLang="en-US" sz="2400" b="1" dirty="0" err="1"/>
              <a:t>Antarmanusia</a:t>
            </a:r>
            <a:endParaRPr lang="en-US" altLang="en-US" sz="2400" b="1" dirty="0"/>
          </a:p>
          <a:p>
            <a:pPr lvl="2" eaLnBrk="1" hangingPunct="1"/>
            <a:r>
              <a:rPr lang="en-US" altLang="en-US" sz="2400" dirty="0" err="1"/>
              <a:t>Menunjukkan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bahwa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pesan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disampaikan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harus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manusia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ditujukan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manusia</a:t>
            </a:r>
            <a:r>
              <a:rPr lang="en-US" altLang="en-US" sz="2400" dirty="0"/>
              <a:t>. </a:t>
            </a:r>
            <a:endParaRPr lang="en-AU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2916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Komunikasi Intrapribadi dan Antarpribadi</a:t>
            </a:r>
            <a:endParaRPr lang="en-AU" altLang="en-US" sz="40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Komunikasi intrapribadi merupakan dasar komunikasi antarpribadi. Komunikasi intrapribadi berlanjut dengan komunikasi antarpribadi ketika manusia melakukan tindak komunikasi.  Dengan melakukan tindak komunikasi, manusia  menyampaikan pesan kepada manusia lain.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Artinya, tanpa tindak komunikasi ia baru melakukan komunikasi intrapribadi, karena pesan belum disampaikan. Untuk itu, paradigma 1,2,3 sama sepakat: belum ada komunikasi yang menjadi objek kajiannya.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Jadi, komunikasi intrapribadi baru dikaji jika ia berlanjut dengan komunikasi antarpribadi. Tanpa tindak komunikasi, berarti proses komunikasi berhenti di dalam diri komunikator:  tidak ada pesan yan disampaikan ke komunikannya.  Sehingga, dalam situasi  ini, tidak ada objek kajian ilmu komunikasi.</a:t>
            </a:r>
          </a:p>
          <a:p>
            <a:pPr eaLnBrk="1" hangingPunct="1">
              <a:lnSpc>
                <a:spcPct val="80000"/>
              </a:lnSpc>
            </a:pPr>
            <a:endParaRPr lang="en-AU" altLang="en-US" sz="2400"/>
          </a:p>
        </p:txBody>
      </p:sp>
    </p:spTree>
    <p:extLst>
      <p:ext uri="{BB962C8B-B14F-4D97-AF65-F5344CB8AC3E}">
        <p14:creationId xmlns:p14="http://schemas.microsoft.com/office/powerpoint/2010/main" val="1435863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TERIMA KASIH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284387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Nilai</a:t>
            </a:r>
            <a:r>
              <a:rPr lang="en-US" sz="3200" dirty="0" smtClean="0"/>
              <a:t> </a:t>
            </a:r>
            <a:r>
              <a:rPr lang="en-US" sz="3200" dirty="0" err="1" smtClean="0"/>
              <a:t>Absen</a:t>
            </a:r>
            <a:endParaRPr lang="en-US" sz="3200" dirty="0" smtClean="0"/>
          </a:p>
          <a:p>
            <a:r>
              <a:rPr lang="en-US" sz="3200" dirty="0" err="1" smtClean="0"/>
              <a:t>Tugas</a:t>
            </a:r>
            <a:r>
              <a:rPr lang="en-US" sz="3200" dirty="0" smtClean="0"/>
              <a:t> </a:t>
            </a:r>
            <a:r>
              <a:rPr lang="en-US" sz="3200" dirty="0" err="1" smtClean="0"/>
              <a:t>Presentasi</a:t>
            </a:r>
            <a:r>
              <a:rPr lang="en-US" sz="3200" dirty="0" smtClean="0"/>
              <a:t> 1, 2, 3</a:t>
            </a:r>
          </a:p>
          <a:p>
            <a:r>
              <a:rPr lang="en-US" sz="3200" dirty="0" smtClean="0"/>
              <a:t>UTS</a:t>
            </a:r>
          </a:p>
          <a:p>
            <a:r>
              <a:rPr lang="en-US" sz="3200" dirty="0" smtClean="0"/>
              <a:t>UAS</a:t>
            </a:r>
          </a:p>
          <a:p>
            <a:r>
              <a:rPr lang="en-US" sz="3200" dirty="0" err="1" smtClean="0"/>
              <a:t>Laporan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3004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7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4999" y="365499"/>
            <a:ext cx="84582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err="1" smtClean="0">
                <a:effectLst>
                  <a:outerShdw blurRad="38100" dist="38100" dir="2700000" algn="tl">
                    <a:srgbClr val="666633"/>
                  </a:outerShdw>
                </a:effectLst>
              </a:rPr>
              <a:t>Beberapa</a:t>
            </a:r>
            <a:r>
              <a:rPr lang="en-US" b="1" dirty="0" smtClean="0">
                <a:effectLst>
                  <a:outerShdw blurRad="38100" dist="38100" dir="2700000" algn="tl">
                    <a:srgbClr val="666633"/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666633"/>
                  </a:outerShdw>
                </a:effectLst>
              </a:rPr>
              <a:t>Alasan</a:t>
            </a:r>
            <a:r>
              <a:rPr lang="en-US" b="1" dirty="0" smtClean="0">
                <a:effectLst>
                  <a:outerShdw blurRad="38100" dist="38100" dir="2700000" algn="tl">
                    <a:srgbClr val="666633"/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666633"/>
                  </a:outerShdw>
                </a:effectLst>
              </a:rPr>
              <a:t>Kenapa</a:t>
            </a:r>
            <a:r>
              <a:rPr lang="en-US" b="1" dirty="0" smtClean="0">
                <a:effectLst>
                  <a:outerShdw blurRad="38100" dist="38100" dir="2700000" algn="tl">
                    <a:srgbClr val="666633"/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666633"/>
                  </a:outerShdw>
                </a:effectLst>
              </a:rPr>
              <a:t>Harus</a:t>
            </a:r>
            <a:r>
              <a:rPr lang="en-US" b="1" dirty="0" smtClean="0">
                <a:effectLst>
                  <a:outerShdw blurRad="38100" dist="38100" dir="2700000" algn="tl">
                    <a:srgbClr val="666633"/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666633"/>
                  </a:outerShdw>
                </a:effectLst>
              </a:rPr>
              <a:t>Menguasai</a:t>
            </a:r>
            <a:r>
              <a:rPr lang="en-US" b="1" dirty="0" smtClean="0">
                <a:effectLst>
                  <a:outerShdw blurRad="38100" dist="38100" dir="2700000" algn="tl">
                    <a:srgbClr val="666633"/>
                  </a:outerShdw>
                </a:effectLst>
              </a:rPr>
              <a:t> Public Speaking?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8814" y="2559423"/>
            <a:ext cx="8770571" cy="3651504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en-US" sz="3200" dirty="0" err="1" smtClean="0"/>
              <a:t>Banyak</a:t>
            </a:r>
            <a:r>
              <a:rPr lang="en-US" sz="3200" dirty="0" smtClean="0"/>
              <a:t> orang </a:t>
            </a:r>
            <a:r>
              <a:rPr lang="en-US" sz="3200" dirty="0" err="1" smtClean="0"/>
              <a:t>sukses</a:t>
            </a:r>
            <a:r>
              <a:rPr lang="en-US" sz="3200" dirty="0" smtClean="0"/>
              <a:t> </a:t>
            </a:r>
            <a:r>
              <a:rPr lang="en-US" sz="3200" dirty="0" err="1" smtClean="0"/>
              <a:t>berawal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good </a:t>
            </a:r>
            <a:r>
              <a:rPr lang="en-US" sz="3200" dirty="0" err="1" smtClean="0"/>
              <a:t>spaker</a:t>
            </a:r>
            <a:endParaRPr lang="en-US" sz="3200" dirty="0" smtClean="0"/>
          </a:p>
          <a:p>
            <a:pPr marL="609600" indent="-609600">
              <a:buFontTx/>
              <a:buAutoNum type="arabicPeriod"/>
            </a:pPr>
            <a:r>
              <a:rPr lang="en-US" sz="3200" dirty="0" err="1" smtClean="0"/>
              <a:t>Tuntutan</a:t>
            </a:r>
            <a:r>
              <a:rPr lang="en-US" sz="3200" dirty="0" smtClean="0"/>
              <a:t> </a:t>
            </a:r>
            <a:r>
              <a:rPr lang="en-US" sz="3200" dirty="0" err="1" smtClean="0"/>
              <a:t>zaman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teknologi</a:t>
            </a:r>
            <a:endParaRPr lang="en-US" sz="3200" dirty="0" smtClean="0"/>
          </a:p>
          <a:p>
            <a:pPr marL="609600" indent="-609600">
              <a:buFontTx/>
              <a:buAutoNum type="arabicPeriod"/>
            </a:pPr>
            <a:r>
              <a:rPr lang="en-US" sz="3200" dirty="0" err="1" smtClean="0"/>
              <a:t>Tuntutan</a:t>
            </a:r>
            <a:r>
              <a:rPr lang="en-US" sz="3200" dirty="0" smtClean="0"/>
              <a:t> </a:t>
            </a:r>
            <a:r>
              <a:rPr lang="en-US" sz="3200" dirty="0" err="1" smtClean="0"/>
              <a:t>profesi</a:t>
            </a:r>
            <a:endParaRPr lang="en-US" sz="3200" dirty="0" smtClean="0"/>
          </a:p>
          <a:p>
            <a:pPr marL="609600" indent="-609600">
              <a:buFontTx/>
              <a:buAutoNum type="arabicPeriod"/>
            </a:pPr>
            <a:r>
              <a:rPr lang="en-US" sz="3200" dirty="0" err="1" smtClean="0"/>
              <a:t>Persaingan</a:t>
            </a:r>
            <a:r>
              <a:rPr lang="en-US" sz="3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510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7200" b="1">
                <a:effectLst>
                  <a:outerShdw blurRad="38100" dist="38100" dir="2700000" algn="tl">
                    <a:srgbClr val="666633"/>
                  </a:outerShdw>
                </a:effectLst>
              </a:rPr>
              <a:t>Pertanyaan Besar 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2743200"/>
            <a:ext cx="8153400" cy="2590800"/>
          </a:xfrm>
        </p:spPr>
        <p:txBody>
          <a:bodyPr/>
          <a:lstStyle/>
          <a:p>
            <a:pPr marL="590550" indent="-590550" algn="ctr">
              <a:buNone/>
            </a:pPr>
            <a:r>
              <a:rPr lang="en-US" sz="4700"/>
              <a:t>Bagaimana saya bisa menjadi pembicara yang baik ?</a:t>
            </a:r>
          </a:p>
        </p:txBody>
      </p:sp>
    </p:spTree>
    <p:extLst>
      <p:ext uri="{BB962C8B-B14F-4D97-AF65-F5344CB8AC3E}">
        <p14:creationId xmlns:p14="http://schemas.microsoft.com/office/powerpoint/2010/main" val="9187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7200" b="1">
                <a:effectLst>
                  <a:outerShdw blurRad="38100" dist="38100" dir="2700000" algn="tl">
                    <a:srgbClr val="666633"/>
                  </a:outerShdw>
                </a:effectLst>
              </a:rPr>
              <a:t>Ada Mitos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5700"/>
              <a:t>“ Kemampuan berbicara didepan umum muncul karena bakat “</a:t>
            </a:r>
          </a:p>
        </p:txBody>
      </p:sp>
    </p:spTree>
    <p:extLst>
      <p:ext uri="{BB962C8B-B14F-4D97-AF65-F5344CB8AC3E}">
        <p14:creationId xmlns:p14="http://schemas.microsoft.com/office/powerpoint/2010/main" val="92804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8000" b="1">
                <a:effectLst>
                  <a:outerShdw blurRad="38100" dist="38100" dir="2700000" algn="tl">
                    <a:srgbClr val="666633"/>
                  </a:outerShdw>
                </a:effectLst>
              </a:rPr>
              <a:t>Fakta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sz="2700"/>
              <a:t>Kemampuan berbicara didepan umum berkembang dengan latihan dan praktek !</a:t>
            </a:r>
          </a:p>
          <a:p>
            <a:pPr eaLnBrk="1" hangingPunct="1"/>
            <a:endParaRPr lang="en-US" sz="2700"/>
          </a:p>
          <a:p>
            <a:pPr eaLnBrk="1" hangingPunct="1"/>
            <a:r>
              <a:rPr lang="en-US" sz="2700"/>
              <a:t>Jika begitu, apa sebenarnya yang menghalangi kita untuk berlatih dan praktek ?</a:t>
            </a:r>
          </a:p>
          <a:p>
            <a:pPr eaLnBrk="1" hangingPunct="1"/>
            <a:endParaRPr lang="en-US" sz="2700"/>
          </a:p>
          <a:p>
            <a:pPr eaLnBrk="1" hangingPunct="1"/>
            <a:r>
              <a:rPr lang="en-US" sz="2700"/>
              <a:t>Penyebab aslinya : “rasa gugup” akibat berbagai “rasa takut”</a:t>
            </a:r>
          </a:p>
        </p:txBody>
      </p:sp>
    </p:spTree>
    <p:extLst>
      <p:ext uri="{BB962C8B-B14F-4D97-AF65-F5344CB8AC3E}">
        <p14:creationId xmlns:p14="http://schemas.microsoft.com/office/powerpoint/2010/main" val="28699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666633"/>
                  </a:outerShdw>
                </a:effectLst>
              </a:rPr>
              <a:t>SOLUSI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5700" b="1"/>
              <a:t>Sering Latihan</a:t>
            </a:r>
          </a:p>
          <a:p>
            <a:pPr eaLnBrk="1" hangingPunct="1"/>
            <a:r>
              <a:rPr lang="en-US" sz="5700" b="1"/>
              <a:t>Sering Berdo’a</a:t>
            </a:r>
          </a:p>
        </p:txBody>
      </p:sp>
    </p:spTree>
    <p:extLst>
      <p:ext uri="{BB962C8B-B14F-4D97-AF65-F5344CB8AC3E}">
        <p14:creationId xmlns:p14="http://schemas.microsoft.com/office/powerpoint/2010/main" val="36252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/>
              <a:t>Ingat </a:t>
            </a:r>
            <a:r>
              <a:rPr lang="en-US" sz="6000" b="1">
                <a:effectLst>
                  <a:outerShdw blurRad="38100" dist="38100" dir="2700000" algn="tl">
                    <a:srgbClr val="666633"/>
                  </a:outerShdw>
                </a:effectLst>
              </a:rPr>
              <a:t>YAM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900"/>
              <a:t>Know your Self</a:t>
            </a:r>
          </a:p>
          <a:p>
            <a:pPr eaLnBrk="1" hangingPunct="1"/>
            <a:r>
              <a:rPr lang="en-US" sz="3900"/>
              <a:t>Know your audience</a:t>
            </a:r>
          </a:p>
          <a:p>
            <a:pPr eaLnBrk="1" hangingPunct="1"/>
            <a:r>
              <a:rPr lang="en-US" sz="3900"/>
              <a:t>Know your material</a:t>
            </a:r>
          </a:p>
        </p:txBody>
      </p:sp>
    </p:spTree>
    <p:extLst>
      <p:ext uri="{BB962C8B-B14F-4D97-AF65-F5344CB8AC3E}">
        <p14:creationId xmlns:p14="http://schemas.microsoft.com/office/powerpoint/2010/main" val="317300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21</TotalTime>
  <Words>301</Words>
  <Application>Microsoft Office PowerPoint</Application>
  <PresentationFormat>Widescreen</PresentationFormat>
  <Paragraphs>63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Corbel</vt:lpstr>
      <vt:lpstr>Wingdings</vt:lpstr>
      <vt:lpstr>Feathered</vt:lpstr>
      <vt:lpstr>Teknik Presentasi dan Komunikasi   Dalam Ilmu Survey dan Pemetaan</vt:lpstr>
      <vt:lpstr>Kontrak Perkuliahan</vt:lpstr>
      <vt:lpstr>RPS</vt:lpstr>
      <vt:lpstr>Beberapa Alasan Kenapa Harus Menguasai Public Speaking?</vt:lpstr>
      <vt:lpstr>Pertanyaan Besar ?</vt:lpstr>
      <vt:lpstr>Ada Mitos</vt:lpstr>
      <vt:lpstr>Fakta</vt:lpstr>
      <vt:lpstr>SOLUSI</vt:lpstr>
      <vt:lpstr>Ingat YAM</vt:lpstr>
      <vt:lpstr>PowerPoint Presentation</vt:lpstr>
      <vt:lpstr>Obyek Kajian</vt:lpstr>
      <vt:lpstr>Komunikasi Intrapribadi dan Antarpribadi</vt:lpstr>
      <vt:lpstr>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Presentasi dan Komunikasi   Dalam Ilmu Survey dan Pemetaan</dc:title>
  <dc:creator>Hp</dc:creator>
  <cp:lastModifiedBy>Hp</cp:lastModifiedBy>
  <cp:revision>3</cp:revision>
  <dcterms:created xsi:type="dcterms:W3CDTF">2019-02-28T16:30:29Z</dcterms:created>
  <dcterms:modified xsi:type="dcterms:W3CDTF">2019-02-28T16:51:42Z</dcterms:modified>
</cp:coreProperties>
</file>