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0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AD871-9990-4830-9001-1FC45C83FE96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E2738-80FB-4A60-AEB0-A5F14FA6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605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Handouts Teknik Presentasi Efektif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AE8BE69-6344-4C82-A99D-B0E5A5325E23}" type="datetime1">
              <a:rPr lang="en-US"/>
              <a:pPr eaLnBrk="1" hangingPunct="1"/>
              <a:t>5/7/2019</a:t>
            </a:fld>
            <a:endParaRPr lang="en-US"/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TFT Kamda Lampung, 8-10 Maret 2002</a:t>
            </a:r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68222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600200"/>
            <a:ext cx="5384800" cy="4495800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0"/>
            <a:ext cx="53848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FF4F24-1935-4419-B4C9-92613BDFA3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77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45D5CF-0DA8-411C-ADBC-05E067EF18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98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1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  <p:sldLayoutId id="2147483670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TEKNIK PRESENTASI DAN KOMUNIKASI </a:t>
            </a:r>
            <a:br>
              <a:rPr lang="en-US" dirty="0" smtClean="0"/>
            </a:br>
            <a:r>
              <a:rPr lang="en-US" dirty="0" smtClean="0"/>
              <a:t>DALAM BIDANG SURVEY DAN PEMETAAN 7-8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6538" y="3993923"/>
            <a:ext cx="2643325" cy="682579"/>
          </a:xfrm>
        </p:spPr>
        <p:txBody>
          <a:bodyPr/>
          <a:lstStyle/>
          <a:p>
            <a:r>
              <a:rPr lang="en-US" dirty="0" smtClean="0"/>
              <a:t>SURYA KURNIAWAN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961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>
                <a:latin typeface="Comic Sans MS" pitchFamily="66" charset="0"/>
              </a:rPr>
              <a:t>Tips Membuat Transparansi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9600" y="1600200"/>
            <a:ext cx="57912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>
                <a:latin typeface="Comic Sans MS" panose="030F0702030302020204" pitchFamily="66" charset="0"/>
              </a:rPr>
              <a:t>Luas kertas maksimal 24 x 18 cm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Comic Sans MS" panose="030F0702030302020204" pitchFamily="66" charset="0"/>
              </a:rPr>
              <a:t>Gunakan 1 transparansi untuk 1 ide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Comic Sans MS" panose="030F0702030302020204" pitchFamily="66" charset="0"/>
              </a:rPr>
              <a:t>Gunakan huruf dan bentuk yang tepat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Comic Sans MS" panose="030F0702030302020204" pitchFamily="66" charset="0"/>
              </a:rPr>
              <a:t>Gunakan ilustrasi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Comic Sans MS" panose="030F0702030302020204" pitchFamily="66" charset="0"/>
              </a:rPr>
              <a:t>Beri ruang kosong pada transparansi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Comic Sans MS" panose="030F0702030302020204" pitchFamily="66" charset="0"/>
              </a:rPr>
              <a:t>Gunakan warna tanpa berlebihan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Comic Sans MS" panose="030F0702030302020204" pitchFamily="66" charset="0"/>
              </a:rPr>
              <a:t>Hindari penulisan kata secara vertikal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Comic Sans MS" panose="030F0702030302020204" pitchFamily="66" charset="0"/>
              </a:rPr>
              <a:t>Maksimal 2 tipe huruf untuk 1 transparansi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Comic Sans MS" panose="030F0702030302020204" pitchFamily="66" charset="0"/>
              </a:rPr>
              <a:t>Jangan gunakan nomor untuk hal-hal yang tidak menggambarkan urutan</a:t>
            </a:r>
          </a:p>
        </p:txBody>
      </p:sp>
      <p:sp>
        <p:nvSpPr>
          <p:cNvPr id="25604" name="Documents"/>
          <p:cNvSpPr>
            <a:spLocks noEditPoints="1" noChangeArrowheads="1"/>
          </p:cNvSpPr>
          <p:nvPr/>
        </p:nvSpPr>
        <p:spPr bwMode="auto">
          <a:xfrm>
            <a:off x="2362200" y="1447800"/>
            <a:ext cx="1352550" cy="220980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6239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omic Sans MS" pitchFamily="66" charset="0"/>
              </a:rPr>
              <a:t>Ajukan Pertanyaan!!!</a:t>
            </a: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67200" y="1447800"/>
            <a:ext cx="5943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Comic Sans MS" panose="030F0702030302020204" pitchFamily="66" charset="0"/>
              </a:rPr>
              <a:t>Ajukan pertanyaan dalam satu waktu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Comic Sans MS" panose="030F0702030302020204" pitchFamily="66" charset="0"/>
              </a:rPr>
              <a:t>Hindari pertanyaan tertutup dan direktif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Comic Sans MS" panose="030F0702030302020204" pitchFamily="66" charset="0"/>
              </a:rPr>
              <a:t>Pertanyaan harus terfokus, tidak kabur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Comic Sans MS" panose="030F0702030302020204" pitchFamily="66" charset="0"/>
              </a:rPr>
              <a:t>Ajukan pertanyaan yang memungkinkan peserta menunjukkan kepandaiannya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Comic Sans MS" panose="030F0702030302020204" pitchFamily="66" charset="0"/>
              </a:rPr>
              <a:t>Ajukan pertanyaan yang merangsang interaksi peserta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Comic Sans MS" panose="030F0702030302020204" pitchFamily="66" charset="0"/>
              </a:rPr>
              <a:t>Perhatikan peserta yang diam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Comic Sans MS" panose="030F0702030302020204" pitchFamily="66" charset="0"/>
              </a:rPr>
              <a:t>Tunggu jawaban beberapa saat</a:t>
            </a:r>
          </a:p>
        </p:txBody>
      </p:sp>
      <p:pic>
        <p:nvPicPr>
          <p:cNvPr id="12292" name="Picture 10" descr="BD21427_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47047" y="990600"/>
            <a:ext cx="909638" cy="5410200"/>
          </a:xfrm>
          <a:noFill/>
        </p:spPr>
      </p:pic>
    </p:spTree>
    <p:extLst>
      <p:ext uri="{BB962C8B-B14F-4D97-AF65-F5344CB8AC3E}">
        <p14:creationId xmlns:p14="http://schemas.microsoft.com/office/powerpoint/2010/main" val="3855322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err="1">
                <a:latin typeface="Comic Sans MS" pitchFamily="66" charset="0"/>
              </a:rPr>
              <a:t>Respon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smtClean="0">
                <a:latin typeface="Comic Sans MS" pitchFamily="66" charset="0"/>
              </a:rPr>
              <a:t>KITA </a:t>
            </a:r>
            <a:r>
              <a:rPr lang="en-US" sz="3200" dirty="0" err="1">
                <a:latin typeface="Comic Sans MS" pitchFamily="66" charset="0"/>
              </a:rPr>
              <a:t>terhadap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Jawaban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smtClean="0">
                <a:latin typeface="Comic Sans MS" pitchFamily="66" charset="0"/>
              </a:rPr>
              <a:t>AUDIEN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67200" y="1447800"/>
            <a:ext cx="5334000" cy="4495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/>
              <a:t>Perhatikan jawaban verbal dan reaksi non-verbal</a:t>
            </a:r>
          </a:p>
          <a:p>
            <a:pPr eaLnBrk="1" hangingPunct="1"/>
            <a:r>
              <a:rPr lang="en-US" sz="2800"/>
              <a:t>Variasikan respon untuk jawaban-jawaban yang berbeda</a:t>
            </a:r>
          </a:p>
          <a:p>
            <a:pPr eaLnBrk="1" hangingPunct="1"/>
            <a:r>
              <a:rPr lang="en-US" sz="2800"/>
              <a:t>Puji jawaban yang benar</a:t>
            </a:r>
          </a:p>
          <a:p>
            <a:pPr eaLnBrk="1" hangingPunct="1"/>
            <a:r>
              <a:rPr lang="en-US" sz="2800"/>
              <a:t>Perbaiki jawaban yang salah dengan cara yang tidak mengkritik</a:t>
            </a:r>
          </a:p>
        </p:txBody>
      </p:sp>
      <p:pic>
        <p:nvPicPr>
          <p:cNvPr id="13316" name="Picture 4" descr="BD21370_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38400" y="1295400"/>
            <a:ext cx="1214438" cy="4038600"/>
          </a:xfrm>
          <a:noFill/>
        </p:spPr>
      </p:pic>
    </p:spTree>
    <p:extLst>
      <p:ext uri="{BB962C8B-B14F-4D97-AF65-F5344CB8AC3E}">
        <p14:creationId xmlns:p14="http://schemas.microsoft.com/office/powerpoint/2010/main" val="3133893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omic Sans MS" pitchFamily="66" charset="0"/>
              </a:rPr>
              <a:t>Simpulkan!!!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447800"/>
            <a:ext cx="5257800" cy="4495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>
                <a:latin typeface="Comic Sans MS" panose="030F0702030302020204" pitchFamily="66" charset="0"/>
              </a:rPr>
              <a:t>Di akhir sessi, tanyakan pada peserta apa yang mereka dapatkan selama sessi berlangsung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Comic Sans MS" panose="030F0702030302020204" pitchFamily="66" charset="0"/>
              </a:rPr>
              <a:t>Diakhir sessi ajukan pertanyaan berkenaan dengan materi untuk mengevaluasi pemahaman trainee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Comic Sans MS" panose="030F0702030302020204" pitchFamily="66" charset="0"/>
              </a:rPr>
              <a:t>Di akhir sessi review materi dari awal-akhir secara garis besar, untuk lebih mengkomprehensifkan pemahaman trainee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Comic Sans MS" panose="030F0702030302020204" pitchFamily="66" charset="0"/>
              </a:rPr>
              <a:t>Di akhir sessi simpulkan seluruh materi dengan simpel dan sistematis</a:t>
            </a:r>
          </a:p>
        </p:txBody>
      </p:sp>
      <p:pic>
        <p:nvPicPr>
          <p:cNvPr id="14340" name="Picture 5" descr="J019581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4600" y="990600"/>
            <a:ext cx="1773238" cy="1824038"/>
          </a:xfrm>
          <a:noFill/>
        </p:spPr>
      </p:pic>
    </p:spTree>
    <p:extLst>
      <p:ext uri="{BB962C8B-B14F-4D97-AF65-F5344CB8AC3E}">
        <p14:creationId xmlns:p14="http://schemas.microsoft.com/office/powerpoint/2010/main" val="1816383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>
                <a:latin typeface="Comic Sans MS" pitchFamily="66" charset="0"/>
              </a:rPr>
              <a:t>Hal yang </a:t>
            </a:r>
            <a:r>
              <a:rPr lang="en-US" sz="3200" dirty="0" err="1">
                <a:latin typeface="Comic Sans MS" pitchFamily="66" charset="0"/>
              </a:rPr>
              <a:t>harus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dihindari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seorang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smtClean="0">
                <a:latin typeface="Comic Sans MS" pitchFamily="66" charset="0"/>
              </a:rPr>
              <a:t>PRESENTING </a:t>
            </a:r>
            <a:br>
              <a:rPr lang="en-US" sz="3200" dirty="0" smtClean="0">
                <a:latin typeface="Comic Sans MS" pitchFamily="66" charset="0"/>
              </a:rPr>
            </a:br>
            <a:endParaRPr lang="en-US" sz="3200" dirty="0">
              <a:latin typeface="Comic Sans MS" pitchFamily="66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4200" y="1600200"/>
            <a:ext cx="7086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Tampil tidak siap dan tidak terorganisir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Terlambat memulai dan mengakhiri pelatihan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Terkesan tidak sesuai jadwal atau tidak mencapai sasaran yang ditetapkan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Kurang waktu istirahat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Menanggapi pertanyaan secara tidak tepat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Menggunakan alat bantu dengan tidak profesional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Tidak melibatkan peserta 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Tidak membina rapport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Menampilkan kebiasaan-kebiasaan buruk</a:t>
            </a:r>
          </a:p>
        </p:txBody>
      </p:sp>
    </p:spTree>
    <p:extLst>
      <p:ext uri="{BB962C8B-B14F-4D97-AF65-F5344CB8AC3E}">
        <p14:creationId xmlns:p14="http://schemas.microsoft.com/office/powerpoint/2010/main" val="2804805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>
                <a:latin typeface="Comic Sans MS" pitchFamily="66" charset="0"/>
              </a:rPr>
              <a:t>Hal yang </a:t>
            </a:r>
            <a:r>
              <a:rPr lang="en-US" sz="3200" dirty="0" err="1">
                <a:latin typeface="Comic Sans MS" pitchFamily="66" charset="0"/>
              </a:rPr>
              <a:t>harus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dihindari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seorang</a:t>
            </a:r>
            <a:r>
              <a:rPr lang="en-US" sz="3200" dirty="0">
                <a:latin typeface="Comic Sans MS" pitchFamily="66" charset="0"/>
              </a:rPr>
              <a:t> PRESENTING </a:t>
            </a:r>
            <a:r>
              <a:rPr lang="en-US" sz="3200" dirty="0" smtClean="0">
                <a:latin typeface="Comic Sans MS" pitchFamily="66" charset="0"/>
              </a:rPr>
              <a:t/>
            </a:r>
            <a:br>
              <a:rPr lang="en-US" sz="3200" dirty="0" smtClean="0">
                <a:latin typeface="Comic Sans MS" pitchFamily="66" charset="0"/>
              </a:rPr>
            </a:br>
            <a:endParaRPr lang="en-US" sz="3200" dirty="0">
              <a:latin typeface="Comic Sans MS" pitchFamily="66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0" y="1600200"/>
            <a:ext cx="6781800" cy="4495800"/>
          </a:xfrm>
        </p:spPr>
        <p:txBody>
          <a:bodyPr/>
          <a:lstStyle/>
          <a:p>
            <a:pPr eaLnBrk="1" hangingPunct="1"/>
            <a:r>
              <a:rPr lang="en-US">
                <a:latin typeface="Comic Sans MS" panose="030F0702030302020204" pitchFamily="66" charset="0"/>
              </a:rPr>
              <a:t>Humor yang tidak tepat</a:t>
            </a:r>
          </a:p>
          <a:p>
            <a:pPr eaLnBrk="1" hangingPunct="1"/>
            <a:r>
              <a:rPr lang="en-US">
                <a:latin typeface="Comic Sans MS" panose="030F0702030302020204" pitchFamily="66" charset="0"/>
              </a:rPr>
              <a:t>Sok tahu dan tidak mengakui kesalahan</a:t>
            </a:r>
          </a:p>
          <a:p>
            <a:pPr eaLnBrk="1" hangingPunct="1"/>
            <a:r>
              <a:rPr lang="en-US">
                <a:latin typeface="Comic Sans MS" panose="030F0702030302020204" pitchFamily="66" charset="0"/>
              </a:rPr>
              <a:t>Menggunakan bahasa dan pengucapan yang tidak tepat</a:t>
            </a:r>
          </a:p>
          <a:p>
            <a:pPr eaLnBrk="1" hangingPunct="1"/>
            <a:r>
              <a:rPr lang="en-US">
                <a:latin typeface="Comic Sans MS" panose="030F0702030302020204" pitchFamily="66" charset="0"/>
              </a:rPr>
              <a:t>Tidak memperbaharui materi dan kurang informasi</a:t>
            </a:r>
          </a:p>
        </p:txBody>
      </p:sp>
    </p:spTree>
    <p:extLst>
      <p:ext uri="{BB962C8B-B14F-4D97-AF65-F5344CB8AC3E}">
        <p14:creationId xmlns:p14="http://schemas.microsoft.com/office/powerpoint/2010/main" val="2766815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omic Sans MS" pitchFamily="66" charset="0"/>
              </a:rPr>
              <a:t>Cara Mematikan Motivasi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1600200"/>
            <a:ext cx="5638800" cy="44958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>
                <a:latin typeface="Comic Sans MS" panose="030F0702030302020204" pitchFamily="66" charset="0"/>
              </a:rPr>
              <a:t>Usahakan sedikit mungkin kontak pribadi, hilangkan kontak mata dan jangan panggil nama peserta</a:t>
            </a:r>
          </a:p>
          <a:p>
            <a:pPr eaLnBrk="1" hangingPunct="1"/>
            <a:r>
              <a:rPr lang="en-US">
                <a:latin typeface="Comic Sans MS" panose="030F0702030302020204" pitchFamily="66" charset="0"/>
              </a:rPr>
              <a:t>Usahakan agar peserta akan tahu bagaimana mengaplikasikan pengetahuannya</a:t>
            </a:r>
          </a:p>
          <a:p>
            <a:pPr eaLnBrk="1" hangingPunct="1"/>
            <a:r>
              <a:rPr lang="en-US">
                <a:latin typeface="Comic Sans MS" panose="030F0702030302020204" pitchFamily="66" charset="0"/>
              </a:rPr>
              <a:t>Bersiaplah untuk selalu mengkritik pertanyaan, usulan, jawaban, dan tingkah laku peserta</a:t>
            </a:r>
          </a:p>
          <a:p>
            <a:pPr eaLnBrk="1" hangingPunct="1"/>
            <a:r>
              <a:rPr lang="en-US">
                <a:latin typeface="Comic Sans MS" panose="030F0702030302020204" pitchFamily="66" charset="0"/>
              </a:rPr>
              <a:t>Buatlah peserta merasa bodoh karena bertanya</a:t>
            </a:r>
          </a:p>
        </p:txBody>
      </p:sp>
    </p:spTree>
    <p:extLst>
      <p:ext uri="{BB962C8B-B14F-4D97-AF65-F5344CB8AC3E}">
        <p14:creationId xmlns:p14="http://schemas.microsoft.com/office/powerpoint/2010/main" val="265182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omic Sans MS" pitchFamily="66" charset="0"/>
              </a:rPr>
              <a:t>Kiat Membangun Motivasi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10200" y="1676400"/>
            <a:ext cx="4495800" cy="44958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>
                <a:latin typeface="Comic Sans MS" panose="030F0702030302020204" pitchFamily="66" charset="0"/>
              </a:rPr>
              <a:t>Kebutuhan</a:t>
            </a:r>
          </a:p>
          <a:p>
            <a:pPr eaLnBrk="1" hangingPunct="1"/>
            <a:r>
              <a:rPr lang="en-US">
                <a:latin typeface="Comic Sans MS" panose="030F0702030302020204" pitchFamily="66" charset="0"/>
              </a:rPr>
              <a:t>Tanggung jawab</a:t>
            </a:r>
          </a:p>
          <a:p>
            <a:pPr eaLnBrk="1" hangingPunct="1"/>
            <a:r>
              <a:rPr lang="en-US">
                <a:latin typeface="Comic Sans MS" panose="030F0702030302020204" pitchFamily="66" charset="0"/>
              </a:rPr>
              <a:t>Minat</a:t>
            </a:r>
          </a:p>
          <a:p>
            <a:pPr eaLnBrk="1" hangingPunct="1"/>
            <a:r>
              <a:rPr lang="en-US">
                <a:latin typeface="Comic Sans MS" panose="030F0702030302020204" pitchFamily="66" charset="0"/>
              </a:rPr>
              <a:t>Aplikasi</a:t>
            </a:r>
          </a:p>
          <a:p>
            <a:pPr eaLnBrk="1" hangingPunct="1"/>
            <a:r>
              <a:rPr lang="en-US">
                <a:latin typeface="Comic Sans MS" panose="030F0702030302020204" pitchFamily="66" charset="0"/>
              </a:rPr>
              <a:t>Penghargaan</a:t>
            </a:r>
          </a:p>
          <a:p>
            <a:pPr eaLnBrk="1" hangingPunct="1"/>
            <a:r>
              <a:rPr lang="en-US">
                <a:latin typeface="Comic Sans MS" panose="030F0702030302020204" pitchFamily="66" charset="0"/>
              </a:rPr>
              <a:t>Kompetisi</a:t>
            </a:r>
          </a:p>
          <a:p>
            <a:pPr eaLnBrk="1" hangingPunct="1"/>
            <a:r>
              <a:rPr lang="en-US">
                <a:latin typeface="Comic Sans MS" panose="030F0702030302020204" pitchFamily="66" charset="0"/>
              </a:rPr>
              <a:t>Semangat</a:t>
            </a:r>
          </a:p>
          <a:p>
            <a:pPr eaLnBrk="1" hangingPunct="1"/>
            <a:r>
              <a:rPr lang="en-US">
                <a:latin typeface="Comic Sans MS" panose="030F0702030302020204" pitchFamily="66" charset="0"/>
              </a:rPr>
              <a:t>Jangka panjang</a:t>
            </a:r>
          </a:p>
          <a:p>
            <a:pPr eaLnBrk="1" hangingPunct="1"/>
            <a:r>
              <a:rPr lang="en-US">
                <a:latin typeface="Comic Sans MS" panose="030F0702030302020204" pitchFamily="66" charset="0"/>
              </a:rPr>
              <a:t>Hubungan interpersonal</a:t>
            </a:r>
          </a:p>
          <a:p>
            <a:pPr eaLnBrk="1" hangingPunct="1"/>
            <a:r>
              <a:rPr lang="en-US"/>
              <a:t>Pilihan</a:t>
            </a:r>
          </a:p>
        </p:txBody>
      </p:sp>
      <p:pic>
        <p:nvPicPr>
          <p:cNvPr id="18436" name="Picture 4" descr="J014948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1" y="1752600"/>
            <a:ext cx="2144713" cy="2179638"/>
          </a:xfrm>
          <a:noFill/>
        </p:spPr>
      </p:pic>
    </p:spTree>
    <p:extLst>
      <p:ext uri="{BB962C8B-B14F-4D97-AF65-F5344CB8AC3E}">
        <p14:creationId xmlns:p14="http://schemas.microsoft.com/office/powerpoint/2010/main" val="3100404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2296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omic Sans MS" pitchFamily="66" charset="0"/>
              </a:rPr>
              <a:t>Teknik Presentasi Efektif</a:t>
            </a:r>
            <a:br>
              <a:rPr lang="en-US" smtClean="0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>Metode KUPAS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2286001"/>
            <a:ext cx="5638800" cy="37242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4800" b="1">
                <a:latin typeface="Comic Sans MS" panose="030F0702030302020204" pitchFamily="66" charset="0"/>
              </a:rPr>
              <a:t>K</a:t>
            </a:r>
            <a:r>
              <a:rPr lang="en-US" sz="2800">
                <a:latin typeface="Comic Sans MS" panose="030F0702030302020204" pitchFamily="66" charset="0"/>
              </a:rPr>
              <a:t>uasai</a:t>
            </a:r>
          </a:p>
          <a:p>
            <a:pPr eaLnBrk="1" hangingPunct="1">
              <a:lnSpc>
                <a:spcPct val="80000"/>
              </a:lnSpc>
            </a:pPr>
            <a:r>
              <a:rPr lang="en-US" sz="4800" b="1">
                <a:latin typeface="Comic Sans MS" panose="030F0702030302020204" pitchFamily="66" charset="0"/>
              </a:rPr>
              <a:t>U</a:t>
            </a:r>
            <a:r>
              <a:rPr lang="en-US" sz="2800">
                <a:latin typeface="Comic Sans MS" panose="030F0702030302020204" pitchFamily="66" charset="0"/>
              </a:rPr>
              <a:t>ngkapkan</a:t>
            </a:r>
          </a:p>
          <a:p>
            <a:pPr eaLnBrk="1" hangingPunct="1">
              <a:lnSpc>
                <a:spcPct val="80000"/>
              </a:lnSpc>
            </a:pPr>
            <a:r>
              <a:rPr lang="en-US" sz="4800" b="1">
                <a:latin typeface="Comic Sans MS" panose="030F0702030302020204" pitchFamily="66" charset="0"/>
              </a:rPr>
              <a:t>P</a:t>
            </a:r>
            <a:r>
              <a:rPr lang="en-US" sz="2800">
                <a:latin typeface="Comic Sans MS" panose="030F0702030302020204" pitchFamily="66" charset="0"/>
              </a:rPr>
              <a:t>eragakan</a:t>
            </a:r>
          </a:p>
          <a:p>
            <a:pPr eaLnBrk="1" hangingPunct="1">
              <a:lnSpc>
                <a:spcPct val="80000"/>
              </a:lnSpc>
            </a:pPr>
            <a:r>
              <a:rPr lang="en-US" sz="4800" b="1">
                <a:latin typeface="Comic Sans MS" panose="030F0702030302020204" pitchFamily="66" charset="0"/>
              </a:rPr>
              <a:t>A</a:t>
            </a:r>
            <a:r>
              <a:rPr lang="en-US" sz="2800">
                <a:latin typeface="Comic Sans MS" panose="030F0702030302020204" pitchFamily="66" charset="0"/>
              </a:rPr>
              <a:t>jukan pertanyaan</a:t>
            </a:r>
          </a:p>
          <a:p>
            <a:pPr eaLnBrk="1" hangingPunct="1">
              <a:lnSpc>
                <a:spcPct val="80000"/>
              </a:lnSpc>
            </a:pPr>
            <a:r>
              <a:rPr lang="en-US" sz="5400" b="1">
                <a:latin typeface="Comic Sans MS" panose="030F0702030302020204" pitchFamily="66" charset="0"/>
              </a:rPr>
              <a:t>S</a:t>
            </a:r>
            <a:r>
              <a:rPr lang="en-US" sz="2800">
                <a:latin typeface="Comic Sans MS" panose="030F0702030302020204" pitchFamily="66" charset="0"/>
              </a:rPr>
              <a:t>impulkan, </a:t>
            </a:r>
          </a:p>
        </p:txBody>
      </p:sp>
      <p:pic>
        <p:nvPicPr>
          <p:cNvPr id="3076" name="Picture 7" descr="J030125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08226" y="2060576"/>
            <a:ext cx="1978025" cy="2867025"/>
          </a:xfrm>
          <a:noFill/>
        </p:spPr>
      </p:pic>
    </p:spTree>
    <p:extLst>
      <p:ext uri="{BB962C8B-B14F-4D97-AF65-F5344CB8AC3E}">
        <p14:creationId xmlns:p14="http://schemas.microsoft.com/office/powerpoint/2010/main" val="104386810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457200"/>
            <a:ext cx="35052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>
                <a:latin typeface="Comic Sans MS" pitchFamily="66" charset="0"/>
              </a:rPr>
              <a:t>Kuasai!!!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38800" y="1524000"/>
            <a:ext cx="4038600" cy="4876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>
                <a:latin typeface="Comic Sans MS" panose="030F0702030302020204" pitchFamily="66" charset="0"/>
              </a:rPr>
              <a:t>Kuasai </a:t>
            </a:r>
            <a:r>
              <a:rPr lang="en-US" u="sng">
                <a:latin typeface="Comic Sans MS" panose="030F0702030302020204" pitchFamily="66" charset="0"/>
              </a:rPr>
              <a:t>materi</a:t>
            </a:r>
            <a:r>
              <a:rPr lang="en-US">
                <a:latin typeface="Comic Sans MS" panose="030F0702030302020204" pitchFamily="66" charset="0"/>
              </a:rPr>
              <a:t> Anda!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>
                <a:latin typeface="Comic Sans MS" panose="030F0702030302020204" pitchFamily="66" charset="0"/>
              </a:rPr>
              <a:t>	- Garis besar materi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>
                <a:latin typeface="Comic Sans MS" panose="030F0702030302020204" pitchFamily="66" charset="0"/>
              </a:rPr>
              <a:t>	- Pokok bahasan materi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>
                <a:latin typeface="Comic Sans MS" panose="030F0702030302020204" pitchFamily="66" charset="0"/>
              </a:rPr>
              <a:t>	- Target materi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Comic Sans MS" panose="030F0702030302020204" pitchFamily="66" charset="0"/>
              </a:rPr>
              <a:t>Kuasai </a:t>
            </a:r>
            <a:r>
              <a:rPr lang="en-US" u="sng">
                <a:latin typeface="Comic Sans MS" panose="030F0702030302020204" pitchFamily="66" charset="0"/>
              </a:rPr>
              <a:t>diri</a:t>
            </a:r>
            <a:r>
              <a:rPr lang="en-US">
                <a:latin typeface="Comic Sans MS" panose="030F0702030302020204" pitchFamily="66" charset="0"/>
              </a:rPr>
              <a:t> Anda!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>
                <a:latin typeface="Comic Sans MS" panose="030F0702030302020204" pitchFamily="66" charset="0"/>
              </a:rPr>
              <a:t>	- Percaya diri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>
                <a:latin typeface="Comic Sans MS" panose="030F0702030302020204" pitchFamily="66" charset="0"/>
              </a:rPr>
              <a:t>	- Motivasi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>
                <a:latin typeface="Comic Sans MS" panose="030F0702030302020204" pitchFamily="66" charset="0"/>
              </a:rPr>
              <a:t>	- Optimisme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Comic Sans MS" panose="030F0702030302020204" pitchFamily="66" charset="0"/>
              </a:rPr>
              <a:t>Kuasai </a:t>
            </a:r>
            <a:r>
              <a:rPr lang="en-US" u="sng">
                <a:latin typeface="Comic Sans MS" panose="030F0702030302020204" pitchFamily="66" charset="0"/>
              </a:rPr>
              <a:t>audience</a:t>
            </a:r>
            <a:r>
              <a:rPr lang="en-US">
                <a:latin typeface="Comic Sans MS" panose="030F0702030302020204" pitchFamily="66" charset="0"/>
              </a:rPr>
              <a:t> Anda!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>
                <a:latin typeface="Comic Sans MS" panose="030F0702030302020204" pitchFamily="66" charset="0"/>
              </a:rPr>
              <a:t>	- Usia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>
                <a:latin typeface="Comic Sans MS" panose="030F0702030302020204" pitchFamily="66" charset="0"/>
              </a:rPr>
              <a:t>	- Latar belakang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>
                <a:latin typeface="Comic Sans MS" panose="030F0702030302020204" pitchFamily="66" charset="0"/>
              </a:rPr>
              <a:t>	- Pengalaman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/>
              <a:t>	</a:t>
            </a:r>
          </a:p>
        </p:txBody>
      </p:sp>
      <p:pic>
        <p:nvPicPr>
          <p:cNvPr id="4100" name="Picture 4" descr="J019581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95600" y="2057400"/>
            <a:ext cx="1773238" cy="1824038"/>
          </a:xfrm>
          <a:noFill/>
        </p:spPr>
      </p:pic>
    </p:spTree>
    <p:extLst>
      <p:ext uri="{BB962C8B-B14F-4D97-AF65-F5344CB8AC3E}">
        <p14:creationId xmlns:p14="http://schemas.microsoft.com/office/powerpoint/2010/main" val="194421224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381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latin typeface="Comic Sans MS" pitchFamily="66" charset="0"/>
              </a:rPr>
              <a:t>Rumus Self Confidence (Percaya Diri</a:t>
            </a:r>
            <a:r>
              <a:rPr lang="en-US"/>
              <a:t>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en-US" sz="4000">
                <a:latin typeface="Comic Sans MS" panose="030F0702030302020204" pitchFamily="66" charset="0"/>
              </a:rPr>
              <a:t>SC = (PP + PT) x A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omic Sans MS" panose="030F0702030302020204" pitchFamily="66" charset="0"/>
              </a:rPr>
              <a:t>		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omic Sans MS" panose="030F0702030302020204" pitchFamily="66" charset="0"/>
              </a:rPr>
              <a:t>		   	  </a:t>
            </a:r>
            <a:r>
              <a:rPr lang="en-US" sz="2800">
                <a:latin typeface="Comic Sans MS" panose="030F0702030302020204" pitchFamily="66" charset="0"/>
              </a:rPr>
              <a:t>SC = Self Confidence </a:t>
            </a:r>
          </a:p>
          <a:p>
            <a:pPr eaLnBrk="1" hangingPunct="1">
              <a:buFontTx/>
              <a:buNone/>
            </a:pPr>
            <a:r>
              <a:rPr lang="en-US" sz="2800">
                <a:latin typeface="Comic Sans MS" panose="030F0702030302020204" pitchFamily="66" charset="0"/>
              </a:rPr>
              <a:t>			   PP = Potential Power</a:t>
            </a:r>
          </a:p>
          <a:p>
            <a:pPr eaLnBrk="1" hangingPunct="1">
              <a:buFontTx/>
              <a:buNone/>
            </a:pPr>
            <a:r>
              <a:rPr lang="en-US" sz="2800">
                <a:latin typeface="Comic Sans MS" panose="030F0702030302020204" pitchFamily="66" charset="0"/>
              </a:rPr>
              <a:t>			   PT = Positif Thinking</a:t>
            </a:r>
          </a:p>
          <a:p>
            <a:pPr eaLnBrk="1" hangingPunct="1">
              <a:buFontTx/>
              <a:buNone/>
            </a:pPr>
            <a:r>
              <a:rPr lang="en-US" sz="2800">
                <a:latin typeface="Comic Sans MS" panose="030F0702030302020204" pitchFamily="66" charset="0"/>
              </a:rPr>
              <a:t>			    A  = Action</a:t>
            </a:r>
          </a:p>
        </p:txBody>
      </p:sp>
    </p:spTree>
    <p:extLst>
      <p:ext uri="{BB962C8B-B14F-4D97-AF65-F5344CB8AC3E}">
        <p14:creationId xmlns:p14="http://schemas.microsoft.com/office/powerpoint/2010/main" val="2439641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omic Sans MS" pitchFamily="66" charset="0"/>
              </a:rPr>
              <a:t>Membina Rapport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524000"/>
            <a:ext cx="5410200" cy="44958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>
                <a:latin typeface="Comic Sans MS" panose="030F0702030302020204" pitchFamily="66" charset="0"/>
              </a:rPr>
              <a:t>Membina rapport dengan peserta pelatihan merupakan kunci penting berhasilnya proses belajar dalam pelatihan</a:t>
            </a:r>
          </a:p>
          <a:p>
            <a:pPr eaLnBrk="1" hangingPunct="1"/>
            <a:r>
              <a:rPr lang="en-US">
                <a:latin typeface="Comic Sans MS" panose="030F0702030302020204" pitchFamily="66" charset="0"/>
              </a:rPr>
              <a:t>Berhasil/gagalnya trainer membina rapport dengan peserta akan mempengaruhi suasana belajar berikutnya.</a:t>
            </a:r>
          </a:p>
          <a:p>
            <a:pPr eaLnBrk="1" hangingPunct="1"/>
            <a:r>
              <a:rPr lang="en-US">
                <a:latin typeface="Comic Sans MS" panose="030F0702030302020204" pitchFamily="66" charset="0"/>
              </a:rPr>
              <a:t>Rapport yang baik akan membuat suasana nyaman dan memberikan kesan positif bagi peserta maupun trainer sendiri</a:t>
            </a:r>
          </a:p>
        </p:txBody>
      </p:sp>
      <p:pic>
        <p:nvPicPr>
          <p:cNvPr id="6148" name="Picture 5" descr="J023301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2201" y="1524001"/>
            <a:ext cx="2011363" cy="2614613"/>
          </a:xfrm>
          <a:noFill/>
        </p:spPr>
      </p:pic>
    </p:spTree>
    <p:extLst>
      <p:ext uri="{BB962C8B-B14F-4D97-AF65-F5344CB8AC3E}">
        <p14:creationId xmlns:p14="http://schemas.microsoft.com/office/powerpoint/2010/main" val="3861533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>
                <a:latin typeface="Comic Sans MS" pitchFamily="66" charset="0"/>
              </a:rPr>
              <a:t>Teknik Membina Rapport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600200"/>
            <a:ext cx="5181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Comic Sans MS" panose="030F0702030302020204" pitchFamily="66" charset="0"/>
              </a:rPr>
              <a:t>Berbagi identitas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Comic Sans MS" panose="030F0702030302020204" pitchFamily="66" charset="0"/>
              </a:rPr>
              <a:t>Mengingatkan bahwa trainer juga sedang belajar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Comic Sans MS" panose="030F0702030302020204" pitchFamily="66" charset="0"/>
              </a:rPr>
              <a:t>Membagi pengalaman positif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Comic Sans MS" panose="030F0702030302020204" pitchFamily="66" charset="0"/>
              </a:rPr>
              <a:t>Bercerita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Comic Sans MS" panose="030F0702030302020204" pitchFamily="66" charset="0"/>
              </a:rPr>
              <a:t>Humor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Comic Sans MS" panose="030F0702030302020204" pitchFamily="66" charset="0"/>
              </a:rPr>
              <a:t>Fakta-fakta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Comic Sans MS" panose="030F0702030302020204" pitchFamily="66" charset="0"/>
              </a:rPr>
              <a:t>Ice breaker dengan permainan atau lainnya</a:t>
            </a:r>
          </a:p>
        </p:txBody>
      </p:sp>
      <p:grpSp>
        <p:nvGrpSpPr>
          <p:cNvPr id="7172" name="Group 5"/>
          <p:cNvGrpSpPr>
            <a:grpSpLocks/>
          </p:cNvGrpSpPr>
          <p:nvPr/>
        </p:nvGrpSpPr>
        <p:grpSpPr bwMode="auto">
          <a:xfrm>
            <a:off x="2743200" y="1600201"/>
            <a:ext cx="1752600" cy="2714625"/>
            <a:chOff x="1632" y="1248"/>
            <a:chExt cx="2682" cy="2286"/>
          </a:xfrm>
        </p:grpSpPr>
        <p:sp>
          <p:nvSpPr>
            <p:cNvPr id="7173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598 w 21600"/>
                <a:gd name="T1" fmla="*/ 0 h 21600"/>
                <a:gd name="T2" fmla="*/ 1195 w 21600"/>
                <a:gd name="T3" fmla="*/ 524 h 21600"/>
                <a:gd name="T4" fmla="*/ 598 w 21600"/>
                <a:gd name="T5" fmla="*/ 1048 h 21600"/>
                <a:gd name="T6" fmla="*/ 0 w 21600"/>
                <a:gd name="T7" fmla="*/ 524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74 w 21600"/>
                <a:gd name="T13" fmla="*/ 3957 h 21600"/>
                <a:gd name="T14" fmla="*/ 17840 w 21600"/>
                <a:gd name="T15" fmla="*/ 1764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scene3d>
              <a:camera prst="legacyPerspectiveFront">
                <a:rot lat="20099998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  <a:contourClr>
                <a:srgbClr val="C0C0C0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d-ID"/>
            </a:p>
          </p:txBody>
        </p:sp>
        <p:sp>
          <p:nvSpPr>
            <p:cNvPr id="7174" name="AutoShape 7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715 w 21600"/>
                <a:gd name="T1" fmla="*/ 0 h 21600"/>
                <a:gd name="T2" fmla="*/ 1429 w 21600"/>
                <a:gd name="T3" fmla="*/ 627 h 21600"/>
                <a:gd name="T4" fmla="*/ 715 w 21600"/>
                <a:gd name="T5" fmla="*/ 1253 h 21600"/>
                <a:gd name="T6" fmla="*/ 0 w 21600"/>
                <a:gd name="T7" fmla="*/ 627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68 w 21600"/>
                <a:gd name="T13" fmla="*/ 3965 h 21600"/>
                <a:gd name="T14" fmla="*/ 17836 w 21600"/>
                <a:gd name="T15" fmla="*/ 176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scene3d>
              <a:camera prst="legacyPerspectiveFront">
                <a:rot lat="20099998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  <a:contourClr>
                <a:srgbClr val="C0C0C0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d-ID"/>
            </a:p>
          </p:txBody>
        </p:sp>
        <p:sp>
          <p:nvSpPr>
            <p:cNvPr id="7175" name="AutoShape 8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794 w 21600"/>
                <a:gd name="T1" fmla="*/ 0 h 21600"/>
                <a:gd name="T2" fmla="*/ 1588 w 21600"/>
                <a:gd name="T3" fmla="*/ 696 h 21600"/>
                <a:gd name="T4" fmla="*/ 794 w 21600"/>
                <a:gd name="T5" fmla="*/ 1392 h 21600"/>
                <a:gd name="T6" fmla="*/ 0 w 21600"/>
                <a:gd name="T7" fmla="*/ 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80 w 21600"/>
                <a:gd name="T13" fmla="*/ 3957 h 21600"/>
                <a:gd name="T14" fmla="*/ 17846 w 21600"/>
                <a:gd name="T15" fmla="*/ 1762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scene3d>
              <a:camera prst="legacyPerspectiveFront">
                <a:rot lat="20099998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  <a:contourClr>
                <a:srgbClr val="C0C0C0"/>
              </a:contourClr>
            </a:sp3d>
          </p:spPr>
          <p:txBody>
            <a:bodyPr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2277401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omic Sans MS" pitchFamily="66" charset="0"/>
              </a:rPr>
              <a:t>Ungkapkan!!!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0" y="1524000"/>
            <a:ext cx="65532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>
                <a:latin typeface="Comic Sans MS" panose="030F0702030302020204" pitchFamily="66" charset="0"/>
              </a:rPr>
              <a:t>Yakinkan peserta bahwa materi yang akan Anda sampaikan bermanfaat bagi mereka dengan cara menjelaskan tujuan dan target materi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Comic Sans MS" panose="030F0702030302020204" pitchFamily="66" charset="0"/>
              </a:rPr>
              <a:t>Gunakan intonasi dan pilihan kata yang baik.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Comic Sans MS" panose="030F0702030302020204" pitchFamily="66" charset="0"/>
              </a:rPr>
              <a:t>Tekankan bagian yang penting dengan cara memperlambat intonasi suara, mengulang kalimat, dan memberikan penegasan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Comic Sans MS" panose="030F0702030302020204" pitchFamily="66" charset="0"/>
              </a:rPr>
              <a:t>Sesuaikan bahasa dengan peserta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Comic Sans MS" panose="030F0702030302020204" pitchFamily="66" charset="0"/>
              </a:rPr>
              <a:t>Selingi dengan humor, cerita, puisi, dan peribahasa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Comic Sans MS" panose="030F0702030302020204" pitchFamily="66" charset="0"/>
              </a:rPr>
              <a:t>Bertanyalah untuk memancing peserta</a:t>
            </a:r>
          </a:p>
        </p:txBody>
      </p:sp>
    </p:spTree>
    <p:extLst>
      <p:ext uri="{BB962C8B-B14F-4D97-AF65-F5344CB8AC3E}">
        <p14:creationId xmlns:p14="http://schemas.microsoft.com/office/powerpoint/2010/main" val="2569734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omic Sans MS" pitchFamily="66" charset="0"/>
              </a:rPr>
              <a:t>Peragakan!!!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600200"/>
            <a:ext cx="52578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Comic Sans MS" panose="030F0702030302020204" pitchFamily="66" charset="0"/>
              </a:rPr>
              <a:t>Gunakan bahasa non-verbal dengan tepat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Comic Sans MS" panose="030F0702030302020204" pitchFamily="66" charset="0"/>
              </a:rPr>
              <a:t>	- artikulasi ucapan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Comic Sans MS" panose="030F0702030302020204" pitchFamily="66" charset="0"/>
              </a:rPr>
              <a:t>	- variasi tempo, nada, dan volume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Comic Sans MS" panose="030F0702030302020204" pitchFamily="66" charset="0"/>
              </a:rPr>
              <a:t>	- ekspresi wajah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Comic Sans MS" panose="030F0702030302020204" pitchFamily="66" charset="0"/>
              </a:rPr>
              <a:t>	- body language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Comic Sans MS" panose="030F0702030302020204" pitchFamily="66" charset="0"/>
              </a:rPr>
              <a:t>	- posisi tubuh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Comic Sans MS" panose="030F0702030302020204" pitchFamily="66" charset="0"/>
              </a:rPr>
              <a:t>Penggunaan alat bantu (visual)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Comic Sans MS" panose="030F0702030302020204" pitchFamily="66" charset="0"/>
              </a:rPr>
              <a:t>Melakukan aktivitas</a:t>
            </a:r>
          </a:p>
        </p:txBody>
      </p:sp>
      <p:pic>
        <p:nvPicPr>
          <p:cNvPr id="9220" name="Picture 5" descr="J009007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0" y="1219201"/>
            <a:ext cx="2014538" cy="2500313"/>
          </a:xfrm>
          <a:noFill/>
        </p:spPr>
      </p:pic>
    </p:spTree>
    <p:extLst>
      <p:ext uri="{BB962C8B-B14F-4D97-AF65-F5344CB8AC3E}">
        <p14:creationId xmlns:p14="http://schemas.microsoft.com/office/powerpoint/2010/main" val="3126813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>
                <a:latin typeface="Comic Sans MS" pitchFamily="66" charset="0"/>
              </a:rPr>
              <a:t>Manfaat Alat Bantu Visual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257800" y="1600200"/>
            <a:ext cx="49530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>
                <a:latin typeface="Comic Sans MS" panose="030F0702030302020204" pitchFamily="66" charset="0"/>
              </a:rPr>
              <a:t>Menarik perhatian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Comic Sans MS" panose="030F0702030302020204" pitchFamily="66" charset="0"/>
              </a:rPr>
              <a:t>Mempertahankan perhatian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Comic Sans MS" panose="030F0702030302020204" pitchFamily="66" charset="0"/>
              </a:rPr>
              <a:t>Menguatkan inti permasalahan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Comic Sans MS" panose="030F0702030302020204" pitchFamily="66" charset="0"/>
              </a:rPr>
              <a:t>Mengilustrasikan dan memperkuat kata-kata yang diucapkan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Comic Sans MS" panose="030F0702030302020204" pitchFamily="66" charset="0"/>
              </a:rPr>
              <a:t>Mengurangi distorsi informasi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Comic Sans MS" panose="030F0702030302020204" pitchFamily="66" charset="0"/>
              </a:rPr>
              <a:t>Meningkatkan retensi 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Comic Sans MS" panose="030F0702030302020204" pitchFamily="66" charset="0"/>
              </a:rPr>
              <a:t>Membantu terorganisirnya pikiran instruktur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Comic Sans MS" panose="030F0702030302020204" pitchFamily="66" charset="0"/>
              </a:rPr>
              <a:t>Membantu meningkatkan percaya diri</a:t>
            </a:r>
          </a:p>
        </p:txBody>
      </p:sp>
      <p:pic>
        <p:nvPicPr>
          <p:cNvPr id="10244" name="Picture 5" descr="J029298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0800" y="1676400"/>
            <a:ext cx="1843088" cy="2624138"/>
          </a:xfrm>
          <a:noFill/>
        </p:spPr>
      </p:pic>
    </p:spTree>
    <p:extLst>
      <p:ext uri="{BB962C8B-B14F-4D97-AF65-F5344CB8AC3E}">
        <p14:creationId xmlns:p14="http://schemas.microsoft.com/office/powerpoint/2010/main" val="13246807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78</TotalTime>
  <Words>532</Words>
  <Application>Microsoft Office PowerPoint</Application>
  <PresentationFormat>Widescreen</PresentationFormat>
  <Paragraphs>128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Comic Sans MS</vt:lpstr>
      <vt:lpstr>Trebuchet MS</vt:lpstr>
      <vt:lpstr>Tw Cen MT</vt:lpstr>
      <vt:lpstr>Circuit</vt:lpstr>
      <vt:lpstr>TEKNIK PRESENTASI DAN KOMUNIKASI  DALAM BIDANG SURVEY DAN PEMETAAN 7-8</vt:lpstr>
      <vt:lpstr>Teknik Presentasi Efektif Metode KUPAS</vt:lpstr>
      <vt:lpstr>Kuasai!!!</vt:lpstr>
      <vt:lpstr>Rumus Self Confidence (Percaya Diri)</vt:lpstr>
      <vt:lpstr>Membina Rapport</vt:lpstr>
      <vt:lpstr>Teknik Membina Rapport</vt:lpstr>
      <vt:lpstr>Ungkapkan!!!</vt:lpstr>
      <vt:lpstr>Peragakan!!!</vt:lpstr>
      <vt:lpstr>Manfaat Alat Bantu Visual</vt:lpstr>
      <vt:lpstr>Tips Membuat Transparansi</vt:lpstr>
      <vt:lpstr>Ajukan Pertanyaan!!!</vt:lpstr>
      <vt:lpstr>Respon KITA terhadap Jawaban AUDIEN</vt:lpstr>
      <vt:lpstr>Simpulkan!!!</vt:lpstr>
      <vt:lpstr>Hal yang harus dihindari seorang PRESENTING  </vt:lpstr>
      <vt:lpstr>Hal yang harus dihindari seorang PRESENTING  </vt:lpstr>
      <vt:lpstr>Cara Mematikan Motivasi</vt:lpstr>
      <vt:lpstr>Kiat Membangun Motivasi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PRESENTASI DAN KOMUNIKASI  DALAM BIDANG SURVEY DAN PEMETAAN 7-8</dc:title>
  <dc:creator>Hp</dc:creator>
  <cp:lastModifiedBy>Hp</cp:lastModifiedBy>
  <cp:revision>4</cp:revision>
  <dcterms:created xsi:type="dcterms:W3CDTF">2019-04-08T08:51:51Z</dcterms:created>
  <dcterms:modified xsi:type="dcterms:W3CDTF">2019-05-07T04:38:07Z</dcterms:modified>
</cp:coreProperties>
</file>