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72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3021-0CB3-4CE2-BF09-BD1CABA9163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EA57-7EC6-40D9-A7E8-3F1C6A8F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7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69CD6-B547-4CF8-A17E-463532D6DB9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1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9.pn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8" Target="../media/image18.jpeg" Type="http://schemas.openxmlformats.org/officeDocument/2006/relationships/image"/><Relationship Id="rId3" Target="../media/image13.jpeg" Type="http://schemas.openxmlformats.org/officeDocument/2006/relationships/image"/><Relationship Id="rId7" Target="../media/image17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6.jpeg" Type="http://schemas.openxmlformats.org/officeDocument/2006/relationships/image"/><Relationship Id="rId5" Target="../media/image15.jpeg" Type="http://schemas.openxmlformats.org/officeDocument/2006/relationships/image"/><Relationship Id="rId4" Target="../media/image14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nesabamedia.com/pengertian-database-dan-fungsin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https://www.nesabamedia.com/pengertian-dan-fungsi-komputer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abamedia.com/pengertian-pendud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Data,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3351903-0EB7-4CC0-8F27-A79FC6FAD6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9"/>
          <a:stretch/>
        </p:blipFill>
        <p:spPr>
          <a:xfrm>
            <a:off x="-1" y="0"/>
            <a:ext cx="1220152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0FD4A1-F8FB-45DF-AA90-8618484E1866}"/>
              </a:ext>
            </a:extLst>
          </p:cNvPr>
          <p:cNvSpPr txBox="1"/>
          <p:nvPr/>
        </p:nvSpPr>
        <p:spPr>
          <a:xfrm>
            <a:off x="218794" y="5689702"/>
            <a:ext cx="32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ORIENTASI LOKASI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7E87CFD-3B34-4A51-A5EF-5502AC84A72F}"/>
              </a:ext>
            </a:extLst>
          </p:cNvPr>
          <p:cNvSpPr/>
          <p:nvPr/>
        </p:nvSpPr>
        <p:spPr>
          <a:xfrm>
            <a:off x="6667584" y="5343278"/>
            <a:ext cx="8485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Bahnschrift" panose="020B0502040204020203" pitchFamily="34" charset="0"/>
              </a:rPr>
              <a:t>SITE #4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5AE910F-A8EE-4FCF-9068-B28019C2674F}"/>
              </a:ext>
            </a:extLst>
          </p:cNvPr>
          <p:cNvSpPr/>
          <p:nvPr/>
        </p:nvSpPr>
        <p:spPr>
          <a:xfrm>
            <a:off x="6817647" y="4916250"/>
            <a:ext cx="434260" cy="40131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993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C87E08-EC13-427F-9301-EAF2AB5AA38D}"/>
              </a:ext>
            </a:extLst>
          </p:cNvPr>
          <p:cNvSpPr txBox="1"/>
          <p:nvPr/>
        </p:nvSpPr>
        <p:spPr>
          <a:xfrm>
            <a:off x="9979395" y="5951312"/>
            <a:ext cx="1924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* </a:t>
            </a:r>
            <a:r>
              <a:rPr lang="en-US" sz="1200" dirty="0" err="1">
                <a:solidFill>
                  <a:schemeClr val="bg1"/>
                </a:solidFill>
              </a:rPr>
              <a:t>Jarak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merupakan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garis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lurus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bukan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mengikuti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jaringan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jalan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eksisting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6118D8B8-C34E-4B59-AD1D-3D6682CFF150}"/>
              </a:ext>
            </a:extLst>
          </p:cNvPr>
          <p:cNvCxnSpPr>
            <a:cxnSpLocks/>
          </p:cNvCxnSpPr>
          <p:nvPr/>
        </p:nvCxnSpPr>
        <p:spPr>
          <a:xfrm>
            <a:off x="6468285" y="2577266"/>
            <a:ext cx="537911" cy="2220814"/>
          </a:xfrm>
          <a:prstGeom prst="line">
            <a:avLst/>
          </a:prstGeom>
          <a:ln w="254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E437FABE-22F3-4178-8989-62E36C395F1D}"/>
              </a:ext>
            </a:extLst>
          </p:cNvPr>
          <p:cNvSpPr/>
          <p:nvPr/>
        </p:nvSpPr>
        <p:spPr>
          <a:xfrm>
            <a:off x="6380480" y="325120"/>
            <a:ext cx="965200" cy="2357120"/>
          </a:xfrm>
          <a:custGeom>
            <a:avLst/>
            <a:gdLst>
              <a:gd name="connsiteX0" fmla="*/ 0 w 965200"/>
              <a:gd name="connsiteY0" fmla="*/ 2357120 h 2357120"/>
              <a:gd name="connsiteX1" fmla="*/ 30480 w 965200"/>
              <a:gd name="connsiteY1" fmla="*/ 2143760 h 2357120"/>
              <a:gd name="connsiteX2" fmla="*/ 30480 w 965200"/>
              <a:gd name="connsiteY2" fmla="*/ 2032000 h 2357120"/>
              <a:gd name="connsiteX3" fmla="*/ 10160 w 965200"/>
              <a:gd name="connsiteY3" fmla="*/ 1910080 h 2357120"/>
              <a:gd name="connsiteX4" fmla="*/ 30480 w 965200"/>
              <a:gd name="connsiteY4" fmla="*/ 1798320 h 2357120"/>
              <a:gd name="connsiteX5" fmla="*/ 121920 w 965200"/>
              <a:gd name="connsiteY5" fmla="*/ 1666240 h 2357120"/>
              <a:gd name="connsiteX6" fmla="*/ 203200 w 965200"/>
              <a:gd name="connsiteY6" fmla="*/ 1584960 h 2357120"/>
              <a:gd name="connsiteX7" fmla="*/ 264160 w 965200"/>
              <a:gd name="connsiteY7" fmla="*/ 1483360 h 2357120"/>
              <a:gd name="connsiteX8" fmla="*/ 314960 w 965200"/>
              <a:gd name="connsiteY8" fmla="*/ 1422400 h 2357120"/>
              <a:gd name="connsiteX9" fmla="*/ 314960 w 965200"/>
              <a:gd name="connsiteY9" fmla="*/ 1310640 h 2357120"/>
              <a:gd name="connsiteX10" fmla="*/ 314960 w 965200"/>
              <a:gd name="connsiteY10" fmla="*/ 1209040 h 2357120"/>
              <a:gd name="connsiteX11" fmla="*/ 294640 w 965200"/>
              <a:gd name="connsiteY11" fmla="*/ 1127760 h 2357120"/>
              <a:gd name="connsiteX12" fmla="*/ 233680 w 965200"/>
              <a:gd name="connsiteY12" fmla="*/ 1046480 h 2357120"/>
              <a:gd name="connsiteX13" fmla="*/ 213360 w 965200"/>
              <a:gd name="connsiteY13" fmla="*/ 985520 h 2357120"/>
              <a:gd name="connsiteX14" fmla="*/ 243840 w 965200"/>
              <a:gd name="connsiteY14" fmla="*/ 924560 h 2357120"/>
              <a:gd name="connsiteX15" fmla="*/ 314960 w 965200"/>
              <a:gd name="connsiteY15" fmla="*/ 904240 h 2357120"/>
              <a:gd name="connsiteX16" fmla="*/ 345440 w 965200"/>
              <a:gd name="connsiteY16" fmla="*/ 833120 h 2357120"/>
              <a:gd name="connsiteX17" fmla="*/ 375920 w 965200"/>
              <a:gd name="connsiteY17" fmla="*/ 711200 h 2357120"/>
              <a:gd name="connsiteX18" fmla="*/ 365760 w 965200"/>
              <a:gd name="connsiteY18" fmla="*/ 650240 h 2357120"/>
              <a:gd name="connsiteX19" fmla="*/ 375920 w 965200"/>
              <a:gd name="connsiteY19" fmla="*/ 568960 h 2357120"/>
              <a:gd name="connsiteX20" fmla="*/ 426720 w 965200"/>
              <a:gd name="connsiteY20" fmla="*/ 528320 h 2357120"/>
              <a:gd name="connsiteX21" fmla="*/ 467360 w 965200"/>
              <a:gd name="connsiteY21" fmla="*/ 457200 h 2357120"/>
              <a:gd name="connsiteX22" fmla="*/ 497840 w 965200"/>
              <a:gd name="connsiteY22" fmla="*/ 375920 h 2357120"/>
              <a:gd name="connsiteX23" fmla="*/ 568960 w 965200"/>
              <a:gd name="connsiteY23" fmla="*/ 365760 h 2357120"/>
              <a:gd name="connsiteX24" fmla="*/ 650240 w 965200"/>
              <a:gd name="connsiteY24" fmla="*/ 345440 h 2357120"/>
              <a:gd name="connsiteX25" fmla="*/ 660400 w 965200"/>
              <a:gd name="connsiteY25" fmla="*/ 325120 h 2357120"/>
              <a:gd name="connsiteX26" fmla="*/ 701040 w 965200"/>
              <a:gd name="connsiteY26" fmla="*/ 284480 h 2357120"/>
              <a:gd name="connsiteX27" fmla="*/ 701040 w 965200"/>
              <a:gd name="connsiteY27" fmla="*/ 213360 h 2357120"/>
              <a:gd name="connsiteX28" fmla="*/ 792480 w 965200"/>
              <a:gd name="connsiteY28" fmla="*/ 162560 h 2357120"/>
              <a:gd name="connsiteX29" fmla="*/ 853440 w 965200"/>
              <a:gd name="connsiteY29" fmla="*/ 121920 h 2357120"/>
              <a:gd name="connsiteX30" fmla="*/ 914400 w 965200"/>
              <a:gd name="connsiteY30" fmla="*/ 60960 h 2357120"/>
              <a:gd name="connsiteX31" fmla="*/ 965200 w 965200"/>
              <a:gd name="connsiteY31" fmla="*/ 0 h 235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5200" h="2357120">
                <a:moveTo>
                  <a:pt x="0" y="2357120"/>
                </a:moveTo>
                <a:lnTo>
                  <a:pt x="30480" y="2143760"/>
                </a:lnTo>
                <a:lnTo>
                  <a:pt x="30480" y="2032000"/>
                </a:lnTo>
                <a:lnTo>
                  <a:pt x="10160" y="1910080"/>
                </a:lnTo>
                <a:lnTo>
                  <a:pt x="30480" y="1798320"/>
                </a:lnTo>
                <a:lnTo>
                  <a:pt x="121920" y="1666240"/>
                </a:lnTo>
                <a:lnTo>
                  <a:pt x="203200" y="1584960"/>
                </a:lnTo>
                <a:lnTo>
                  <a:pt x="264160" y="1483360"/>
                </a:lnTo>
                <a:lnTo>
                  <a:pt x="314960" y="1422400"/>
                </a:lnTo>
                <a:lnTo>
                  <a:pt x="314960" y="1310640"/>
                </a:lnTo>
                <a:lnTo>
                  <a:pt x="314960" y="1209040"/>
                </a:lnTo>
                <a:lnTo>
                  <a:pt x="294640" y="1127760"/>
                </a:lnTo>
                <a:lnTo>
                  <a:pt x="233680" y="1046480"/>
                </a:lnTo>
                <a:lnTo>
                  <a:pt x="213360" y="985520"/>
                </a:lnTo>
                <a:lnTo>
                  <a:pt x="243840" y="924560"/>
                </a:lnTo>
                <a:lnTo>
                  <a:pt x="314960" y="904240"/>
                </a:lnTo>
                <a:lnTo>
                  <a:pt x="345440" y="833120"/>
                </a:lnTo>
                <a:lnTo>
                  <a:pt x="375920" y="711200"/>
                </a:lnTo>
                <a:lnTo>
                  <a:pt x="365760" y="650240"/>
                </a:lnTo>
                <a:lnTo>
                  <a:pt x="375920" y="568960"/>
                </a:lnTo>
                <a:lnTo>
                  <a:pt x="426720" y="528320"/>
                </a:lnTo>
                <a:lnTo>
                  <a:pt x="467360" y="457200"/>
                </a:lnTo>
                <a:lnTo>
                  <a:pt x="497840" y="375920"/>
                </a:lnTo>
                <a:lnTo>
                  <a:pt x="568960" y="365760"/>
                </a:lnTo>
                <a:lnTo>
                  <a:pt x="650240" y="345440"/>
                </a:lnTo>
                <a:lnTo>
                  <a:pt x="660400" y="325120"/>
                </a:lnTo>
                <a:lnTo>
                  <a:pt x="701040" y="284480"/>
                </a:lnTo>
                <a:lnTo>
                  <a:pt x="701040" y="213360"/>
                </a:lnTo>
                <a:lnTo>
                  <a:pt x="792480" y="162560"/>
                </a:lnTo>
                <a:lnTo>
                  <a:pt x="853440" y="121920"/>
                </a:lnTo>
                <a:lnTo>
                  <a:pt x="914400" y="60960"/>
                </a:lnTo>
                <a:lnTo>
                  <a:pt x="965200" y="0"/>
                </a:lnTo>
              </a:path>
            </a:pathLst>
          </a:cu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4DDF813-9E6F-4953-8944-0390EF5E9A47}"/>
              </a:ext>
            </a:extLst>
          </p:cNvPr>
          <p:cNvSpPr txBox="1"/>
          <p:nvPr/>
        </p:nvSpPr>
        <p:spPr>
          <a:xfrm rot="17815808">
            <a:off x="6133861" y="682845"/>
            <a:ext cx="9861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8FAADC"/>
                </a:solidFill>
                <a:latin typeface="Bahnschrift" panose="020B0502040204020203" pitchFamily="34" charset="0"/>
              </a:rPr>
              <a:t>Sungai Barito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A5327C8-EA79-48EA-A03F-40451DEA4DF7}"/>
              </a:ext>
            </a:extLst>
          </p:cNvPr>
          <p:cNvSpPr txBox="1"/>
          <p:nvPr/>
        </p:nvSpPr>
        <p:spPr>
          <a:xfrm rot="4718967">
            <a:off x="6576568" y="3389752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</a:rPr>
              <a:t>± </a:t>
            </a:r>
            <a:r>
              <a:rPr lang="en-US" sz="1400" b="1" dirty="0">
                <a:solidFill>
                  <a:srgbClr val="FFFF00"/>
                </a:solidFill>
                <a:latin typeface="Bahnschrift" panose="020B0502040204020203" pitchFamily="34" charset="0"/>
              </a:rPr>
              <a:t>50 km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59C74E4-3649-46F7-96FE-0574C4EA5D36}"/>
              </a:ext>
            </a:extLst>
          </p:cNvPr>
          <p:cNvSpPr txBox="1"/>
          <p:nvPr/>
        </p:nvSpPr>
        <p:spPr>
          <a:xfrm>
            <a:off x="6794829" y="1598041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Bahnschrift" panose="020B0502040204020203" pitchFamily="34" charset="0"/>
              </a:rPr>
              <a:t>Banjarmasin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6B6FBA1-8650-4971-AAA1-29D45F881F4F}"/>
              </a:ext>
            </a:extLst>
          </p:cNvPr>
          <p:cNvSpPr txBox="1"/>
          <p:nvPr/>
        </p:nvSpPr>
        <p:spPr>
          <a:xfrm>
            <a:off x="7324782" y="380123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err="1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Bahnschrift" panose="020B0502040204020203" pitchFamily="34" charset="0"/>
              </a:rPr>
              <a:t>Pelaihari</a:t>
            </a:r>
            <a:endParaRPr lang="en-US" sz="12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Bahnschrift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7376E8B-62E5-4870-9776-6036FCC88B94}"/>
              </a:ext>
            </a:extLst>
          </p:cNvPr>
          <p:cNvSpPr txBox="1"/>
          <p:nvPr/>
        </p:nvSpPr>
        <p:spPr>
          <a:xfrm>
            <a:off x="7413201" y="2244082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Bahnschrift" panose="020B0502040204020203" pitchFamily="34" charset="0"/>
              </a:rPr>
              <a:t>Banjar </a:t>
            </a:r>
            <a:r>
              <a:rPr lang="en-US" sz="1200" b="1" i="1" dirty="0" err="1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Bahnschrift" panose="020B0502040204020203" pitchFamily="34" charset="0"/>
              </a:rPr>
              <a:t>Baru</a:t>
            </a:r>
            <a:endParaRPr lang="en-US" sz="1200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1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AE4909-9885-4250-BCAB-13713D60E9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5"/>
          <a:stretch/>
        </p:blipFill>
        <p:spPr>
          <a:xfrm>
            <a:off x="10514" y="3730"/>
            <a:ext cx="8114840" cy="687794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56AD0ED-C0C5-4D1A-BE1E-3332694CAFF9}"/>
              </a:ext>
            </a:extLst>
          </p:cNvPr>
          <p:cNvSpPr/>
          <p:nvPr/>
        </p:nvSpPr>
        <p:spPr>
          <a:xfrm>
            <a:off x="8113479" y="19396"/>
            <a:ext cx="2242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9934"/>
                </a:solidFill>
                <a:latin typeface="Bahnschrift" panose="020B0502040204020203" pitchFamily="34" charset="0"/>
              </a:rPr>
              <a:t>RTRW </a:t>
            </a:r>
            <a:r>
              <a:rPr lang="en-US" sz="1600" b="1" dirty="0" err="1">
                <a:solidFill>
                  <a:srgbClr val="FF9934"/>
                </a:solidFill>
                <a:latin typeface="Bahnschrift" panose="020B0502040204020203" pitchFamily="34" charset="0"/>
              </a:rPr>
              <a:t>Kab</a:t>
            </a:r>
            <a:r>
              <a:rPr lang="en-US" sz="1600" b="1" dirty="0">
                <a:solidFill>
                  <a:srgbClr val="FF9934"/>
                </a:solidFill>
                <a:latin typeface="Bahnschrift" panose="020B0502040204020203" pitchFamily="34" charset="0"/>
              </a:rPr>
              <a:t>. Tanah </a:t>
            </a:r>
            <a:r>
              <a:rPr lang="en-US" sz="1600" b="1" dirty="0" err="1">
                <a:solidFill>
                  <a:srgbClr val="FF9934"/>
                </a:solidFill>
                <a:latin typeface="Bahnschrift" panose="020B0502040204020203" pitchFamily="34" charset="0"/>
              </a:rPr>
              <a:t>Laut</a:t>
            </a:r>
            <a:endParaRPr lang="en-US" sz="1600" b="1" dirty="0">
              <a:solidFill>
                <a:srgbClr val="FF9934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5D54ED3-1FD6-4E8E-8A9B-00C987AA207E}"/>
              </a:ext>
            </a:extLst>
          </p:cNvPr>
          <p:cNvSpPr txBox="1"/>
          <p:nvPr/>
        </p:nvSpPr>
        <p:spPr>
          <a:xfrm>
            <a:off x="8151435" y="340273"/>
            <a:ext cx="1661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Peta Pola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hnschrift" panose="020B0502040204020203" pitchFamily="34" charset="0"/>
              </a:rPr>
              <a:t>Ruang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Bahnschrift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E68BFB3-BE17-41C3-A46D-0D6AFB4E0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461" y="2974624"/>
            <a:ext cx="3479184" cy="386397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DCA29B6-AAFC-47ED-B722-8C97F0B77AED}"/>
              </a:ext>
            </a:extLst>
          </p:cNvPr>
          <p:cNvCxnSpPr>
            <a:cxnSpLocks/>
          </p:cNvCxnSpPr>
          <p:nvPr/>
        </p:nvCxnSpPr>
        <p:spPr>
          <a:xfrm>
            <a:off x="2849880" y="3139440"/>
            <a:ext cx="6783977" cy="2727960"/>
          </a:xfrm>
          <a:prstGeom prst="straightConnector1">
            <a:avLst/>
          </a:prstGeom>
          <a:ln w="44450">
            <a:solidFill>
              <a:srgbClr val="FF0000"/>
            </a:solidFill>
            <a:prstDash val="sysDot"/>
            <a:headEnd type="oval"/>
            <a:tailEnd type="arrow" w="med" len="sm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70ECB65-D14F-43F9-BD1D-157ED0A3C7DC}"/>
              </a:ext>
            </a:extLst>
          </p:cNvPr>
          <p:cNvSpPr txBox="1"/>
          <p:nvPr/>
        </p:nvSpPr>
        <p:spPr>
          <a:xfrm>
            <a:off x="8392119" y="4773449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Bahnschrift" panose="020B0502040204020203" pitchFamily="34" charset="0"/>
              </a:rPr>
              <a:t>RAWAN </a:t>
            </a:r>
          </a:p>
          <a:p>
            <a:r>
              <a:rPr lang="en-US" sz="1400" b="1" dirty="0">
                <a:solidFill>
                  <a:srgbClr val="C00000"/>
                </a:solidFill>
                <a:latin typeface="Bahnschrift" panose="020B0502040204020203" pitchFamily="34" charset="0"/>
              </a:rPr>
              <a:t>BANJIR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1F74690B-5BD1-438A-AF75-2BA2398E52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49" b="36243"/>
          <a:stretch/>
        </p:blipFill>
        <p:spPr>
          <a:xfrm>
            <a:off x="8242462" y="809605"/>
            <a:ext cx="1909072" cy="203424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4162DB94-9572-4998-A191-DDC91E3FD0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849" r="15750" b="-1"/>
          <a:stretch/>
        </p:blipFill>
        <p:spPr>
          <a:xfrm>
            <a:off x="10356401" y="702103"/>
            <a:ext cx="1539891" cy="112462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8F763EA-75E9-439F-9758-252260A79FA3}"/>
              </a:ext>
            </a:extLst>
          </p:cNvPr>
          <p:cNvSpPr txBox="1"/>
          <p:nvPr/>
        </p:nvSpPr>
        <p:spPr>
          <a:xfrm>
            <a:off x="0" y="678827"/>
            <a:ext cx="2101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white"/>
                </a:solidFill>
                <a:latin typeface="Bahnschrift" panose="020B0502040204020203" pitchFamily="34" charset="0"/>
              </a:rPr>
              <a:t>KEBUTUHAN LAHAN </a:t>
            </a:r>
            <a:endParaRPr lang="en-US" sz="1200" b="1" dirty="0" smtClean="0">
              <a:solidFill>
                <a:prstClr val="white"/>
              </a:solidFill>
              <a:latin typeface="Bahnschrift" panose="020B0502040204020203" pitchFamily="34" charset="0"/>
            </a:endParaRPr>
          </a:p>
          <a:p>
            <a:r>
              <a:rPr lang="en-US" sz="1200" b="1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2.500-3.000 </a:t>
            </a:r>
            <a:r>
              <a:rPr lang="en-US" sz="1200" b="1" dirty="0">
                <a:solidFill>
                  <a:prstClr val="white"/>
                </a:solidFill>
                <a:latin typeface="Bahnschrift" panose="020B0502040204020203" pitchFamily="34" charset="0"/>
              </a:rPr>
              <a:t>HA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5B32DCB3-D124-4863-90AF-18F3E8D505A3}"/>
              </a:ext>
            </a:extLst>
          </p:cNvPr>
          <p:cNvSpPr txBox="1"/>
          <p:nvPr/>
        </p:nvSpPr>
        <p:spPr>
          <a:xfrm>
            <a:off x="56263" y="1140492"/>
            <a:ext cx="2272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Lahan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tersedia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Bahnschrift" panose="020B0502040204020203" pitchFamily="34" charset="0"/>
              </a:rPr>
              <a:t>utk</a:t>
            </a:r>
            <a:r>
              <a:rPr lang="en-US" sz="1200" dirty="0">
                <a:solidFill>
                  <a:prstClr val="white"/>
                </a:solidFill>
                <a:latin typeface="Bahnschrift" panose="020B0502040204020203" pitchFamily="34" charset="0"/>
              </a:rPr>
              <a:t> Kawasan </a:t>
            </a:r>
            <a:r>
              <a:rPr lang="en-US" sz="1200" dirty="0" err="1">
                <a:solidFill>
                  <a:prstClr val="white"/>
                </a:solidFill>
                <a:latin typeface="Bahnschrift" panose="020B0502040204020203" pitchFamily="34" charset="0"/>
              </a:rPr>
              <a:t>Industri</a:t>
            </a:r>
            <a:r>
              <a:rPr lang="en-US" sz="1200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dikonversi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dari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lahan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milik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Pemda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dan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Peninjauan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Kembali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RTRW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kawasan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lindung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pada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200" dirty="0" err="1" smtClean="0">
                <a:solidFill>
                  <a:prstClr val="white"/>
                </a:solidFill>
                <a:latin typeface="Bahnschrift" panose="020B0502040204020203" pitchFamily="34" charset="0"/>
              </a:rPr>
              <a:t>tahun</a:t>
            </a:r>
            <a:r>
              <a:rPr lang="en-US" sz="1200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 2020.</a:t>
            </a:r>
            <a:endParaRPr lang="en-US" sz="12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30E692C-BCED-4761-8133-3F63DF540B53}"/>
              </a:ext>
            </a:extLst>
          </p:cNvPr>
          <p:cNvSpPr/>
          <p:nvPr/>
        </p:nvSpPr>
        <p:spPr>
          <a:xfrm>
            <a:off x="8356" y="-25799"/>
            <a:ext cx="2347866" cy="514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BDBC2CD-AE1E-44D8-8DE1-00DDC5D17B99}"/>
              </a:ext>
            </a:extLst>
          </p:cNvPr>
          <p:cNvSpPr txBox="1"/>
          <p:nvPr/>
        </p:nvSpPr>
        <p:spPr>
          <a:xfrm>
            <a:off x="8355" y="-6241"/>
            <a:ext cx="23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34"/>
                </a:solidFill>
                <a:latin typeface="Bahnschrift" panose="020B0502040204020203" pitchFamily="34" charset="0"/>
              </a:rPr>
              <a:t>DELINIASI SITE #4</a:t>
            </a:r>
            <a:endParaRPr lang="en-US" sz="2000" b="1" dirty="0">
              <a:solidFill>
                <a:srgbClr val="FF9934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DBCBC08-2D23-48D9-82F3-913284A00DF0}"/>
              </a:ext>
            </a:extLst>
          </p:cNvPr>
          <p:cNvSpPr txBox="1"/>
          <p:nvPr/>
        </p:nvSpPr>
        <p:spPr>
          <a:xfrm>
            <a:off x="167757" y="2583666"/>
            <a:ext cx="155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Rencana</a:t>
            </a:r>
            <a:r>
              <a:rPr lang="en-US" sz="14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lokasi</a:t>
            </a:r>
            <a:r>
              <a:rPr lang="en-US" sz="1400" b="1" dirty="0">
                <a:solidFill>
                  <a:prstClr val="white"/>
                </a:solidFill>
                <a:latin typeface="Bahnschrift" panose="020B0502040204020203" pitchFamily="34" charset="0"/>
              </a:rPr>
              <a:t>  Sea Port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DA756807-E23A-4231-B785-CCE0D1707F64}"/>
              </a:ext>
            </a:extLst>
          </p:cNvPr>
          <p:cNvCxnSpPr>
            <a:cxnSpLocks/>
          </p:cNvCxnSpPr>
          <p:nvPr/>
        </p:nvCxnSpPr>
        <p:spPr>
          <a:xfrm flipH="1">
            <a:off x="1459076" y="2974624"/>
            <a:ext cx="1119455" cy="0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arrow" w="med" len="sm"/>
          </a:ln>
          <a:effectLst>
            <a:glow rad="635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DBCBC08-2D23-48D9-82F3-913284A00DF0}"/>
              </a:ext>
            </a:extLst>
          </p:cNvPr>
          <p:cNvSpPr txBox="1"/>
          <p:nvPr/>
        </p:nvSpPr>
        <p:spPr>
          <a:xfrm>
            <a:off x="167757" y="3980200"/>
            <a:ext cx="1552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Gbr</a:t>
            </a:r>
            <a:r>
              <a:rPr lang="en-US" sz="14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ini</a:t>
            </a:r>
            <a:r>
              <a:rPr lang="en-US" sz="14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dibuatkan</a:t>
            </a:r>
            <a:r>
              <a:rPr lang="en-US" sz="14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seluas</a:t>
            </a:r>
            <a:r>
              <a:rPr lang="en-US" sz="14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3000 Ha </a:t>
            </a:r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ke</a:t>
            </a:r>
            <a:r>
              <a:rPr lang="en-US" sz="14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skets</a:t>
            </a:r>
            <a:endParaRPr lang="en-US" sz="14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DA756807-E23A-4231-B785-CCE0D1707F64}"/>
              </a:ext>
            </a:extLst>
          </p:cNvPr>
          <p:cNvCxnSpPr>
            <a:cxnSpLocks/>
          </p:cNvCxnSpPr>
          <p:nvPr/>
        </p:nvCxnSpPr>
        <p:spPr>
          <a:xfrm flipH="1">
            <a:off x="1611476" y="3127024"/>
            <a:ext cx="1119456" cy="1041215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tailEnd type="arrow" w="med" len="sm"/>
          </a:ln>
          <a:effectLst>
            <a:glow rad="63500">
              <a:schemeClr val="tx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280062" y="1567543"/>
            <a:ext cx="2113808" cy="2412657"/>
          </a:xfrm>
          <a:custGeom>
            <a:avLst/>
            <a:gdLst>
              <a:gd name="connsiteX0" fmla="*/ 558141 w 2113808"/>
              <a:gd name="connsiteY0" fmla="*/ 213756 h 2125683"/>
              <a:gd name="connsiteX1" fmla="*/ 308759 w 2113808"/>
              <a:gd name="connsiteY1" fmla="*/ 201880 h 2125683"/>
              <a:gd name="connsiteX2" fmla="*/ 213756 w 2113808"/>
              <a:gd name="connsiteY2" fmla="*/ 225631 h 2125683"/>
              <a:gd name="connsiteX3" fmla="*/ 142504 w 2113808"/>
              <a:gd name="connsiteY3" fmla="*/ 249382 h 2125683"/>
              <a:gd name="connsiteX4" fmla="*/ 83128 w 2113808"/>
              <a:gd name="connsiteY4" fmla="*/ 344384 h 2125683"/>
              <a:gd name="connsiteX5" fmla="*/ 59377 w 2113808"/>
              <a:gd name="connsiteY5" fmla="*/ 380010 h 2125683"/>
              <a:gd name="connsiteX6" fmla="*/ 11876 w 2113808"/>
              <a:gd name="connsiteY6" fmla="*/ 486888 h 2125683"/>
              <a:gd name="connsiteX7" fmla="*/ 0 w 2113808"/>
              <a:gd name="connsiteY7" fmla="*/ 522514 h 2125683"/>
              <a:gd name="connsiteX8" fmla="*/ 11876 w 2113808"/>
              <a:gd name="connsiteY8" fmla="*/ 724395 h 2125683"/>
              <a:gd name="connsiteX9" fmla="*/ 23751 w 2113808"/>
              <a:gd name="connsiteY9" fmla="*/ 771896 h 2125683"/>
              <a:gd name="connsiteX10" fmla="*/ 47502 w 2113808"/>
              <a:gd name="connsiteY10" fmla="*/ 807522 h 2125683"/>
              <a:gd name="connsiteX11" fmla="*/ 106878 w 2113808"/>
              <a:gd name="connsiteY11" fmla="*/ 938151 h 2125683"/>
              <a:gd name="connsiteX12" fmla="*/ 130629 w 2113808"/>
              <a:gd name="connsiteY12" fmla="*/ 1021278 h 2125683"/>
              <a:gd name="connsiteX13" fmla="*/ 154380 w 2113808"/>
              <a:gd name="connsiteY13" fmla="*/ 1068779 h 2125683"/>
              <a:gd name="connsiteX14" fmla="*/ 178130 w 2113808"/>
              <a:gd name="connsiteY14" fmla="*/ 1175657 h 2125683"/>
              <a:gd name="connsiteX15" fmla="*/ 225632 w 2113808"/>
              <a:gd name="connsiteY15" fmla="*/ 1270660 h 2125683"/>
              <a:gd name="connsiteX16" fmla="*/ 237507 w 2113808"/>
              <a:gd name="connsiteY16" fmla="*/ 1306286 h 2125683"/>
              <a:gd name="connsiteX17" fmla="*/ 249382 w 2113808"/>
              <a:gd name="connsiteY17" fmla="*/ 1353787 h 2125683"/>
              <a:gd name="connsiteX18" fmla="*/ 273133 w 2113808"/>
              <a:gd name="connsiteY18" fmla="*/ 1389413 h 2125683"/>
              <a:gd name="connsiteX19" fmla="*/ 296883 w 2113808"/>
              <a:gd name="connsiteY19" fmla="*/ 1460665 h 2125683"/>
              <a:gd name="connsiteX20" fmla="*/ 320634 w 2113808"/>
              <a:gd name="connsiteY20" fmla="*/ 1520041 h 2125683"/>
              <a:gd name="connsiteX21" fmla="*/ 344385 w 2113808"/>
              <a:gd name="connsiteY21" fmla="*/ 1603169 h 2125683"/>
              <a:gd name="connsiteX22" fmla="*/ 368135 w 2113808"/>
              <a:gd name="connsiteY22" fmla="*/ 1638795 h 2125683"/>
              <a:gd name="connsiteX23" fmla="*/ 380011 w 2113808"/>
              <a:gd name="connsiteY23" fmla="*/ 1674421 h 2125683"/>
              <a:gd name="connsiteX24" fmla="*/ 451263 w 2113808"/>
              <a:gd name="connsiteY24" fmla="*/ 1757548 h 2125683"/>
              <a:gd name="connsiteX25" fmla="*/ 475013 w 2113808"/>
              <a:gd name="connsiteY25" fmla="*/ 1793174 h 2125683"/>
              <a:gd name="connsiteX26" fmla="*/ 510639 w 2113808"/>
              <a:gd name="connsiteY26" fmla="*/ 1828800 h 2125683"/>
              <a:gd name="connsiteX27" fmla="*/ 534390 w 2113808"/>
              <a:gd name="connsiteY27" fmla="*/ 1864426 h 2125683"/>
              <a:gd name="connsiteX28" fmla="*/ 570016 w 2113808"/>
              <a:gd name="connsiteY28" fmla="*/ 1900052 h 2125683"/>
              <a:gd name="connsiteX29" fmla="*/ 688769 w 2113808"/>
              <a:gd name="connsiteY29" fmla="*/ 2030680 h 2125683"/>
              <a:gd name="connsiteX30" fmla="*/ 748146 w 2113808"/>
              <a:gd name="connsiteY30" fmla="*/ 2054431 h 2125683"/>
              <a:gd name="connsiteX31" fmla="*/ 783772 w 2113808"/>
              <a:gd name="connsiteY31" fmla="*/ 2078182 h 2125683"/>
              <a:gd name="connsiteX32" fmla="*/ 878774 w 2113808"/>
              <a:gd name="connsiteY32" fmla="*/ 2101932 h 2125683"/>
              <a:gd name="connsiteX33" fmla="*/ 973777 w 2113808"/>
              <a:gd name="connsiteY33" fmla="*/ 2125683 h 2125683"/>
              <a:gd name="connsiteX34" fmla="*/ 1508167 w 2113808"/>
              <a:gd name="connsiteY34" fmla="*/ 2113808 h 2125683"/>
              <a:gd name="connsiteX35" fmla="*/ 1591294 w 2113808"/>
              <a:gd name="connsiteY35" fmla="*/ 2066306 h 2125683"/>
              <a:gd name="connsiteX36" fmla="*/ 1662546 w 2113808"/>
              <a:gd name="connsiteY36" fmla="*/ 1995054 h 2125683"/>
              <a:gd name="connsiteX37" fmla="*/ 1674421 w 2113808"/>
              <a:gd name="connsiteY37" fmla="*/ 1959428 h 2125683"/>
              <a:gd name="connsiteX38" fmla="*/ 1710047 w 2113808"/>
              <a:gd name="connsiteY38" fmla="*/ 1935678 h 2125683"/>
              <a:gd name="connsiteX39" fmla="*/ 1781299 w 2113808"/>
              <a:gd name="connsiteY39" fmla="*/ 1876301 h 2125683"/>
              <a:gd name="connsiteX40" fmla="*/ 1864426 w 2113808"/>
              <a:gd name="connsiteY40" fmla="*/ 1781299 h 2125683"/>
              <a:gd name="connsiteX41" fmla="*/ 1971304 w 2113808"/>
              <a:gd name="connsiteY41" fmla="*/ 1662545 h 2125683"/>
              <a:gd name="connsiteX42" fmla="*/ 2006930 w 2113808"/>
              <a:gd name="connsiteY42" fmla="*/ 1626919 h 2125683"/>
              <a:gd name="connsiteX43" fmla="*/ 2030681 w 2113808"/>
              <a:gd name="connsiteY43" fmla="*/ 1543792 h 2125683"/>
              <a:gd name="connsiteX44" fmla="*/ 2054432 w 2113808"/>
              <a:gd name="connsiteY44" fmla="*/ 1472540 h 2125683"/>
              <a:gd name="connsiteX45" fmla="*/ 2066307 w 2113808"/>
              <a:gd name="connsiteY45" fmla="*/ 1436914 h 2125683"/>
              <a:gd name="connsiteX46" fmla="*/ 2078182 w 2113808"/>
              <a:gd name="connsiteY46" fmla="*/ 1377538 h 2125683"/>
              <a:gd name="connsiteX47" fmla="*/ 2101933 w 2113808"/>
              <a:gd name="connsiteY47" fmla="*/ 1282535 h 2125683"/>
              <a:gd name="connsiteX48" fmla="*/ 2113808 w 2113808"/>
              <a:gd name="connsiteY48" fmla="*/ 1223158 h 2125683"/>
              <a:gd name="connsiteX49" fmla="*/ 2101933 w 2113808"/>
              <a:gd name="connsiteY49" fmla="*/ 700644 h 2125683"/>
              <a:gd name="connsiteX50" fmla="*/ 2090057 w 2113808"/>
              <a:gd name="connsiteY50" fmla="*/ 641267 h 2125683"/>
              <a:gd name="connsiteX51" fmla="*/ 2054432 w 2113808"/>
              <a:gd name="connsiteY51" fmla="*/ 498763 h 2125683"/>
              <a:gd name="connsiteX52" fmla="*/ 2018806 w 2113808"/>
              <a:gd name="connsiteY52" fmla="*/ 368135 h 2125683"/>
              <a:gd name="connsiteX53" fmla="*/ 1971304 w 2113808"/>
              <a:gd name="connsiteY53" fmla="*/ 285008 h 2125683"/>
              <a:gd name="connsiteX54" fmla="*/ 1911928 w 2113808"/>
              <a:gd name="connsiteY54" fmla="*/ 213756 h 2125683"/>
              <a:gd name="connsiteX55" fmla="*/ 1840676 w 2113808"/>
              <a:gd name="connsiteY55" fmla="*/ 118753 h 2125683"/>
              <a:gd name="connsiteX56" fmla="*/ 1816925 w 2113808"/>
              <a:gd name="connsiteY56" fmla="*/ 83127 h 2125683"/>
              <a:gd name="connsiteX57" fmla="*/ 1733798 w 2113808"/>
              <a:gd name="connsiteY57" fmla="*/ 23751 h 2125683"/>
              <a:gd name="connsiteX58" fmla="*/ 1650670 w 2113808"/>
              <a:gd name="connsiteY58" fmla="*/ 11875 h 2125683"/>
              <a:gd name="connsiteX59" fmla="*/ 1591294 w 2113808"/>
              <a:gd name="connsiteY59" fmla="*/ 0 h 2125683"/>
              <a:gd name="connsiteX60" fmla="*/ 926276 w 2113808"/>
              <a:gd name="connsiteY60" fmla="*/ 23751 h 2125683"/>
              <a:gd name="connsiteX61" fmla="*/ 866899 w 2113808"/>
              <a:gd name="connsiteY61" fmla="*/ 35626 h 2125683"/>
              <a:gd name="connsiteX62" fmla="*/ 771896 w 2113808"/>
              <a:gd name="connsiteY62" fmla="*/ 59376 h 2125683"/>
              <a:gd name="connsiteX63" fmla="*/ 688769 w 2113808"/>
              <a:gd name="connsiteY63" fmla="*/ 106878 h 2125683"/>
              <a:gd name="connsiteX64" fmla="*/ 617517 w 2113808"/>
              <a:gd name="connsiteY64" fmla="*/ 130628 h 2125683"/>
              <a:gd name="connsiteX65" fmla="*/ 546265 w 2113808"/>
              <a:gd name="connsiteY65" fmla="*/ 154379 h 2125683"/>
              <a:gd name="connsiteX66" fmla="*/ 451263 w 2113808"/>
              <a:gd name="connsiteY66" fmla="*/ 154379 h 212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13808" h="2125683">
                <a:moveTo>
                  <a:pt x="558141" y="213756"/>
                </a:moveTo>
                <a:cubicBezTo>
                  <a:pt x="442184" y="175103"/>
                  <a:pt x="483941" y="179030"/>
                  <a:pt x="308759" y="201880"/>
                </a:cubicBezTo>
                <a:cubicBezTo>
                  <a:pt x="276391" y="206102"/>
                  <a:pt x="245142" y="216663"/>
                  <a:pt x="213756" y="225631"/>
                </a:cubicBezTo>
                <a:cubicBezTo>
                  <a:pt x="189684" y="232509"/>
                  <a:pt x="142504" y="249382"/>
                  <a:pt x="142504" y="249382"/>
                </a:cubicBezTo>
                <a:cubicBezTo>
                  <a:pt x="74384" y="340208"/>
                  <a:pt x="135292" y="253097"/>
                  <a:pt x="83128" y="344384"/>
                </a:cubicBezTo>
                <a:cubicBezTo>
                  <a:pt x="76047" y="356776"/>
                  <a:pt x="66458" y="367618"/>
                  <a:pt x="59377" y="380010"/>
                </a:cubicBezTo>
                <a:cubicBezTo>
                  <a:pt x="39748" y="414360"/>
                  <a:pt x="25758" y="449870"/>
                  <a:pt x="11876" y="486888"/>
                </a:cubicBezTo>
                <a:cubicBezTo>
                  <a:pt x="7481" y="498609"/>
                  <a:pt x="3959" y="510639"/>
                  <a:pt x="0" y="522514"/>
                </a:cubicBezTo>
                <a:cubicBezTo>
                  <a:pt x="3959" y="589808"/>
                  <a:pt x="5485" y="657289"/>
                  <a:pt x="11876" y="724395"/>
                </a:cubicBezTo>
                <a:cubicBezTo>
                  <a:pt x="13423" y="740642"/>
                  <a:pt x="17322" y="756895"/>
                  <a:pt x="23751" y="771896"/>
                </a:cubicBezTo>
                <a:cubicBezTo>
                  <a:pt x="29373" y="785014"/>
                  <a:pt x="39585" y="795647"/>
                  <a:pt x="47502" y="807522"/>
                </a:cubicBezTo>
                <a:cubicBezTo>
                  <a:pt x="75325" y="918818"/>
                  <a:pt x="48170" y="879443"/>
                  <a:pt x="106878" y="938151"/>
                </a:cubicBezTo>
                <a:cubicBezTo>
                  <a:pt x="112903" y="962248"/>
                  <a:pt x="120409" y="997432"/>
                  <a:pt x="130629" y="1021278"/>
                </a:cubicBezTo>
                <a:cubicBezTo>
                  <a:pt x="137602" y="1037549"/>
                  <a:pt x="146463" y="1052945"/>
                  <a:pt x="154380" y="1068779"/>
                </a:cubicBezTo>
                <a:cubicBezTo>
                  <a:pt x="156693" y="1080343"/>
                  <a:pt x="171680" y="1160177"/>
                  <a:pt x="178130" y="1175657"/>
                </a:cubicBezTo>
                <a:cubicBezTo>
                  <a:pt x="191748" y="1208339"/>
                  <a:pt x="214436" y="1237071"/>
                  <a:pt x="225632" y="1270660"/>
                </a:cubicBezTo>
                <a:cubicBezTo>
                  <a:pt x="229590" y="1282535"/>
                  <a:pt x="234068" y="1294250"/>
                  <a:pt x="237507" y="1306286"/>
                </a:cubicBezTo>
                <a:cubicBezTo>
                  <a:pt x="241991" y="1321979"/>
                  <a:pt x="242953" y="1338786"/>
                  <a:pt x="249382" y="1353787"/>
                </a:cubicBezTo>
                <a:cubicBezTo>
                  <a:pt x="255004" y="1366905"/>
                  <a:pt x="265216" y="1377538"/>
                  <a:pt x="273133" y="1389413"/>
                </a:cubicBezTo>
                <a:cubicBezTo>
                  <a:pt x="281050" y="1413164"/>
                  <a:pt x="287585" y="1437420"/>
                  <a:pt x="296883" y="1460665"/>
                </a:cubicBezTo>
                <a:cubicBezTo>
                  <a:pt x="304800" y="1480457"/>
                  <a:pt x="313893" y="1499818"/>
                  <a:pt x="320634" y="1520041"/>
                </a:cubicBezTo>
                <a:cubicBezTo>
                  <a:pt x="328248" y="1542882"/>
                  <a:pt x="332944" y="1580287"/>
                  <a:pt x="344385" y="1603169"/>
                </a:cubicBezTo>
                <a:cubicBezTo>
                  <a:pt x="350768" y="1615934"/>
                  <a:pt x="361752" y="1626030"/>
                  <a:pt x="368135" y="1638795"/>
                </a:cubicBezTo>
                <a:cubicBezTo>
                  <a:pt x="373733" y="1649991"/>
                  <a:pt x="373800" y="1663553"/>
                  <a:pt x="380011" y="1674421"/>
                </a:cubicBezTo>
                <a:cubicBezTo>
                  <a:pt x="412358" y="1731027"/>
                  <a:pt x="412975" y="1711602"/>
                  <a:pt x="451263" y="1757548"/>
                </a:cubicBezTo>
                <a:cubicBezTo>
                  <a:pt x="460400" y="1768512"/>
                  <a:pt x="465876" y="1782210"/>
                  <a:pt x="475013" y="1793174"/>
                </a:cubicBezTo>
                <a:cubicBezTo>
                  <a:pt x="485764" y="1806076"/>
                  <a:pt x="499888" y="1815898"/>
                  <a:pt x="510639" y="1828800"/>
                </a:cubicBezTo>
                <a:cubicBezTo>
                  <a:pt x="519776" y="1839764"/>
                  <a:pt x="525253" y="1853462"/>
                  <a:pt x="534390" y="1864426"/>
                </a:cubicBezTo>
                <a:cubicBezTo>
                  <a:pt x="545141" y="1877328"/>
                  <a:pt x="559086" y="1887301"/>
                  <a:pt x="570016" y="1900052"/>
                </a:cubicBezTo>
                <a:cubicBezTo>
                  <a:pt x="603619" y="1939256"/>
                  <a:pt x="642203" y="2012053"/>
                  <a:pt x="688769" y="2030680"/>
                </a:cubicBezTo>
                <a:cubicBezTo>
                  <a:pt x="708561" y="2038597"/>
                  <a:pt x="729080" y="2044898"/>
                  <a:pt x="748146" y="2054431"/>
                </a:cubicBezTo>
                <a:cubicBezTo>
                  <a:pt x="760912" y="2060814"/>
                  <a:pt x="770359" y="2073305"/>
                  <a:pt x="783772" y="2078182"/>
                </a:cubicBezTo>
                <a:cubicBezTo>
                  <a:pt x="814449" y="2089337"/>
                  <a:pt x="847807" y="2091609"/>
                  <a:pt x="878774" y="2101932"/>
                </a:cubicBezTo>
                <a:cubicBezTo>
                  <a:pt x="933548" y="2120191"/>
                  <a:pt x="902125" y="2111353"/>
                  <a:pt x="973777" y="2125683"/>
                </a:cubicBezTo>
                <a:cubicBezTo>
                  <a:pt x="1151907" y="2121725"/>
                  <a:pt x="1330326" y="2124696"/>
                  <a:pt x="1508167" y="2113808"/>
                </a:cubicBezTo>
                <a:cubicBezTo>
                  <a:pt x="1519714" y="2113101"/>
                  <a:pt x="1580217" y="2076152"/>
                  <a:pt x="1591294" y="2066306"/>
                </a:cubicBezTo>
                <a:cubicBezTo>
                  <a:pt x="1616398" y="2043991"/>
                  <a:pt x="1662546" y="1995054"/>
                  <a:pt x="1662546" y="1995054"/>
                </a:cubicBezTo>
                <a:cubicBezTo>
                  <a:pt x="1666504" y="1983179"/>
                  <a:pt x="1666601" y="1969203"/>
                  <a:pt x="1674421" y="1959428"/>
                </a:cubicBezTo>
                <a:cubicBezTo>
                  <a:pt x="1683337" y="1948283"/>
                  <a:pt x="1699083" y="1944815"/>
                  <a:pt x="1710047" y="1935678"/>
                </a:cubicBezTo>
                <a:cubicBezTo>
                  <a:pt x="1801491" y="1859476"/>
                  <a:pt x="1692840" y="1935275"/>
                  <a:pt x="1781299" y="1876301"/>
                </a:cubicBezTo>
                <a:cubicBezTo>
                  <a:pt x="1836717" y="1793174"/>
                  <a:pt x="1805049" y="1820882"/>
                  <a:pt x="1864426" y="1781299"/>
                </a:cubicBezTo>
                <a:cubicBezTo>
                  <a:pt x="1909914" y="1713068"/>
                  <a:pt x="1878086" y="1755764"/>
                  <a:pt x="1971304" y="1662545"/>
                </a:cubicBezTo>
                <a:lnTo>
                  <a:pt x="2006930" y="1626919"/>
                </a:lnTo>
                <a:cubicBezTo>
                  <a:pt x="2046832" y="1507219"/>
                  <a:pt x="1985958" y="1692868"/>
                  <a:pt x="2030681" y="1543792"/>
                </a:cubicBezTo>
                <a:cubicBezTo>
                  <a:pt x="2037875" y="1519812"/>
                  <a:pt x="2046515" y="1496291"/>
                  <a:pt x="2054432" y="1472540"/>
                </a:cubicBezTo>
                <a:cubicBezTo>
                  <a:pt x="2058390" y="1460665"/>
                  <a:pt x="2063852" y="1449189"/>
                  <a:pt x="2066307" y="1436914"/>
                </a:cubicBezTo>
                <a:cubicBezTo>
                  <a:pt x="2070265" y="1417122"/>
                  <a:pt x="2073643" y="1397205"/>
                  <a:pt x="2078182" y="1377538"/>
                </a:cubicBezTo>
                <a:cubicBezTo>
                  <a:pt x="2085522" y="1345732"/>
                  <a:pt x="2095532" y="1314543"/>
                  <a:pt x="2101933" y="1282535"/>
                </a:cubicBezTo>
                <a:lnTo>
                  <a:pt x="2113808" y="1223158"/>
                </a:lnTo>
                <a:cubicBezTo>
                  <a:pt x="2109850" y="1048987"/>
                  <a:pt x="2109038" y="874715"/>
                  <a:pt x="2101933" y="700644"/>
                </a:cubicBezTo>
                <a:cubicBezTo>
                  <a:pt x="2101110" y="680476"/>
                  <a:pt x="2092912" y="661248"/>
                  <a:pt x="2090057" y="641267"/>
                </a:cubicBezTo>
                <a:cubicBezTo>
                  <a:pt x="2071714" y="512865"/>
                  <a:pt x="2100013" y="567136"/>
                  <a:pt x="2054432" y="498763"/>
                </a:cubicBezTo>
                <a:cubicBezTo>
                  <a:pt x="2045746" y="455333"/>
                  <a:pt x="2038892" y="408306"/>
                  <a:pt x="2018806" y="368135"/>
                </a:cubicBezTo>
                <a:cubicBezTo>
                  <a:pt x="1947014" y="224553"/>
                  <a:pt x="2038461" y="402535"/>
                  <a:pt x="1971304" y="285008"/>
                </a:cubicBezTo>
                <a:cubicBezTo>
                  <a:pt x="1934216" y="220104"/>
                  <a:pt x="1967891" y="251064"/>
                  <a:pt x="1911928" y="213756"/>
                </a:cubicBezTo>
                <a:cubicBezTo>
                  <a:pt x="1888177" y="182088"/>
                  <a:pt x="1862634" y="151689"/>
                  <a:pt x="1840676" y="118753"/>
                </a:cubicBezTo>
                <a:cubicBezTo>
                  <a:pt x="1832759" y="106878"/>
                  <a:pt x="1826062" y="94091"/>
                  <a:pt x="1816925" y="83127"/>
                </a:cubicBezTo>
                <a:cubicBezTo>
                  <a:pt x="1793702" y="55260"/>
                  <a:pt x="1770052" y="33638"/>
                  <a:pt x="1733798" y="23751"/>
                </a:cubicBezTo>
                <a:cubicBezTo>
                  <a:pt x="1706794" y="16386"/>
                  <a:pt x="1678280" y="16477"/>
                  <a:pt x="1650670" y="11875"/>
                </a:cubicBezTo>
                <a:cubicBezTo>
                  <a:pt x="1630761" y="8557"/>
                  <a:pt x="1611086" y="3958"/>
                  <a:pt x="1591294" y="0"/>
                </a:cubicBezTo>
                <a:lnTo>
                  <a:pt x="926276" y="23751"/>
                </a:lnTo>
                <a:cubicBezTo>
                  <a:pt x="906116" y="24742"/>
                  <a:pt x="886566" y="31088"/>
                  <a:pt x="866899" y="35626"/>
                </a:cubicBezTo>
                <a:cubicBezTo>
                  <a:pt x="835093" y="42966"/>
                  <a:pt x="771896" y="59376"/>
                  <a:pt x="771896" y="59376"/>
                </a:cubicBezTo>
                <a:cubicBezTo>
                  <a:pt x="739763" y="80798"/>
                  <a:pt x="726434" y="91812"/>
                  <a:pt x="688769" y="106878"/>
                </a:cubicBezTo>
                <a:cubicBezTo>
                  <a:pt x="665524" y="116176"/>
                  <a:pt x="641268" y="122711"/>
                  <a:pt x="617517" y="130628"/>
                </a:cubicBezTo>
                <a:lnTo>
                  <a:pt x="546265" y="154379"/>
                </a:lnTo>
                <a:lnTo>
                  <a:pt x="451263" y="154379"/>
                </a:lnTo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>
            <a:extLst>
              <a:ext uri="{FF2B5EF4-FFF2-40B4-BE49-F238E27FC236}">
                <a16:creationId xmlns:a16="http://schemas.microsoft.com/office/drawing/2014/main" xmlns="" id="{E301DCEB-3705-4209-B1AC-D458B2CD7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47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6">
            <a:extLst>
              <a:ext uri="{FF2B5EF4-FFF2-40B4-BE49-F238E27FC236}">
                <a16:creationId xmlns:a16="http://schemas.microsoft.com/office/drawing/2014/main" xmlns="" id="{9DBADE47-BF46-4993-B9B9-625A2C77E5DA}"/>
              </a:ext>
            </a:extLst>
          </p:cNvPr>
          <p:cNvCxnSpPr>
            <a:cxnSpLocks/>
          </p:cNvCxnSpPr>
          <p:nvPr/>
        </p:nvCxnSpPr>
        <p:spPr>
          <a:xfrm flipH="1">
            <a:off x="8978630" y="2247786"/>
            <a:ext cx="1352144" cy="232767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8">
            <a:extLst>
              <a:ext uri="{FF2B5EF4-FFF2-40B4-BE49-F238E27FC236}">
                <a16:creationId xmlns:a16="http://schemas.microsoft.com/office/drawing/2014/main" xmlns="" id="{626F51AF-60AD-4CD4-B015-2353B203F1E5}"/>
              </a:ext>
            </a:extLst>
          </p:cNvPr>
          <p:cNvSpPr txBox="1">
            <a:spLocks noChangeArrowheads="1"/>
          </p:cNvSpPr>
          <p:nvPr/>
        </p:nvSpPr>
        <p:spPr bwMode="auto">
          <a:xfrm rot="21085777">
            <a:off x="9193709" y="2093798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FF"/>
                </a:solidFill>
              </a:rPr>
              <a:t>2.4km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" name="直接箭头连接符 10">
            <a:extLst>
              <a:ext uri="{FF2B5EF4-FFF2-40B4-BE49-F238E27FC236}">
                <a16:creationId xmlns:a16="http://schemas.microsoft.com/office/drawing/2014/main" xmlns="" id="{BC753530-51F5-4DBA-852F-E44F956B0FD1}"/>
              </a:ext>
            </a:extLst>
          </p:cNvPr>
          <p:cNvCxnSpPr>
            <a:cxnSpLocks/>
          </p:cNvCxnSpPr>
          <p:nvPr/>
        </p:nvCxnSpPr>
        <p:spPr>
          <a:xfrm flipH="1">
            <a:off x="6177064" y="2954553"/>
            <a:ext cx="4319082" cy="50642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18">
            <a:extLst>
              <a:ext uri="{FF2B5EF4-FFF2-40B4-BE49-F238E27FC236}">
                <a16:creationId xmlns:a16="http://schemas.microsoft.com/office/drawing/2014/main" xmlns="" id="{5B29F0A1-653D-4ACA-96FD-F55500D4D57F}"/>
              </a:ext>
            </a:extLst>
          </p:cNvPr>
          <p:cNvSpPr txBox="1">
            <a:spLocks noChangeArrowheads="1"/>
          </p:cNvSpPr>
          <p:nvPr/>
        </p:nvSpPr>
        <p:spPr bwMode="auto">
          <a:xfrm rot="21085777">
            <a:off x="7631687" y="2913608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FF"/>
                </a:solidFill>
              </a:rPr>
              <a:t>7.6km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82D273-6B08-4240-9E74-48AC20F51C53}"/>
              </a:ext>
            </a:extLst>
          </p:cNvPr>
          <p:cNvSpPr txBox="1"/>
          <p:nvPr/>
        </p:nvSpPr>
        <p:spPr>
          <a:xfrm>
            <a:off x="4649059" y="5561909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Bahnschrift" panose="020B0502040204020203" pitchFamily="34" charset="0"/>
              </a:rPr>
              <a:t>Batimetri</a:t>
            </a:r>
            <a:r>
              <a:rPr lang="en-US" sz="2800" b="1" dirty="0">
                <a:solidFill>
                  <a:srgbClr val="0000FF"/>
                </a:solidFill>
                <a:latin typeface="Bahnschrift" panose="020B0502040204020203" pitchFamily="34" charset="0"/>
              </a:rPr>
              <a:t> SITE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0E280B-A90E-47E6-B05D-C3D2915682E3}"/>
              </a:ext>
            </a:extLst>
          </p:cNvPr>
          <p:cNvSpPr txBox="1"/>
          <p:nvPr/>
        </p:nvSpPr>
        <p:spPr>
          <a:xfrm>
            <a:off x="4914932" y="6065308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(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paparan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 CCCC )</a:t>
            </a:r>
          </a:p>
        </p:txBody>
      </p:sp>
    </p:spTree>
    <p:extLst>
      <p:ext uri="{BB962C8B-B14F-4D97-AF65-F5344CB8AC3E}">
        <p14:creationId xmlns:p14="http://schemas.microsoft.com/office/powerpoint/2010/main" val="147964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FCB5BB8-FE08-4795-B879-E5F55583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6" t="10497" b="577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D0E708E-C5D3-4713-A5D2-F1DA37429497}"/>
              </a:ext>
            </a:extLst>
          </p:cNvPr>
          <p:cNvSpPr/>
          <p:nvPr/>
        </p:nvSpPr>
        <p:spPr>
          <a:xfrm>
            <a:off x="443533" y="4883978"/>
            <a:ext cx="2645923" cy="1605064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773AFE-2E4A-499A-8411-C6B8F9FB94F6}"/>
              </a:ext>
            </a:extLst>
          </p:cNvPr>
          <p:cNvSpPr txBox="1"/>
          <p:nvPr/>
        </p:nvSpPr>
        <p:spPr>
          <a:xfrm>
            <a:off x="524006" y="5024790"/>
            <a:ext cx="2484976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9934"/>
                </a:solidFill>
                <a:latin typeface="Bahnschrift SemiBold" panose="020B0502040204020203" pitchFamily="34" charset="0"/>
              </a:rPr>
              <a:t>Overlay</a:t>
            </a:r>
          </a:p>
          <a:p>
            <a:r>
              <a:rPr lang="en-US" sz="2000" b="1" dirty="0">
                <a:solidFill>
                  <a:srgbClr val="FF9934"/>
                </a:solidFill>
                <a:latin typeface="Bahnschrift SemiBold" panose="020B0502040204020203" pitchFamily="34" charset="0"/>
              </a:rPr>
              <a:t>Alur </a:t>
            </a:r>
            <a:r>
              <a:rPr lang="en-US" sz="2000" b="1" dirty="0" err="1">
                <a:solidFill>
                  <a:srgbClr val="FF9934"/>
                </a:solidFill>
                <a:latin typeface="Bahnschrift SemiBold" panose="020B0502040204020203" pitchFamily="34" charset="0"/>
              </a:rPr>
              <a:t>Pelabuhan</a:t>
            </a:r>
            <a:r>
              <a:rPr lang="en-US" sz="2000" b="1" dirty="0">
                <a:solidFill>
                  <a:srgbClr val="FF9934"/>
                </a:solidFill>
                <a:latin typeface="Bahnschrift SemiBold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9934"/>
                </a:solidFill>
                <a:latin typeface="Bahnschrift SemiBold" panose="020B0502040204020203" pitchFamily="34" charset="0"/>
              </a:rPr>
              <a:t>Laut</a:t>
            </a:r>
            <a:endParaRPr lang="en-US" sz="2000" b="1" dirty="0">
              <a:solidFill>
                <a:srgbClr val="FF9934"/>
              </a:solidFill>
              <a:latin typeface="Bahnschrift SemiBold" panose="020B0502040204020203" pitchFamily="34" charset="0"/>
            </a:endParaRPr>
          </a:p>
          <a:p>
            <a:r>
              <a:rPr lang="en-US" sz="2000" b="1" dirty="0" err="1">
                <a:solidFill>
                  <a:srgbClr val="FF9934"/>
                </a:solidFill>
                <a:latin typeface="Bahnschrift SemiBold" panose="020B0502040204020203" pitchFamily="34" charset="0"/>
              </a:rPr>
              <a:t>Dengan</a:t>
            </a:r>
            <a:endParaRPr lang="en-US" sz="2000" b="1" dirty="0">
              <a:solidFill>
                <a:srgbClr val="FF9934"/>
              </a:solidFill>
              <a:latin typeface="Bahnschrift SemiBold" panose="020B0502040204020203" pitchFamily="34" charset="0"/>
            </a:endParaRPr>
          </a:p>
          <a:p>
            <a:r>
              <a:rPr lang="en-US" sz="2000" b="1" dirty="0" err="1">
                <a:solidFill>
                  <a:srgbClr val="FF9934"/>
                </a:solidFill>
                <a:latin typeface="Bahnschrift SemiBold" panose="020B0502040204020203" pitchFamily="34" charset="0"/>
              </a:rPr>
              <a:t>Usulan</a:t>
            </a:r>
            <a:r>
              <a:rPr lang="en-US" sz="2000" b="1" dirty="0">
                <a:solidFill>
                  <a:srgbClr val="FF9934"/>
                </a:solidFill>
                <a:latin typeface="Bahnschrift SemiBold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FF9934"/>
                </a:solidFill>
                <a:latin typeface="Bahnschrift SemiBold" panose="020B0502040204020203" pitchFamily="34" charset="0"/>
              </a:rPr>
              <a:t>Lokasi</a:t>
            </a:r>
            <a:endParaRPr lang="en-US" sz="2000" b="1" dirty="0">
              <a:solidFill>
                <a:srgbClr val="FF9934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87B528B-73EB-40C1-ACCA-28BF4CB580B7}"/>
              </a:ext>
            </a:extLst>
          </p:cNvPr>
          <p:cNvCxnSpPr>
            <a:cxnSpLocks/>
          </p:cNvCxnSpPr>
          <p:nvPr/>
        </p:nvCxnSpPr>
        <p:spPr>
          <a:xfrm flipH="1">
            <a:off x="5431972" y="4288971"/>
            <a:ext cx="1523999" cy="511629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arrow" w="med" len="sm"/>
          </a:ln>
          <a:effectLst>
            <a:glow rad="63500">
              <a:srgbClr val="C000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70D096C-EEDC-400D-A9AD-BF43A52564B2}"/>
              </a:ext>
            </a:extLst>
          </p:cNvPr>
          <p:cNvGrpSpPr/>
          <p:nvPr/>
        </p:nvGrpSpPr>
        <p:grpSpPr>
          <a:xfrm>
            <a:off x="7140396" y="3736338"/>
            <a:ext cx="1962150" cy="847725"/>
            <a:chOff x="7419975" y="2081709"/>
            <a:chExt cx="1962150" cy="8477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1C647E44-B6C8-4625-9FB0-4E65003EF133}"/>
                </a:ext>
              </a:extLst>
            </p:cNvPr>
            <p:cNvGrpSpPr/>
            <p:nvPr/>
          </p:nvGrpSpPr>
          <p:grpSpPr>
            <a:xfrm>
              <a:off x="7419975" y="2081709"/>
              <a:ext cx="1962150" cy="847725"/>
              <a:chOff x="7143750" y="1924050"/>
              <a:chExt cx="1962150" cy="8477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E1B5CA46-19B9-4913-963C-76F38F3004D2}"/>
                  </a:ext>
                </a:extLst>
              </p:cNvPr>
              <p:cNvSpPr/>
              <p:nvPr/>
            </p:nvSpPr>
            <p:spPr>
              <a:xfrm>
                <a:off x="7143750" y="1924050"/>
                <a:ext cx="1771650" cy="847725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2B812EAD-13BC-4DCA-81F7-7825EBC9A063}"/>
                  </a:ext>
                </a:extLst>
              </p:cNvPr>
              <p:cNvSpPr/>
              <p:nvPr/>
            </p:nvSpPr>
            <p:spPr>
              <a:xfrm>
                <a:off x="8915400" y="1924050"/>
                <a:ext cx="190500" cy="847725"/>
              </a:xfrm>
              <a:prstGeom prst="rect">
                <a:avLst/>
              </a:prstGeom>
              <a:solidFill>
                <a:srgbClr val="FF9934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C2F11E1-0630-42C3-AB5F-AA2774B74346}"/>
                </a:ext>
              </a:extLst>
            </p:cNvPr>
            <p:cNvSpPr txBox="1"/>
            <p:nvPr/>
          </p:nvSpPr>
          <p:spPr>
            <a:xfrm>
              <a:off x="7519367" y="2243961"/>
              <a:ext cx="1572866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9934"/>
                  </a:solidFill>
                  <a:latin typeface="Bahnschrift SemiBold" panose="020B0502040204020203" pitchFamily="34" charset="0"/>
                </a:rPr>
                <a:t>Kawasan </a:t>
              </a:r>
              <a:r>
                <a:rPr lang="en-US" sz="1400" b="1" dirty="0" err="1">
                  <a:solidFill>
                    <a:srgbClr val="FF9934"/>
                  </a:solidFill>
                  <a:latin typeface="Bahnschrift SemiBold" panose="020B0502040204020203" pitchFamily="34" charset="0"/>
                </a:rPr>
                <a:t>Industri</a:t>
              </a:r>
              <a:endParaRPr lang="en-US" sz="1400" b="1" dirty="0">
                <a:solidFill>
                  <a:srgbClr val="FF9934"/>
                </a:solidFill>
                <a:latin typeface="Bahnschrift SemiBold" panose="020B0502040204020203" pitchFamily="34" charset="0"/>
              </a:endParaRPr>
            </a:p>
            <a:p>
              <a:r>
                <a:rPr lang="en-US" sz="1400" b="1" dirty="0" smtClean="0">
                  <a:solidFill>
                    <a:srgbClr val="FF9934"/>
                  </a:solidFill>
                  <a:latin typeface="Bahnschrift SemiBold" panose="020B0502040204020203" pitchFamily="34" charset="0"/>
                </a:rPr>
                <a:t>(3000 </a:t>
              </a:r>
              <a:r>
                <a:rPr lang="en-US" sz="1400" b="1" dirty="0">
                  <a:solidFill>
                    <a:srgbClr val="FF9934"/>
                  </a:solidFill>
                  <a:latin typeface="Bahnschrift SemiBold" panose="020B0502040204020203" pitchFamily="34" charset="0"/>
                </a:rPr>
                <a:t>Ha)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4864653" y="4355774"/>
            <a:ext cx="918630" cy="952496"/>
          </a:xfrm>
          <a:custGeom>
            <a:avLst/>
            <a:gdLst>
              <a:gd name="connsiteX0" fmla="*/ 692999 w 918630"/>
              <a:gd name="connsiteY0" fmla="*/ 2470 h 952496"/>
              <a:gd name="connsiteX1" fmla="*/ 419866 w 918630"/>
              <a:gd name="connsiteY1" fmla="*/ 14345 h 952496"/>
              <a:gd name="connsiteX2" fmla="*/ 372365 w 918630"/>
              <a:gd name="connsiteY2" fmla="*/ 26221 h 952496"/>
              <a:gd name="connsiteX3" fmla="*/ 336739 w 918630"/>
              <a:gd name="connsiteY3" fmla="*/ 61847 h 952496"/>
              <a:gd name="connsiteX4" fmla="*/ 301113 w 918630"/>
              <a:gd name="connsiteY4" fmla="*/ 73722 h 952496"/>
              <a:gd name="connsiteX5" fmla="*/ 253612 w 918630"/>
              <a:gd name="connsiteY5" fmla="*/ 97473 h 952496"/>
              <a:gd name="connsiteX6" fmla="*/ 146734 w 918630"/>
              <a:gd name="connsiteY6" fmla="*/ 121223 h 952496"/>
              <a:gd name="connsiteX7" fmla="*/ 75482 w 918630"/>
              <a:gd name="connsiteY7" fmla="*/ 144974 h 952496"/>
              <a:gd name="connsiteX8" fmla="*/ 39856 w 918630"/>
              <a:gd name="connsiteY8" fmla="*/ 156849 h 952496"/>
              <a:gd name="connsiteX9" fmla="*/ 16105 w 918630"/>
              <a:gd name="connsiteY9" fmla="*/ 192475 h 952496"/>
              <a:gd name="connsiteX10" fmla="*/ 16105 w 918630"/>
              <a:gd name="connsiteY10" fmla="*/ 406231 h 952496"/>
              <a:gd name="connsiteX11" fmla="*/ 39856 w 918630"/>
              <a:gd name="connsiteY11" fmla="*/ 453732 h 952496"/>
              <a:gd name="connsiteX12" fmla="*/ 51731 w 918630"/>
              <a:gd name="connsiteY12" fmla="*/ 489358 h 952496"/>
              <a:gd name="connsiteX13" fmla="*/ 87357 w 918630"/>
              <a:gd name="connsiteY13" fmla="*/ 536860 h 952496"/>
              <a:gd name="connsiteX14" fmla="*/ 111108 w 918630"/>
              <a:gd name="connsiteY14" fmla="*/ 619987 h 952496"/>
              <a:gd name="connsiteX15" fmla="*/ 170485 w 918630"/>
              <a:gd name="connsiteY15" fmla="*/ 703114 h 952496"/>
              <a:gd name="connsiteX16" fmla="*/ 182360 w 918630"/>
              <a:gd name="connsiteY16" fmla="*/ 738740 h 952496"/>
              <a:gd name="connsiteX17" fmla="*/ 241737 w 918630"/>
              <a:gd name="connsiteY17" fmla="*/ 809992 h 952496"/>
              <a:gd name="connsiteX18" fmla="*/ 289238 w 918630"/>
              <a:gd name="connsiteY18" fmla="*/ 904995 h 952496"/>
              <a:gd name="connsiteX19" fmla="*/ 324864 w 918630"/>
              <a:gd name="connsiteY19" fmla="*/ 928745 h 952496"/>
              <a:gd name="connsiteX20" fmla="*/ 360490 w 918630"/>
              <a:gd name="connsiteY20" fmla="*/ 940621 h 952496"/>
              <a:gd name="connsiteX21" fmla="*/ 799877 w 918630"/>
              <a:gd name="connsiteY21" fmla="*/ 952496 h 952496"/>
              <a:gd name="connsiteX22" fmla="*/ 871129 w 918630"/>
              <a:gd name="connsiteY22" fmla="*/ 928745 h 952496"/>
              <a:gd name="connsiteX23" fmla="*/ 883004 w 918630"/>
              <a:gd name="connsiteY23" fmla="*/ 893120 h 952496"/>
              <a:gd name="connsiteX24" fmla="*/ 894879 w 918630"/>
              <a:gd name="connsiteY24" fmla="*/ 346855 h 952496"/>
              <a:gd name="connsiteX25" fmla="*/ 918630 w 918630"/>
              <a:gd name="connsiteY25" fmla="*/ 192475 h 952496"/>
              <a:gd name="connsiteX26" fmla="*/ 906755 w 918630"/>
              <a:gd name="connsiteY26" fmla="*/ 133099 h 952496"/>
              <a:gd name="connsiteX27" fmla="*/ 871129 w 918630"/>
              <a:gd name="connsiteY27" fmla="*/ 121223 h 952496"/>
              <a:gd name="connsiteX28" fmla="*/ 835503 w 918630"/>
              <a:gd name="connsiteY28" fmla="*/ 97473 h 952496"/>
              <a:gd name="connsiteX29" fmla="*/ 752376 w 918630"/>
              <a:gd name="connsiteY29" fmla="*/ 73722 h 952496"/>
              <a:gd name="connsiteX30" fmla="*/ 716750 w 918630"/>
              <a:gd name="connsiteY30" fmla="*/ 61847 h 952496"/>
              <a:gd name="connsiteX31" fmla="*/ 692999 w 918630"/>
              <a:gd name="connsiteY31" fmla="*/ 2470 h 95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8630" h="952496">
                <a:moveTo>
                  <a:pt x="692999" y="2470"/>
                </a:moveTo>
                <a:cubicBezTo>
                  <a:pt x="643518" y="-5447"/>
                  <a:pt x="510747" y="7613"/>
                  <a:pt x="419866" y="14345"/>
                </a:cubicBezTo>
                <a:cubicBezTo>
                  <a:pt x="403590" y="15551"/>
                  <a:pt x="386536" y="18123"/>
                  <a:pt x="372365" y="26221"/>
                </a:cubicBezTo>
                <a:cubicBezTo>
                  <a:pt x="357784" y="34553"/>
                  <a:pt x="350713" y="52531"/>
                  <a:pt x="336739" y="61847"/>
                </a:cubicBezTo>
                <a:cubicBezTo>
                  <a:pt x="326324" y="68791"/>
                  <a:pt x="312619" y="68791"/>
                  <a:pt x="301113" y="73722"/>
                </a:cubicBezTo>
                <a:cubicBezTo>
                  <a:pt x="284842" y="80695"/>
                  <a:pt x="269883" y="90500"/>
                  <a:pt x="253612" y="97473"/>
                </a:cubicBezTo>
                <a:cubicBezTo>
                  <a:pt x="216407" y="113418"/>
                  <a:pt x="189432" y="114107"/>
                  <a:pt x="146734" y="121223"/>
                </a:cubicBezTo>
                <a:lnTo>
                  <a:pt x="75482" y="144974"/>
                </a:lnTo>
                <a:lnTo>
                  <a:pt x="39856" y="156849"/>
                </a:lnTo>
                <a:cubicBezTo>
                  <a:pt x="31939" y="168724"/>
                  <a:pt x="22488" y="179709"/>
                  <a:pt x="16105" y="192475"/>
                </a:cubicBezTo>
                <a:cubicBezTo>
                  <a:pt x="-15491" y="255667"/>
                  <a:pt x="7692" y="352947"/>
                  <a:pt x="16105" y="406231"/>
                </a:cubicBezTo>
                <a:cubicBezTo>
                  <a:pt x="18866" y="423717"/>
                  <a:pt x="32883" y="437461"/>
                  <a:pt x="39856" y="453732"/>
                </a:cubicBezTo>
                <a:cubicBezTo>
                  <a:pt x="44787" y="465238"/>
                  <a:pt x="45521" y="478490"/>
                  <a:pt x="51731" y="489358"/>
                </a:cubicBezTo>
                <a:cubicBezTo>
                  <a:pt x="61551" y="506543"/>
                  <a:pt x="75482" y="521026"/>
                  <a:pt x="87357" y="536860"/>
                </a:cubicBezTo>
                <a:cubicBezTo>
                  <a:pt x="91161" y="552074"/>
                  <a:pt x="102592" y="602955"/>
                  <a:pt x="111108" y="619987"/>
                </a:cubicBezTo>
                <a:cubicBezTo>
                  <a:pt x="119790" y="637350"/>
                  <a:pt x="162417" y="692357"/>
                  <a:pt x="170485" y="703114"/>
                </a:cubicBezTo>
                <a:cubicBezTo>
                  <a:pt x="174443" y="714989"/>
                  <a:pt x="175416" y="728325"/>
                  <a:pt x="182360" y="738740"/>
                </a:cubicBezTo>
                <a:cubicBezTo>
                  <a:pt x="257745" y="851818"/>
                  <a:pt x="183458" y="703147"/>
                  <a:pt x="241737" y="809992"/>
                </a:cubicBezTo>
                <a:cubicBezTo>
                  <a:pt x="258691" y="841074"/>
                  <a:pt x="259779" y="885356"/>
                  <a:pt x="289238" y="904995"/>
                </a:cubicBezTo>
                <a:cubicBezTo>
                  <a:pt x="301113" y="912912"/>
                  <a:pt x="312099" y="922362"/>
                  <a:pt x="324864" y="928745"/>
                </a:cubicBezTo>
                <a:cubicBezTo>
                  <a:pt x="336060" y="934343"/>
                  <a:pt x="347988" y="939996"/>
                  <a:pt x="360490" y="940621"/>
                </a:cubicBezTo>
                <a:cubicBezTo>
                  <a:pt x="506823" y="947938"/>
                  <a:pt x="653415" y="948538"/>
                  <a:pt x="799877" y="952496"/>
                </a:cubicBezTo>
                <a:cubicBezTo>
                  <a:pt x="823628" y="944579"/>
                  <a:pt x="850757" y="943296"/>
                  <a:pt x="871129" y="928745"/>
                </a:cubicBezTo>
                <a:cubicBezTo>
                  <a:pt x="881315" y="921469"/>
                  <a:pt x="882494" y="905627"/>
                  <a:pt x="883004" y="893120"/>
                </a:cubicBezTo>
                <a:cubicBezTo>
                  <a:pt x="890432" y="711140"/>
                  <a:pt x="888138" y="528862"/>
                  <a:pt x="894879" y="346855"/>
                </a:cubicBezTo>
                <a:cubicBezTo>
                  <a:pt x="896840" y="293921"/>
                  <a:pt x="908351" y="243872"/>
                  <a:pt x="918630" y="192475"/>
                </a:cubicBezTo>
                <a:cubicBezTo>
                  <a:pt x="914672" y="172683"/>
                  <a:pt x="917951" y="149893"/>
                  <a:pt x="906755" y="133099"/>
                </a:cubicBezTo>
                <a:cubicBezTo>
                  <a:pt x="899811" y="122684"/>
                  <a:pt x="882325" y="126821"/>
                  <a:pt x="871129" y="121223"/>
                </a:cubicBezTo>
                <a:cubicBezTo>
                  <a:pt x="858364" y="114840"/>
                  <a:pt x="848268" y="103856"/>
                  <a:pt x="835503" y="97473"/>
                </a:cubicBezTo>
                <a:cubicBezTo>
                  <a:pt x="816516" y="87979"/>
                  <a:pt x="770139" y="78797"/>
                  <a:pt x="752376" y="73722"/>
                </a:cubicBezTo>
                <a:cubicBezTo>
                  <a:pt x="740340" y="70283"/>
                  <a:pt x="728625" y="65805"/>
                  <a:pt x="716750" y="61847"/>
                </a:cubicBezTo>
                <a:cubicBezTo>
                  <a:pt x="676466" y="34991"/>
                  <a:pt x="742480" y="10387"/>
                  <a:pt x="692999" y="247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7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ECA2F9F-F6CD-406C-8971-DFD70EE0B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7DF8D3C-9A1C-4CC0-85DC-569004D9B529}"/>
              </a:ext>
            </a:extLst>
          </p:cNvPr>
          <p:cNvSpPr/>
          <p:nvPr/>
        </p:nvSpPr>
        <p:spPr>
          <a:xfrm>
            <a:off x="0" y="247471"/>
            <a:ext cx="336021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E09EF8-F90F-4DA7-9545-1C27C55DF37E}"/>
              </a:ext>
            </a:extLst>
          </p:cNvPr>
          <p:cNvSpPr/>
          <p:nvPr/>
        </p:nvSpPr>
        <p:spPr>
          <a:xfrm>
            <a:off x="-12700" y="220007"/>
            <a:ext cx="3371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9934"/>
                </a:solidFill>
                <a:latin typeface="Bahnschrift" panose="020B0502040204020203" pitchFamily="34" charset="0"/>
              </a:rPr>
              <a:t>Gambaran</a:t>
            </a:r>
            <a:r>
              <a:rPr lang="en-US" sz="2400" b="1" dirty="0">
                <a:solidFill>
                  <a:srgbClr val="FF9934"/>
                </a:solidFill>
                <a:latin typeface="Bahnschrift" panose="020B0502040204020203" pitchFamily="34" charset="0"/>
              </a:rPr>
              <a:t> </a:t>
            </a:r>
            <a:r>
              <a:rPr lang="en-US" sz="2400" b="1" dirty="0" err="1">
                <a:solidFill>
                  <a:srgbClr val="FF9934"/>
                </a:solidFill>
                <a:latin typeface="Bahnschrift" panose="020B0502040204020203" pitchFamily="34" charset="0"/>
              </a:rPr>
              <a:t>Umum</a:t>
            </a:r>
            <a:r>
              <a:rPr lang="en-US" sz="2400" b="1" dirty="0">
                <a:solidFill>
                  <a:srgbClr val="FF9934"/>
                </a:solidFill>
                <a:latin typeface="Bahnschrift" panose="020B0502040204020203" pitchFamily="34" charset="0"/>
              </a:rPr>
              <a:t> Site 4</a:t>
            </a:r>
            <a:endParaRPr lang="en-US" sz="2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B174CD0-2201-4B00-9A84-D0739E690240}"/>
              </a:ext>
            </a:extLst>
          </p:cNvPr>
          <p:cNvCxnSpPr>
            <a:cxnSpLocks/>
          </p:cNvCxnSpPr>
          <p:nvPr/>
        </p:nvCxnSpPr>
        <p:spPr>
          <a:xfrm flipH="1">
            <a:off x="2919959" y="2771996"/>
            <a:ext cx="1827302" cy="1626263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FFAB764-EA6A-47C0-BA7F-CCABE830E2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85" y="956682"/>
            <a:ext cx="1864747" cy="13985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CCEAFBB2-2E98-4B4C-9F61-2AB1AC061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9" y="956682"/>
            <a:ext cx="1857826" cy="139337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1B50B26-D6B6-4FF1-97F6-54D4FF251AE1}"/>
              </a:ext>
            </a:extLst>
          </p:cNvPr>
          <p:cNvSpPr/>
          <p:nvPr/>
        </p:nvSpPr>
        <p:spPr>
          <a:xfrm>
            <a:off x="176759" y="2351957"/>
            <a:ext cx="3722573" cy="336598"/>
          </a:xfrm>
          <a:prstGeom prst="rect">
            <a:avLst/>
          </a:prstGeom>
          <a:solidFill>
            <a:srgbClr val="FF9934"/>
          </a:solidFill>
          <a:ln>
            <a:solidFill>
              <a:srgbClr val="FF9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F62F38B-7F9A-44CE-B105-5B9C818734AB}"/>
              </a:ext>
            </a:extLst>
          </p:cNvPr>
          <p:cNvSpPr txBox="1"/>
          <p:nvPr/>
        </p:nvSpPr>
        <p:spPr>
          <a:xfrm>
            <a:off x="636698" y="2319223"/>
            <a:ext cx="249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Sekitar</a:t>
            </a:r>
            <a:r>
              <a:rPr lang="en-US" b="1" dirty="0"/>
              <a:t> Kawasan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4D0D3E66-BC53-44D3-AD82-C6F43A69A45A}"/>
              </a:ext>
            </a:extLst>
          </p:cNvPr>
          <p:cNvCxnSpPr>
            <a:cxnSpLocks/>
          </p:cNvCxnSpPr>
          <p:nvPr/>
        </p:nvCxnSpPr>
        <p:spPr>
          <a:xfrm flipH="1" flipV="1">
            <a:off x="3985260" y="2179320"/>
            <a:ext cx="693421" cy="215068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EB5EA25-FA51-442A-B486-070A0E2C9A9E}"/>
              </a:ext>
            </a:extLst>
          </p:cNvPr>
          <p:cNvGrpSpPr/>
          <p:nvPr/>
        </p:nvGrpSpPr>
        <p:grpSpPr>
          <a:xfrm>
            <a:off x="202768" y="3842657"/>
            <a:ext cx="2514423" cy="1775218"/>
            <a:chOff x="202768" y="3842657"/>
            <a:chExt cx="2514423" cy="17752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1BDFBB6-256C-4926-BA38-DF3336DDFF91}"/>
                </a:ext>
              </a:extLst>
            </p:cNvPr>
            <p:cNvSpPr/>
            <p:nvPr/>
          </p:nvSpPr>
          <p:spPr>
            <a:xfrm>
              <a:off x="202768" y="5383743"/>
              <a:ext cx="2514423" cy="2332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0B25C9F-731E-4506-B347-1EC51F1EBFDF}"/>
                </a:ext>
              </a:extLst>
            </p:cNvPr>
            <p:cNvSpPr/>
            <p:nvPr/>
          </p:nvSpPr>
          <p:spPr>
            <a:xfrm>
              <a:off x="202768" y="3842657"/>
              <a:ext cx="2514423" cy="15410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CB404F4B-490B-49C7-87A9-D3AA410F5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175" y="3886251"/>
              <a:ext cx="2485380" cy="1398560"/>
            </a:xfrm>
            <a:prstGeom prst="rect">
              <a:avLst/>
            </a:prstGeom>
            <a:ln w="28575">
              <a:noFill/>
            </a:ln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8B4358D4-FF93-44F6-833E-3D27C158E03A}"/>
                </a:ext>
              </a:extLst>
            </p:cNvPr>
            <p:cNvSpPr txBox="1"/>
            <p:nvPr/>
          </p:nvSpPr>
          <p:spPr>
            <a:xfrm>
              <a:off x="552764" y="5248543"/>
              <a:ext cx="1631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Akses</a:t>
              </a:r>
              <a:r>
                <a:rPr lang="en-US" b="1" dirty="0"/>
                <a:t> Kawasan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54B97A8D-C8B2-4AAF-AFA5-58243CFC30B8}"/>
              </a:ext>
            </a:extLst>
          </p:cNvPr>
          <p:cNvGrpSpPr/>
          <p:nvPr/>
        </p:nvGrpSpPr>
        <p:grpSpPr>
          <a:xfrm>
            <a:off x="6232203" y="2091442"/>
            <a:ext cx="2514423" cy="1812719"/>
            <a:chOff x="202768" y="3842657"/>
            <a:chExt cx="2514423" cy="181271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3F1B2E9A-0298-440E-9575-85D1A5A964FB}"/>
                </a:ext>
              </a:extLst>
            </p:cNvPr>
            <p:cNvSpPr/>
            <p:nvPr/>
          </p:nvSpPr>
          <p:spPr>
            <a:xfrm>
              <a:off x="202768" y="5383743"/>
              <a:ext cx="2514423" cy="2332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645EF3D2-57CF-4274-BC99-3428B8D294E9}"/>
                </a:ext>
              </a:extLst>
            </p:cNvPr>
            <p:cNvSpPr/>
            <p:nvPr/>
          </p:nvSpPr>
          <p:spPr>
            <a:xfrm>
              <a:off x="202768" y="3842657"/>
              <a:ext cx="2514423" cy="15410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8B737D90-F965-42ED-BCC2-D84FF0A21A56}"/>
                </a:ext>
              </a:extLst>
            </p:cNvPr>
            <p:cNvSpPr txBox="1"/>
            <p:nvPr/>
          </p:nvSpPr>
          <p:spPr>
            <a:xfrm>
              <a:off x="233471" y="5286044"/>
              <a:ext cx="2481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Dikelilingi</a:t>
              </a:r>
              <a:r>
                <a:rPr lang="en-US" b="1" dirty="0"/>
                <a:t> Bukit </a:t>
              </a:r>
              <a:r>
                <a:rPr lang="en-US" b="1" dirty="0" err="1"/>
                <a:t>Lindung</a:t>
              </a:r>
              <a:endParaRPr lang="en-US" b="1" dirty="0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B62D2E3F-6749-4588-80F7-BF0813F2251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946" t="12164" r="8696" b="26231"/>
          <a:stretch/>
        </p:blipFill>
        <p:spPr>
          <a:xfrm>
            <a:off x="6268496" y="2125470"/>
            <a:ext cx="2456492" cy="1433486"/>
          </a:xfrm>
          <a:prstGeom prst="rect">
            <a:avLst/>
          </a:prstGeom>
          <a:ln w="28575">
            <a:noFill/>
          </a:ln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FD1D753B-6311-433E-B9A9-E210F4422470}"/>
              </a:ext>
            </a:extLst>
          </p:cNvPr>
          <p:cNvCxnSpPr>
            <a:cxnSpLocks/>
          </p:cNvCxnSpPr>
          <p:nvPr/>
        </p:nvCxnSpPr>
        <p:spPr>
          <a:xfrm>
            <a:off x="5105677" y="2125470"/>
            <a:ext cx="854121" cy="224582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92C85D09-561D-4CC7-8663-E0962E4943FA}"/>
              </a:ext>
            </a:extLst>
          </p:cNvPr>
          <p:cNvGrpSpPr/>
          <p:nvPr/>
        </p:nvGrpSpPr>
        <p:grpSpPr>
          <a:xfrm>
            <a:off x="6246724" y="79667"/>
            <a:ext cx="2514423" cy="1775218"/>
            <a:chOff x="202768" y="3842657"/>
            <a:chExt cx="2514423" cy="177521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4C900046-77E2-4A1B-8576-0FD5650D2946}"/>
                </a:ext>
              </a:extLst>
            </p:cNvPr>
            <p:cNvSpPr/>
            <p:nvPr/>
          </p:nvSpPr>
          <p:spPr>
            <a:xfrm>
              <a:off x="202768" y="5383743"/>
              <a:ext cx="2514423" cy="2332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64156105-1B6B-4FF3-9A78-A164C7B8A696}"/>
                </a:ext>
              </a:extLst>
            </p:cNvPr>
            <p:cNvSpPr/>
            <p:nvPr/>
          </p:nvSpPr>
          <p:spPr>
            <a:xfrm>
              <a:off x="202768" y="3842657"/>
              <a:ext cx="2514423" cy="15410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B458EF83-7E59-441A-AFA9-7CC3AC163E70}"/>
                </a:ext>
              </a:extLst>
            </p:cNvPr>
            <p:cNvSpPr txBox="1"/>
            <p:nvPr/>
          </p:nvSpPr>
          <p:spPr>
            <a:xfrm>
              <a:off x="552764" y="5248543"/>
              <a:ext cx="1536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Kondisi</a:t>
              </a:r>
              <a:r>
                <a:rPr lang="en-US" b="1" dirty="0"/>
                <a:t> Pantai</a:t>
              </a:r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DE56129F-7219-4C4B-9DEC-4CE9FD3326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8496" y="117664"/>
            <a:ext cx="2481899" cy="1395501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A0A7B780-03DA-458E-B99D-F532CD22A46B}"/>
              </a:ext>
            </a:extLst>
          </p:cNvPr>
          <p:cNvCxnSpPr>
            <a:cxnSpLocks/>
          </p:cNvCxnSpPr>
          <p:nvPr/>
        </p:nvCxnSpPr>
        <p:spPr>
          <a:xfrm flipV="1">
            <a:off x="4623457" y="1034143"/>
            <a:ext cx="1432217" cy="1103457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1D554A46-18EC-483D-8437-1196BA41F5FD}"/>
              </a:ext>
            </a:extLst>
          </p:cNvPr>
          <p:cNvGrpSpPr/>
          <p:nvPr/>
        </p:nvGrpSpPr>
        <p:grpSpPr>
          <a:xfrm>
            <a:off x="4791135" y="4069189"/>
            <a:ext cx="2514423" cy="1774372"/>
            <a:chOff x="202768" y="3842657"/>
            <a:chExt cx="2514423" cy="177437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62908E75-F35A-48D4-8957-44BED06D6711}"/>
                </a:ext>
              </a:extLst>
            </p:cNvPr>
            <p:cNvSpPr/>
            <p:nvPr/>
          </p:nvSpPr>
          <p:spPr>
            <a:xfrm>
              <a:off x="202768" y="5383743"/>
              <a:ext cx="2514423" cy="2332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5FE4258-8343-4FE8-B3A9-B9C9D6A02F8C}"/>
                </a:ext>
              </a:extLst>
            </p:cNvPr>
            <p:cNvSpPr/>
            <p:nvPr/>
          </p:nvSpPr>
          <p:spPr>
            <a:xfrm>
              <a:off x="202768" y="3842657"/>
              <a:ext cx="2514423" cy="1541086"/>
            </a:xfrm>
            <a:prstGeom prst="rect">
              <a:avLst/>
            </a:prstGeom>
            <a:solidFill>
              <a:srgbClr val="FF9934"/>
            </a:solidFill>
            <a:ln>
              <a:solidFill>
                <a:srgbClr val="FF99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B2A41FE9-CBB0-4CF0-8A80-F81D2EF55094}"/>
                </a:ext>
              </a:extLst>
            </p:cNvPr>
            <p:cNvSpPr txBox="1"/>
            <p:nvPr/>
          </p:nvSpPr>
          <p:spPr>
            <a:xfrm>
              <a:off x="554266" y="5218715"/>
              <a:ext cx="1781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Kondisi</a:t>
              </a:r>
              <a:r>
                <a:rPr lang="en-US" b="1" dirty="0"/>
                <a:t> Kawasan</a:t>
              </a: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BC003FC9-F293-4EAD-B829-96B4CED093E8}"/>
              </a:ext>
            </a:extLst>
          </p:cNvPr>
          <p:cNvCxnSpPr>
            <a:cxnSpLocks/>
          </p:cNvCxnSpPr>
          <p:nvPr/>
        </p:nvCxnSpPr>
        <p:spPr>
          <a:xfrm>
            <a:off x="5013612" y="2445514"/>
            <a:ext cx="651906" cy="1713148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3C1546BC-4E8E-44D0-BB5D-FF8EB47D61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5866" y="4123653"/>
            <a:ext cx="2437034" cy="1370276"/>
          </a:xfrm>
          <a:prstGeom prst="rect">
            <a:avLst/>
          </a:prstGeom>
        </p:spPr>
      </p:pic>
      <p:sp>
        <p:nvSpPr>
          <p:cNvPr id="36" name="Freeform 35"/>
          <p:cNvSpPr/>
          <p:nvPr/>
        </p:nvSpPr>
        <p:spPr>
          <a:xfrm>
            <a:off x="4420935" y="1378636"/>
            <a:ext cx="1006088" cy="1744573"/>
          </a:xfrm>
          <a:custGeom>
            <a:avLst/>
            <a:gdLst>
              <a:gd name="connsiteX0" fmla="*/ 692999 w 918630"/>
              <a:gd name="connsiteY0" fmla="*/ 2470 h 952496"/>
              <a:gd name="connsiteX1" fmla="*/ 419866 w 918630"/>
              <a:gd name="connsiteY1" fmla="*/ 14345 h 952496"/>
              <a:gd name="connsiteX2" fmla="*/ 372365 w 918630"/>
              <a:gd name="connsiteY2" fmla="*/ 26221 h 952496"/>
              <a:gd name="connsiteX3" fmla="*/ 336739 w 918630"/>
              <a:gd name="connsiteY3" fmla="*/ 61847 h 952496"/>
              <a:gd name="connsiteX4" fmla="*/ 301113 w 918630"/>
              <a:gd name="connsiteY4" fmla="*/ 73722 h 952496"/>
              <a:gd name="connsiteX5" fmla="*/ 253612 w 918630"/>
              <a:gd name="connsiteY5" fmla="*/ 97473 h 952496"/>
              <a:gd name="connsiteX6" fmla="*/ 146734 w 918630"/>
              <a:gd name="connsiteY6" fmla="*/ 121223 h 952496"/>
              <a:gd name="connsiteX7" fmla="*/ 75482 w 918630"/>
              <a:gd name="connsiteY7" fmla="*/ 144974 h 952496"/>
              <a:gd name="connsiteX8" fmla="*/ 39856 w 918630"/>
              <a:gd name="connsiteY8" fmla="*/ 156849 h 952496"/>
              <a:gd name="connsiteX9" fmla="*/ 16105 w 918630"/>
              <a:gd name="connsiteY9" fmla="*/ 192475 h 952496"/>
              <a:gd name="connsiteX10" fmla="*/ 16105 w 918630"/>
              <a:gd name="connsiteY10" fmla="*/ 406231 h 952496"/>
              <a:gd name="connsiteX11" fmla="*/ 39856 w 918630"/>
              <a:gd name="connsiteY11" fmla="*/ 453732 h 952496"/>
              <a:gd name="connsiteX12" fmla="*/ 51731 w 918630"/>
              <a:gd name="connsiteY12" fmla="*/ 489358 h 952496"/>
              <a:gd name="connsiteX13" fmla="*/ 87357 w 918630"/>
              <a:gd name="connsiteY13" fmla="*/ 536860 h 952496"/>
              <a:gd name="connsiteX14" fmla="*/ 111108 w 918630"/>
              <a:gd name="connsiteY14" fmla="*/ 619987 h 952496"/>
              <a:gd name="connsiteX15" fmla="*/ 170485 w 918630"/>
              <a:gd name="connsiteY15" fmla="*/ 703114 h 952496"/>
              <a:gd name="connsiteX16" fmla="*/ 182360 w 918630"/>
              <a:gd name="connsiteY16" fmla="*/ 738740 h 952496"/>
              <a:gd name="connsiteX17" fmla="*/ 241737 w 918630"/>
              <a:gd name="connsiteY17" fmla="*/ 809992 h 952496"/>
              <a:gd name="connsiteX18" fmla="*/ 289238 w 918630"/>
              <a:gd name="connsiteY18" fmla="*/ 904995 h 952496"/>
              <a:gd name="connsiteX19" fmla="*/ 324864 w 918630"/>
              <a:gd name="connsiteY19" fmla="*/ 928745 h 952496"/>
              <a:gd name="connsiteX20" fmla="*/ 360490 w 918630"/>
              <a:gd name="connsiteY20" fmla="*/ 940621 h 952496"/>
              <a:gd name="connsiteX21" fmla="*/ 799877 w 918630"/>
              <a:gd name="connsiteY21" fmla="*/ 952496 h 952496"/>
              <a:gd name="connsiteX22" fmla="*/ 871129 w 918630"/>
              <a:gd name="connsiteY22" fmla="*/ 928745 h 952496"/>
              <a:gd name="connsiteX23" fmla="*/ 883004 w 918630"/>
              <a:gd name="connsiteY23" fmla="*/ 893120 h 952496"/>
              <a:gd name="connsiteX24" fmla="*/ 894879 w 918630"/>
              <a:gd name="connsiteY24" fmla="*/ 346855 h 952496"/>
              <a:gd name="connsiteX25" fmla="*/ 918630 w 918630"/>
              <a:gd name="connsiteY25" fmla="*/ 192475 h 952496"/>
              <a:gd name="connsiteX26" fmla="*/ 906755 w 918630"/>
              <a:gd name="connsiteY26" fmla="*/ 133099 h 952496"/>
              <a:gd name="connsiteX27" fmla="*/ 871129 w 918630"/>
              <a:gd name="connsiteY27" fmla="*/ 121223 h 952496"/>
              <a:gd name="connsiteX28" fmla="*/ 835503 w 918630"/>
              <a:gd name="connsiteY28" fmla="*/ 97473 h 952496"/>
              <a:gd name="connsiteX29" fmla="*/ 752376 w 918630"/>
              <a:gd name="connsiteY29" fmla="*/ 73722 h 952496"/>
              <a:gd name="connsiteX30" fmla="*/ 716750 w 918630"/>
              <a:gd name="connsiteY30" fmla="*/ 61847 h 952496"/>
              <a:gd name="connsiteX31" fmla="*/ 692999 w 918630"/>
              <a:gd name="connsiteY31" fmla="*/ 2470 h 95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8630" h="952496">
                <a:moveTo>
                  <a:pt x="692999" y="2470"/>
                </a:moveTo>
                <a:cubicBezTo>
                  <a:pt x="643518" y="-5447"/>
                  <a:pt x="510747" y="7613"/>
                  <a:pt x="419866" y="14345"/>
                </a:cubicBezTo>
                <a:cubicBezTo>
                  <a:pt x="403590" y="15551"/>
                  <a:pt x="386536" y="18123"/>
                  <a:pt x="372365" y="26221"/>
                </a:cubicBezTo>
                <a:cubicBezTo>
                  <a:pt x="357784" y="34553"/>
                  <a:pt x="350713" y="52531"/>
                  <a:pt x="336739" y="61847"/>
                </a:cubicBezTo>
                <a:cubicBezTo>
                  <a:pt x="326324" y="68791"/>
                  <a:pt x="312619" y="68791"/>
                  <a:pt x="301113" y="73722"/>
                </a:cubicBezTo>
                <a:cubicBezTo>
                  <a:pt x="284842" y="80695"/>
                  <a:pt x="269883" y="90500"/>
                  <a:pt x="253612" y="97473"/>
                </a:cubicBezTo>
                <a:cubicBezTo>
                  <a:pt x="216407" y="113418"/>
                  <a:pt x="189432" y="114107"/>
                  <a:pt x="146734" y="121223"/>
                </a:cubicBezTo>
                <a:lnTo>
                  <a:pt x="75482" y="144974"/>
                </a:lnTo>
                <a:lnTo>
                  <a:pt x="39856" y="156849"/>
                </a:lnTo>
                <a:cubicBezTo>
                  <a:pt x="31939" y="168724"/>
                  <a:pt x="22488" y="179709"/>
                  <a:pt x="16105" y="192475"/>
                </a:cubicBezTo>
                <a:cubicBezTo>
                  <a:pt x="-15491" y="255667"/>
                  <a:pt x="7692" y="352947"/>
                  <a:pt x="16105" y="406231"/>
                </a:cubicBezTo>
                <a:cubicBezTo>
                  <a:pt x="18866" y="423717"/>
                  <a:pt x="32883" y="437461"/>
                  <a:pt x="39856" y="453732"/>
                </a:cubicBezTo>
                <a:cubicBezTo>
                  <a:pt x="44787" y="465238"/>
                  <a:pt x="45521" y="478490"/>
                  <a:pt x="51731" y="489358"/>
                </a:cubicBezTo>
                <a:cubicBezTo>
                  <a:pt x="61551" y="506543"/>
                  <a:pt x="75482" y="521026"/>
                  <a:pt x="87357" y="536860"/>
                </a:cubicBezTo>
                <a:cubicBezTo>
                  <a:pt x="91161" y="552074"/>
                  <a:pt x="102592" y="602955"/>
                  <a:pt x="111108" y="619987"/>
                </a:cubicBezTo>
                <a:cubicBezTo>
                  <a:pt x="119790" y="637350"/>
                  <a:pt x="162417" y="692357"/>
                  <a:pt x="170485" y="703114"/>
                </a:cubicBezTo>
                <a:cubicBezTo>
                  <a:pt x="174443" y="714989"/>
                  <a:pt x="175416" y="728325"/>
                  <a:pt x="182360" y="738740"/>
                </a:cubicBezTo>
                <a:cubicBezTo>
                  <a:pt x="257745" y="851818"/>
                  <a:pt x="183458" y="703147"/>
                  <a:pt x="241737" y="809992"/>
                </a:cubicBezTo>
                <a:cubicBezTo>
                  <a:pt x="258691" y="841074"/>
                  <a:pt x="259779" y="885356"/>
                  <a:pt x="289238" y="904995"/>
                </a:cubicBezTo>
                <a:cubicBezTo>
                  <a:pt x="301113" y="912912"/>
                  <a:pt x="312099" y="922362"/>
                  <a:pt x="324864" y="928745"/>
                </a:cubicBezTo>
                <a:cubicBezTo>
                  <a:pt x="336060" y="934343"/>
                  <a:pt x="347988" y="939996"/>
                  <a:pt x="360490" y="940621"/>
                </a:cubicBezTo>
                <a:cubicBezTo>
                  <a:pt x="506823" y="947938"/>
                  <a:pt x="653415" y="948538"/>
                  <a:pt x="799877" y="952496"/>
                </a:cubicBezTo>
                <a:cubicBezTo>
                  <a:pt x="823628" y="944579"/>
                  <a:pt x="850757" y="943296"/>
                  <a:pt x="871129" y="928745"/>
                </a:cubicBezTo>
                <a:cubicBezTo>
                  <a:pt x="881315" y="921469"/>
                  <a:pt x="882494" y="905627"/>
                  <a:pt x="883004" y="893120"/>
                </a:cubicBezTo>
                <a:cubicBezTo>
                  <a:pt x="890432" y="711140"/>
                  <a:pt x="888138" y="528862"/>
                  <a:pt x="894879" y="346855"/>
                </a:cubicBezTo>
                <a:cubicBezTo>
                  <a:pt x="896840" y="293921"/>
                  <a:pt x="908351" y="243872"/>
                  <a:pt x="918630" y="192475"/>
                </a:cubicBezTo>
                <a:cubicBezTo>
                  <a:pt x="914672" y="172683"/>
                  <a:pt x="917951" y="149893"/>
                  <a:pt x="906755" y="133099"/>
                </a:cubicBezTo>
                <a:cubicBezTo>
                  <a:pt x="899811" y="122684"/>
                  <a:pt x="882325" y="126821"/>
                  <a:pt x="871129" y="121223"/>
                </a:cubicBezTo>
                <a:cubicBezTo>
                  <a:pt x="858364" y="114840"/>
                  <a:pt x="848268" y="103856"/>
                  <a:pt x="835503" y="97473"/>
                </a:cubicBezTo>
                <a:cubicBezTo>
                  <a:pt x="816516" y="87979"/>
                  <a:pt x="770139" y="78797"/>
                  <a:pt x="752376" y="73722"/>
                </a:cubicBezTo>
                <a:cubicBezTo>
                  <a:pt x="740340" y="70283"/>
                  <a:pt x="728625" y="65805"/>
                  <a:pt x="716750" y="61847"/>
                </a:cubicBezTo>
                <a:cubicBezTo>
                  <a:pt x="676466" y="34991"/>
                  <a:pt x="742480" y="10387"/>
                  <a:pt x="692999" y="247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39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46EB3E5-660A-4A49-9313-BE951C577714}"/>
              </a:ext>
            </a:extLst>
          </p:cNvPr>
          <p:cNvSpPr/>
          <p:nvPr/>
        </p:nvSpPr>
        <p:spPr>
          <a:xfrm>
            <a:off x="43822" y="511148"/>
            <a:ext cx="3471274" cy="60806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80"/>
              </a:lnSpc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A813FBB-CE93-4813-AB24-2481E906F90F}"/>
              </a:ext>
            </a:extLst>
          </p:cNvPr>
          <p:cNvSpPr/>
          <p:nvPr/>
        </p:nvSpPr>
        <p:spPr>
          <a:xfrm>
            <a:off x="112050" y="506759"/>
            <a:ext cx="3238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E84C3D"/>
                </a:solidFill>
                <a:latin typeface="Bahnschrift" panose="020B0502040204020203" pitchFamily="34" charset="0"/>
                <a:cs typeface="Arial"/>
              </a:rPr>
              <a:t>KEKUATAN</a:t>
            </a:r>
            <a:endParaRPr lang="en-US" sz="2800" dirty="0">
              <a:solidFill>
                <a:srgbClr val="E84C3D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EDD10AF-BAC3-46A6-9CA9-D1432516C406}"/>
              </a:ext>
            </a:extLst>
          </p:cNvPr>
          <p:cNvCxnSpPr>
            <a:cxnSpLocks/>
          </p:cNvCxnSpPr>
          <p:nvPr/>
        </p:nvCxnSpPr>
        <p:spPr>
          <a:xfrm>
            <a:off x="0" y="1039660"/>
            <a:ext cx="337782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8141C81-1D35-4401-9045-0B7059FA6186}"/>
              </a:ext>
            </a:extLst>
          </p:cNvPr>
          <p:cNvSpPr/>
          <p:nvPr/>
        </p:nvSpPr>
        <p:spPr>
          <a:xfrm>
            <a:off x="65517" y="1087730"/>
            <a:ext cx="3350956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</a:pP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Kedalaman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Laut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5 m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sepanjang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2.4 km dan 10 m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sepanjang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7.6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km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sangat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cocok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untuk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Lokasi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Pelabuhan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dan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jauh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dari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floating crane loading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batu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bara (PT.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Andaro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)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ahnschrift" panose="020B0502040204020203" pitchFamily="34" charset="0"/>
              <a:cs typeface="Arial"/>
            </a:endParaRPr>
          </a:p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457200" algn="l"/>
              </a:tabLst>
            </a:pP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Lokasi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kering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(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tidak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terendam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),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Sudah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mempertimbangkan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kerawanan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bencana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banjir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,</a:t>
            </a:r>
          </a:p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457200" algn="l"/>
              </a:tabLst>
            </a:pP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Akses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jalan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relative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lebih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baik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jarak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yang relative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dekat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dengan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Pelaihari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(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Ibukota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Kabupaten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) dan Banjarmasin (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Ibukota</a:t>
            </a:r>
            <a:r>
              <a:rPr lang="en-US" sz="1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Provinsi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)</a:t>
            </a:r>
          </a:p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457200" algn="l"/>
              </a:tabLst>
            </a:pP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Terletak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dalam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satu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wilayah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Kecamatan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Panyipitan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. </a:t>
            </a:r>
          </a:p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457200" algn="l"/>
              </a:tabLst>
            </a:pP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Lahan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dapat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dikonversikan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menjadi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kawasan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Industri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.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Pemda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berencana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akan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melakukan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Peninjauan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Kembali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RTRW 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(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Perda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No 6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Tahun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2016)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pada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Bahnschrift" panose="020B0502040204020203" pitchFamily="34" charset="0"/>
              </a:rPr>
              <a:t>tahun</a:t>
            </a:r>
            <a:r>
              <a:rPr lang="en-US" sz="14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2020.</a:t>
            </a:r>
            <a:endParaRPr lang="en-US" sz="14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53E60FF-5935-4867-B013-95C555A84351}"/>
              </a:ext>
            </a:extLst>
          </p:cNvPr>
          <p:cNvSpPr/>
          <p:nvPr/>
        </p:nvSpPr>
        <p:spPr>
          <a:xfrm>
            <a:off x="3621973" y="497539"/>
            <a:ext cx="3283793" cy="6094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80"/>
              </a:lnSpc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D435790-E839-493D-860B-CB7E94CEB48F}"/>
              </a:ext>
            </a:extLst>
          </p:cNvPr>
          <p:cNvSpPr/>
          <p:nvPr/>
        </p:nvSpPr>
        <p:spPr>
          <a:xfrm>
            <a:off x="3416472" y="506759"/>
            <a:ext cx="32388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E84C3D"/>
                </a:solidFill>
                <a:latin typeface="Bahnschrift" panose="020B0502040204020203" pitchFamily="34" charset="0"/>
                <a:cs typeface="Arial"/>
              </a:rPr>
              <a:t>KELEMAHAN</a:t>
            </a:r>
            <a:endParaRPr lang="en-US" sz="2800" dirty="0">
              <a:solidFill>
                <a:srgbClr val="E84C3D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6B442FD9-66A9-4D9F-9D65-908DF7A0BA41}"/>
              </a:ext>
            </a:extLst>
          </p:cNvPr>
          <p:cNvCxnSpPr>
            <a:cxnSpLocks/>
          </p:cNvCxnSpPr>
          <p:nvPr/>
        </p:nvCxnSpPr>
        <p:spPr>
          <a:xfrm flipV="1">
            <a:off x="3369932" y="1029979"/>
            <a:ext cx="3658940" cy="968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AA8E04F0-3292-4776-A04F-7832A393740A}"/>
              </a:ext>
            </a:extLst>
          </p:cNvPr>
          <p:cNvSpPr/>
          <p:nvPr/>
        </p:nvSpPr>
        <p:spPr>
          <a:xfrm>
            <a:off x="3621973" y="1074547"/>
            <a:ext cx="3283793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266700" algn="l"/>
              </a:tabLst>
            </a:pP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Relatif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lebih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jauh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dari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sungai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Barito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jalur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angkutan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batubara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(50 km)</a:t>
            </a:r>
          </a:p>
          <a:p>
            <a:pPr marL="228600" indent="-212725">
              <a:lnSpc>
                <a:spcPts val="2160"/>
              </a:lnSpc>
              <a:spcBef>
                <a:spcPts val="140"/>
              </a:spcBef>
              <a:buFont typeface="Wingdings"/>
              <a:buChar char=""/>
              <a:tabLst>
                <a:tab pos="266700" algn="l"/>
              </a:tabLst>
            </a:pP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Belum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memiliki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RDTR,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dan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belum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adanya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kesesuaian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pola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ruang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berdasarkan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RTRW (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Perda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No 6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Tahun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2016)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sehingga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membutuhkan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Peninjauan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Kembali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RTRW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Tahun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 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ahnschrift" panose="020B0502040204020203" pitchFamily="34" charset="0"/>
                <a:cs typeface="Arial"/>
              </a:rPr>
              <a:t>2021.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ahnschrift" panose="020B0502040204020203" pitchFamily="34" charset="0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7C51235-9287-43C5-85DF-D08616DBB009}"/>
              </a:ext>
            </a:extLst>
          </p:cNvPr>
          <p:cNvSpPr/>
          <p:nvPr/>
        </p:nvSpPr>
        <p:spPr>
          <a:xfrm>
            <a:off x="43822" y="26736"/>
            <a:ext cx="6861944" cy="461665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C4D8B8F-8942-477A-A4D0-86A0234A4446}"/>
              </a:ext>
            </a:extLst>
          </p:cNvPr>
          <p:cNvSpPr/>
          <p:nvPr/>
        </p:nvSpPr>
        <p:spPr>
          <a:xfrm>
            <a:off x="0" y="3860"/>
            <a:ext cx="2427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9934"/>
                </a:solidFill>
                <a:latin typeface="Bahnschrift" panose="020B0502040204020203" pitchFamily="34" charset="0"/>
              </a:rPr>
              <a:t>Mengapa</a:t>
            </a:r>
            <a:r>
              <a:rPr lang="en-US" sz="2400" b="1" dirty="0">
                <a:solidFill>
                  <a:srgbClr val="FF9934"/>
                </a:solidFill>
                <a:latin typeface="Bahnschrift" panose="020B0502040204020203" pitchFamily="34" charset="0"/>
              </a:rPr>
              <a:t> Site #4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53B5356-4281-4A1D-9CD9-2A7074B45B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081" r="31571" b="5037"/>
          <a:stretch/>
        </p:blipFill>
        <p:spPr>
          <a:xfrm>
            <a:off x="7028872" y="0"/>
            <a:ext cx="5163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9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30" y="1872291"/>
            <a:ext cx="7044641" cy="498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–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–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Data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anggapan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 </a:t>
            </a:r>
            <a:r>
              <a:rPr lang="en-US" sz="2400" dirty="0">
                <a:hlinkClick r:id="rId2"/>
              </a:rPr>
              <a:t>database</a:t>
            </a:r>
            <a:r>
              <a:rPr lang="en-US" sz="2400" dirty="0"/>
              <a:t>,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  <a:endParaRPr lang="en-US" sz="2400" dirty="0"/>
          </a:p>
        </p:txBody>
      </p:sp>
      <p:pic>
        <p:nvPicPr>
          <p:cNvPr id="1026" name="Picture 2" descr="fungsi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033197"/>
            <a:ext cx="47625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42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7" y="1811890"/>
            <a:ext cx="6698194" cy="5180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data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data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didengar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di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yang </a:t>
            </a:r>
            <a:r>
              <a:rPr lang="en-US" sz="2400" dirty="0" err="1"/>
              <a:t>dinamakan</a:t>
            </a:r>
            <a:r>
              <a:rPr lang="en-US" sz="2400" dirty="0"/>
              <a:t> data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Bagi</a:t>
            </a:r>
            <a:r>
              <a:rPr lang="en-US" sz="2400" dirty="0"/>
              <a:t> para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penelitiannya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bidang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komputer</a:t>
            </a:r>
            <a:r>
              <a:rPr lang="en-US" sz="2400" dirty="0"/>
              <a:t> 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diolah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094" y="1951605"/>
            <a:ext cx="5230906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36" y="2370204"/>
            <a:ext cx="10554574" cy="4165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Data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acuan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Data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Data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acuan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Data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4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2400" b="1" dirty="0" err="1"/>
              <a:t>Berdasarkan</a:t>
            </a:r>
            <a:r>
              <a:rPr lang="en-US" sz="2400" b="1" dirty="0"/>
              <a:t> </a:t>
            </a:r>
            <a:r>
              <a:rPr lang="en-US" sz="2400" b="1" dirty="0" err="1"/>
              <a:t>sumbernya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sempat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mengelompokkan</a:t>
            </a:r>
            <a:r>
              <a:rPr lang="en-US" sz="2400" dirty="0"/>
              <a:t> data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data primer </a:t>
            </a:r>
            <a:r>
              <a:rPr lang="en-US" sz="2400" dirty="0" err="1"/>
              <a:t>dan</a:t>
            </a:r>
            <a:r>
              <a:rPr lang="en-US" sz="2400" dirty="0"/>
              <a:t> data </a:t>
            </a:r>
            <a:r>
              <a:rPr lang="en-US" sz="2400" dirty="0" err="1"/>
              <a:t>sekunder</a:t>
            </a:r>
            <a:r>
              <a:rPr lang="en-US" sz="24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primer</a:t>
            </a:r>
            <a:r>
              <a:rPr lang="en-US" sz="2400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 data </a:t>
            </a:r>
            <a:r>
              <a:rPr lang="en-US" sz="2400" dirty="0" err="1"/>
              <a:t>asli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–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didapat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</a:t>
            </a:r>
            <a:r>
              <a:rPr lang="en-US" sz="2400" u="sng" dirty="0" err="1"/>
              <a:t>sekunder</a:t>
            </a:r>
            <a:r>
              <a:rPr lang="en-US" sz="2400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 data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–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terdahulu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,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 – lain.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8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89" y="2545016"/>
            <a:ext cx="10554574" cy="363651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/>
              <a:t>sifat-sifatnya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dibedakan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– </a:t>
            </a:r>
            <a:r>
              <a:rPr lang="en-US" sz="2400" dirty="0" err="1"/>
              <a:t>sifatnya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data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</a:t>
            </a:r>
            <a:r>
              <a:rPr lang="en-US" sz="2400" dirty="0" err="1"/>
              <a:t>kuantitatif</a:t>
            </a:r>
            <a:r>
              <a:rPr lang="en-US" sz="2400" dirty="0"/>
              <a:t>. 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data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endParaRPr lang="en-US" sz="2400" dirty="0"/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</a:t>
            </a:r>
            <a:r>
              <a:rPr lang="en-US" sz="2400" u="sng" dirty="0" err="1"/>
              <a:t>kualitatif</a:t>
            </a:r>
            <a:r>
              <a:rPr lang="en-US" sz="2400" dirty="0"/>
              <a:t> 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dijumpai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verbal,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</a:t>
            </a:r>
            <a:r>
              <a:rPr lang="en-US" sz="2400" u="sng" dirty="0" err="1"/>
              <a:t>kuantitatif</a:t>
            </a:r>
            <a:r>
              <a:rPr lang="en-US" sz="2400" dirty="0"/>
              <a:t> 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terbilang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44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/>
              <a:t> </a:t>
            </a:r>
            <a:r>
              <a:rPr lang="en-US" sz="2400" b="1" dirty="0" err="1"/>
              <a:t>Berdasarkan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pengambilannya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dikelompokkan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pengumpulannya</a:t>
            </a:r>
            <a:r>
              <a:rPr lang="en-US" sz="2400" dirty="0"/>
              <a:t>.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berkala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cross section.</a:t>
            </a:r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</a:t>
            </a:r>
            <a:r>
              <a:rPr lang="en-US" sz="2400" u="sng" dirty="0" err="1"/>
              <a:t>berkala</a:t>
            </a:r>
            <a:r>
              <a:rPr lang="en-US" sz="2400" dirty="0"/>
              <a:t> 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dijumpai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survey </a:t>
            </a:r>
            <a:r>
              <a:rPr lang="en-US" sz="2400" dirty="0" err="1"/>
              <a:t>penduduk</a:t>
            </a:r>
            <a:r>
              <a:rPr lang="en-US" sz="2400" dirty="0"/>
              <a:t>, data </a:t>
            </a:r>
            <a:r>
              <a:rPr lang="en-US" sz="2400" dirty="0" err="1"/>
              <a:t>kebutuhan</a:t>
            </a:r>
            <a:r>
              <a:rPr lang="en-US" sz="2400" dirty="0"/>
              <a:t> </a:t>
            </a:r>
            <a:r>
              <a:rPr lang="en-US" sz="2400" dirty="0" err="1">
                <a:hlinkClick r:id="rId2"/>
              </a:rPr>
              <a:t>penduduk</a:t>
            </a:r>
            <a:r>
              <a:rPr lang="en-US" sz="2400" dirty="0"/>
              <a:t> 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setahun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400" u="sng" dirty="0"/>
              <a:t>Data cross section</a:t>
            </a:r>
            <a:r>
              <a:rPr lang="en-US" sz="2400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 data yang </a:t>
            </a:r>
            <a:r>
              <a:rPr lang="en-US" sz="2400" dirty="0" err="1"/>
              <a:t>terkumpul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data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17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82" t="10989" r="18680" b="6560"/>
          <a:stretch/>
        </p:blipFill>
        <p:spPr>
          <a:xfrm>
            <a:off x="810000" y="447188"/>
            <a:ext cx="10324165" cy="614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2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09948D97-4C6A-40CC-981B-9D4C07D8A5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99485" y="78255"/>
          <a:ext cx="9615019" cy="6499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2">
                  <a:extLst>
                    <a:ext uri="{9D8B030D-6E8A-4147-A177-3AD203B41FA5}">
                      <a16:colId xmlns="" xmlns:a16="http://schemas.microsoft.com/office/drawing/2014/main" val="2499037510"/>
                    </a:ext>
                  </a:extLst>
                </a:gridCol>
                <a:gridCol w="3788229">
                  <a:extLst>
                    <a:ext uri="{9D8B030D-6E8A-4147-A177-3AD203B41FA5}">
                      <a16:colId xmlns="" xmlns:a16="http://schemas.microsoft.com/office/drawing/2014/main" val="2725198495"/>
                    </a:ext>
                  </a:extLst>
                </a:gridCol>
                <a:gridCol w="5346728">
                  <a:extLst>
                    <a:ext uri="{9D8B030D-6E8A-4147-A177-3AD203B41FA5}">
                      <a16:colId xmlns="" xmlns:a16="http://schemas.microsoft.com/office/drawing/2014/main" val="2097844013"/>
                    </a:ext>
                  </a:extLst>
                </a:gridCol>
              </a:tblGrid>
              <a:tr h="4203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NO</a:t>
                      </a:r>
                    </a:p>
                  </a:txBody>
                  <a:tcPr>
                    <a:solidFill>
                      <a:srgbClr val="FF99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KRITERIA</a:t>
                      </a:r>
                    </a:p>
                  </a:txBody>
                  <a:tcPr>
                    <a:solidFill>
                      <a:srgbClr val="FF99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" panose="020B0502040204020203" pitchFamily="34" charset="0"/>
                        </a:rPr>
                        <a:t>SITE 4</a:t>
                      </a:r>
                    </a:p>
                  </a:txBody>
                  <a:tcPr>
                    <a:solidFill>
                      <a:srgbClr val="D5590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7762375"/>
                  </a:ext>
                </a:extLst>
              </a:tr>
              <a:tr h="3585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Wilayah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Administrasi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Kab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. Tanah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Laut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449584"/>
                  </a:ext>
                </a:extLst>
              </a:tr>
              <a:tr h="36584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Penggunaan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Lahan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Eksisting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Semak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Belukar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Perkebunan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644993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Arahan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Pola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Ruang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RTRW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Bahnschrift" panose="020B0502040204020203" pitchFamily="34" charset="0"/>
                        </a:rPr>
                        <a:t>Perkebunan &amp;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Pariwisata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Kawasan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Lindung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1584785"/>
                  </a:ext>
                </a:extLst>
              </a:tr>
              <a:tr h="41781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Bahnschrift" panose="020B0502040204020203" pitchFamily="34" charset="0"/>
                        </a:rPr>
                        <a:t>Ketersediaan</a:t>
                      </a:r>
                      <a:r>
                        <a:rPr lang="en-US" sz="1400" b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="0" dirty="0" err="1">
                          <a:latin typeface="Bahnschrift" panose="020B0502040204020203" pitchFamily="34" charset="0"/>
                        </a:rPr>
                        <a:t>lahan</a:t>
                      </a:r>
                      <a:r>
                        <a:rPr lang="en-US" sz="1400" b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="0" dirty="0" err="1">
                          <a:latin typeface="Bahnschrift" panose="020B0502040204020203" pitchFamily="34" charset="0"/>
                        </a:rPr>
                        <a:t>untuk</a:t>
                      </a:r>
                      <a:r>
                        <a:rPr lang="en-US" sz="1400" b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="0" dirty="0" err="1">
                          <a:latin typeface="Bahnschrift" panose="020B0502040204020203" pitchFamily="34" charset="0"/>
                        </a:rPr>
                        <a:t>mencapai</a:t>
                      </a:r>
                      <a:r>
                        <a:rPr lang="en-US" sz="1400" b="0" dirty="0">
                          <a:latin typeface="Bahnschrift" panose="020B0502040204020203" pitchFamily="34" charset="0"/>
                        </a:rPr>
                        <a:t> 3000 Ha 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Semak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Belukan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Kawasan</a:t>
                      </a:r>
                      <a:r>
                        <a:rPr lang="en-US" sz="1400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Bahnschrift" panose="020B0502040204020203" pitchFamily="34" charset="0"/>
                        </a:rPr>
                        <a:t>Parawisata</a:t>
                      </a:r>
                      <a:r>
                        <a:rPr lang="en-US" sz="1400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Bahnschrift" panose="020B0502040204020203" pitchFamily="34" charset="0"/>
                        </a:rPr>
                        <a:t>Pemda</a:t>
                      </a:r>
                      <a:r>
                        <a:rPr lang="en-US" sz="1400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±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546 Ha</a:t>
                      </a: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1067408"/>
                  </a:ext>
                </a:extLst>
              </a:tr>
              <a:tr h="3585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Jarak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Pusat Kota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± 29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km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Pelaihari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7542535"/>
                  </a:ext>
                </a:extLst>
              </a:tr>
              <a:tr h="3585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Jarak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Permukiman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±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2.5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km</a:t>
                      </a: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115076"/>
                  </a:ext>
                </a:extLst>
              </a:tr>
              <a:tr h="38730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Aksesibilitas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Jalan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Terhubung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jalan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dan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memiliki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perkerasan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aspal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FED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364213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Jaringan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Kelistrikan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Terhubung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jaringan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listrik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40376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Jaringan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Telekonumikasi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Terdapat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BTS</a:t>
                      </a: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3562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Topografi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Bahnschrift" panose="020B0502040204020203" pitchFamily="34" charset="0"/>
                        </a:rPr>
                        <a:t>1 – 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2 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% (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datar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)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20-30%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perbukitan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11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Kerawanan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Bencana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Rawan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Bahnschrift" panose="020B0502040204020203" pitchFamily="34" charset="0"/>
                        </a:rPr>
                        <a:t>Kebakaran</a:t>
                      </a:r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3800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Sumber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Air Baku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Tersedia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potensi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air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tanah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55993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13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Kondisi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Kedalaman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Air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Laut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Kedalaman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 5 m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sepanjang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2.4 km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Kedalaman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10 meter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sepanjang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7.6 km</a:t>
                      </a: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36970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14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Penguasaan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Lahan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Bahnschrift" panose="020B0502040204020203" pitchFamily="34" charset="0"/>
                        </a:rPr>
                        <a:t>Status HGU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tidak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diketahui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namun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kondisi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lahan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sebagian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dipagar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kayu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  <a:tr h="36933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" panose="020B0502040204020203" pitchFamily="34" charset="0"/>
                        </a:rPr>
                        <a:t>15</a:t>
                      </a: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Dampak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Lingkungan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FD9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Diapit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oleh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kawasan</a:t>
                      </a:r>
                      <a:r>
                        <a:rPr lang="en-US" sz="14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400" dirty="0" err="1">
                          <a:latin typeface="Bahnschrift" panose="020B0502040204020203" pitchFamily="34" charset="0"/>
                        </a:rPr>
                        <a:t>Lindung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rgbClr val="FEDFCA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E340ECC-EA1E-4AEB-B7A3-C7D9C9354E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5346" r="9689"/>
          <a:stretch/>
        </p:blipFill>
        <p:spPr>
          <a:xfrm>
            <a:off x="-63500" y="0"/>
            <a:ext cx="23699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FDB0F01-8896-4302-AB89-240CBF2FE8FB}"/>
              </a:ext>
            </a:extLst>
          </p:cNvPr>
          <p:cNvSpPr txBox="1"/>
          <p:nvPr/>
        </p:nvSpPr>
        <p:spPr>
          <a:xfrm>
            <a:off x="-46551" y="70399"/>
            <a:ext cx="2733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ED7D31"/>
                </a:solidFill>
                <a:latin typeface="Bahnschrift" panose="020B0502040204020203" pitchFamily="34" charset="0"/>
              </a:rPr>
              <a:t>ANALISIS </a:t>
            </a:r>
            <a:r>
              <a:rPr lang="en-US" sz="3600" b="1" dirty="0" smtClean="0">
                <a:solidFill>
                  <a:srgbClr val="ED7D31"/>
                </a:solidFill>
                <a:latin typeface="Bahnschrift" panose="020B0502040204020203" pitchFamily="34" charset="0"/>
              </a:rPr>
              <a:t>SITE #4 </a:t>
            </a:r>
            <a:endParaRPr lang="en-US" sz="3600" b="1" dirty="0">
              <a:solidFill>
                <a:srgbClr val="ED7D3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8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</TotalTime>
  <Words>635</Words>
  <Application>Microsoft Office PowerPoint</Application>
  <PresentationFormat>Widescreen</PresentationFormat>
  <Paragraphs>116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宋体</vt:lpstr>
      <vt:lpstr>Arial</vt:lpstr>
      <vt:lpstr>Bahnschrift</vt:lpstr>
      <vt:lpstr>Bahnschrift SemiBold</vt:lpstr>
      <vt:lpstr>Calibri</vt:lpstr>
      <vt:lpstr>Century Gothic</vt:lpstr>
      <vt:lpstr>Wingdings</vt:lpstr>
      <vt:lpstr>Wingdings 2</vt:lpstr>
      <vt:lpstr>Quotable</vt:lpstr>
      <vt:lpstr>Data, Analisis, dan produk Rencana ke Dalam Bentuk Diagram</vt:lpstr>
      <vt:lpstr>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Analisis, dan produk Rencana ke Dalam Bentuk Diagram</dc:title>
  <dc:creator>Hp</dc:creator>
  <cp:lastModifiedBy>Hp</cp:lastModifiedBy>
  <cp:revision>3</cp:revision>
  <dcterms:created xsi:type="dcterms:W3CDTF">2019-05-07T02:33:28Z</dcterms:created>
  <dcterms:modified xsi:type="dcterms:W3CDTF">2019-05-07T02:53:58Z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880675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