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EEB8D-22FD-4D40-8AFA-89E16D873510}" type="datetimeFigureOut">
              <a:rPr lang="id-ID" smtClean="0"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34C7-2C12-4FDC-8D17-9641783F585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Ekonomi Kota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Studi kasus Jakarta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dan Ekonomi Kota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Semua dampak negatif ini seolah mengarahkan kita pada kesimpulan bahwa urbanisasi itu buruk dan berbahaya. </a:t>
            </a:r>
            <a:endParaRPr lang="id-ID" dirty="0" smtClean="0"/>
          </a:p>
          <a:p>
            <a:r>
              <a:rPr lang="id-ID" dirty="0" smtClean="0"/>
              <a:t>Namun</a:t>
            </a:r>
            <a:r>
              <a:rPr lang="id-ID" dirty="0"/>
              <a:t>, </a:t>
            </a:r>
            <a:r>
              <a:rPr lang="id-ID" dirty="0" smtClean="0"/>
              <a:t>dari segi EKONOMI KOTA, urbanisasi </a:t>
            </a:r>
            <a:r>
              <a:rPr lang="id-ID" dirty="0"/>
              <a:t>memiliki lebih banyak dampak positif. </a:t>
            </a:r>
            <a:endParaRPr lang="id-ID" dirty="0" smtClean="0"/>
          </a:p>
          <a:p>
            <a:r>
              <a:rPr lang="id-ID" dirty="0" smtClean="0"/>
              <a:t>Salah </a:t>
            </a:r>
            <a:r>
              <a:rPr lang="id-ID" dirty="0"/>
              <a:t>satu manfaat urbanisasi untuk kota tujuan adalah meningkatnya kegiatan ekonomi. </a:t>
            </a:r>
            <a:endParaRPr lang="id-ID" dirty="0" smtClean="0"/>
          </a:p>
          <a:p>
            <a:r>
              <a:rPr lang="id-ID" dirty="0" smtClean="0"/>
              <a:t>Pendatang </a:t>
            </a:r>
            <a:r>
              <a:rPr lang="id-ID" dirty="0"/>
              <a:t>baru yang meningkatkan </a:t>
            </a:r>
            <a:r>
              <a:rPr lang="id-ID" i="1" dirty="0"/>
              <a:t>demand</a:t>
            </a:r>
            <a:r>
              <a:rPr lang="id-ID" dirty="0"/>
              <a:t> terhadap semua fasilitas tidak selalu buruk, karena peningkatan demand tersebut akan meningkatkan pendapatan produsen dalam kota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dan Ekonomi Kota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Selain itu, para pendatang tidak hanya menjadi konsumen, tapi juga menjadi tenaga kerja dan produsen. </a:t>
            </a:r>
            <a:endParaRPr lang="id-ID" dirty="0" smtClean="0"/>
          </a:p>
          <a:p>
            <a:r>
              <a:rPr lang="id-ID" dirty="0" smtClean="0"/>
              <a:t>Para </a:t>
            </a:r>
            <a:r>
              <a:rPr lang="id-ID" dirty="0"/>
              <a:t>pendatang tidak hanya mengambil lapangan kerja yang ada; kadang, justru para pendatang yang menciptakan lapangan kerja baru, baik secara langsung (membuka usaha) maupun tidak langsung (menyediakan tenaga kerja murah untuk pabrik baru). </a:t>
            </a:r>
            <a:endParaRPr lang="id-ID" dirty="0" smtClean="0"/>
          </a:p>
          <a:p>
            <a:r>
              <a:rPr lang="id-ID" dirty="0" smtClean="0"/>
              <a:t>Ini </a:t>
            </a:r>
            <a:r>
              <a:rPr lang="id-ID" dirty="0"/>
              <a:t>semua berpotensi untuk menggerakkan roda perekonomian di dalam kota dan menghasilkan pertumbuhan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dan Ekonomi Kota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dirty="0"/>
              <a:t>Kepadatan penduduk yang tinggi juga telah memicu inovasi untuk meningkatkan efisiensi dalam kehidupan perkotaan. </a:t>
            </a:r>
            <a:endParaRPr lang="id-ID" sz="2400" dirty="0" smtClean="0"/>
          </a:p>
          <a:p>
            <a:r>
              <a:rPr lang="id-ID" sz="2400" dirty="0" smtClean="0"/>
              <a:t>Salah </a:t>
            </a:r>
            <a:r>
              <a:rPr lang="id-ID" sz="2400" dirty="0"/>
              <a:t>satu contohnya adalah efisiensi spasial dalam tempat tinggal seperti apartemen dan bangunan vertikal lainnya</a:t>
            </a:r>
            <a:r>
              <a:rPr lang="id-ID" sz="2400" dirty="0" smtClean="0"/>
              <a:t>.</a:t>
            </a:r>
          </a:p>
          <a:p>
            <a:r>
              <a:rPr lang="id-ID" sz="2400" dirty="0"/>
              <a:t>Banyak kota besar di dunia yang telah membangun apartemen dan rumah susun sejak puluhan tahun yang lalu karena mengantisipasi pertumbuhan kepadatan penduduk</a:t>
            </a:r>
            <a:r>
              <a:rPr lang="id-ID" sz="2400" dirty="0" smtClean="0"/>
              <a:t>.</a:t>
            </a:r>
          </a:p>
          <a:p>
            <a:r>
              <a:rPr lang="id-ID" sz="2400" dirty="0" smtClean="0"/>
              <a:t> </a:t>
            </a:r>
            <a:r>
              <a:rPr lang="id-ID" sz="2400" dirty="0"/>
              <a:t>Sistem perumahan seperti ini lebih ramah lingkungan karena penggunaan tanah per kapita jauh lebih rendah. Ini juga mempermudah tata kota secara keseluruhan</a:t>
            </a:r>
            <a:r>
              <a:rPr lang="id-ID" sz="2400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dan Ekonomi Kota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Contoh lainnya adalah inovasi sektor transportasi massal seperti </a:t>
            </a:r>
            <a:r>
              <a:rPr lang="id-ID" i="1" dirty="0"/>
              <a:t>mass rapid transit</a:t>
            </a:r>
            <a:r>
              <a:rPr lang="id-ID" dirty="0"/>
              <a:t> (MRT) yang hanya muncul di kota yang jumlah penduduknya sangat tinggi. </a:t>
            </a:r>
            <a:endParaRPr lang="id-ID" dirty="0" smtClean="0"/>
          </a:p>
          <a:p>
            <a:r>
              <a:rPr lang="id-ID" dirty="0" smtClean="0"/>
              <a:t>Inovasi </a:t>
            </a:r>
            <a:r>
              <a:rPr lang="id-ID" dirty="0"/>
              <a:t>ini tidak akan terjadi apabila tidak ada tekanan dari membengkaknya jumlah penduduk akibat urbanisasi.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Dari uraian</a:t>
            </a:r>
            <a:r>
              <a:rPr lang="id-ID" i="1" dirty="0"/>
              <a:t> cost</a:t>
            </a:r>
            <a:r>
              <a:rPr lang="id-ID" dirty="0"/>
              <a:t> dan </a:t>
            </a:r>
            <a:r>
              <a:rPr lang="id-ID" i="1" dirty="0"/>
              <a:t>benefit</a:t>
            </a:r>
            <a:r>
              <a:rPr lang="id-ID" dirty="0"/>
              <a:t> di atas, terlihat jelas bahwa sisi negatif dan positif dari urbanisasi sangat berhubungan. </a:t>
            </a:r>
            <a:endParaRPr lang="id-ID" dirty="0" smtClean="0"/>
          </a:p>
          <a:p>
            <a:r>
              <a:rPr lang="id-ID" dirty="0" smtClean="0"/>
              <a:t>Semua </a:t>
            </a:r>
            <a:r>
              <a:rPr lang="id-ID" dirty="0"/>
              <a:t>potensi positif dari urbanisasi berasal dari inovasi untuk mengatasi dampak negatifnya. </a:t>
            </a:r>
            <a:endParaRPr lang="id-ID" smtClean="0"/>
          </a:p>
          <a:p>
            <a:r>
              <a:rPr lang="id-ID" smtClean="0"/>
              <a:t>Apabila </a:t>
            </a:r>
            <a:r>
              <a:rPr lang="id-ID" dirty="0"/>
              <a:t>pemerintah mampu memanfaatkan urbanisasi melalui inovasi tersebut, maka urbanisasi bisa menjadi aset yang berharga.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Definisi Urbanisasi??</a:t>
            </a:r>
          </a:p>
          <a:p>
            <a:r>
              <a:rPr lang="id-ID" dirty="0"/>
              <a:t>Apakah urbanisasi ke Jakarta perlu dikurangi atau justru ditambah? </a:t>
            </a:r>
            <a:endParaRPr lang="id-ID" dirty="0" smtClean="0"/>
          </a:p>
          <a:p>
            <a:r>
              <a:rPr lang="id-ID" dirty="0" smtClean="0"/>
              <a:t>Ini </a:t>
            </a:r>
            <a:r>
              <a:rPr lang="id-ID" dirty="0"/>
              <a:t>bukan pertanyaan yang bisa dijawab dengan mudah, karena dampak urbanisasi begitu luas dan begitu berbeda untuk berbagai aspek kehidupan kota.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</a:t>
            </a:r>
            <a:r>
              <a:rPr lang="id-ID" dirty="0" smtClean="0"/>
              <a:t>ertanyaan tersebut tidak bisa dijawab dengan mudah, karena dampak urbanisasi begitu luas dan begitu berbeda untuk berbagai aspek kehidupan kota.</a:t>
            </a:r>
            <a:br>
              <a:rPr lang="id-ID" dirty="0" smtClean="0"/>
            </a:b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Apabila jumlah pendatang baru terus meningkat, apa sajakah hal buruk yang bisa terjadi?</a:t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Hampir semua dampak negatif yang sering dibicarakan adalah dampak yang berhubungan dengan</a:t>
            </a:r>
            <a:r>
              <a:rPr lang="id-ID" i="1" dirty="0"/>
              <a:t> supply</a:t>
            </a:r>
            <a:r>
              <a:rPr lang="id-ID" dirty="0"/>
              <a:t> dan </a:t>
            </a:r>
            <a:r>
              <a:rPr lang="id-ID" i="1" dirty="0" smtClean="0"/>
              <a:t>demand</a:t>
            </a:r>
            <a:r>
              <a:rPr lang="id-ID" dirty="0" smtClean="0"/>
              <a:t>.</a:t>
            </a:r>
          </a:p>
          <a:p>
            <a:r>
              <a:rPr lang="id-ID" dirty="0" smtClean="0"/>
              <a:t>Urbanisasi </a:t>
            </a:r>
            <a:r>
              <a:rPr lang="id-ID" dirty="0"/>
              <a:t>yang tinggi akan menyebabkan</a:t>
            </a:r>
            <a:r>
              <a:rPr lang="id-ID" i="1" dirty="0"/>
              <a:t> demand</a:t>
            </a:r>
            <a:r>
              <a:rPr lang="id-ID" dirty="0"/>
              <a:t> terhadap sumber daya dan fasilitas yang tersedia kota meningkat dengan cepat, sedangkan </a:t>
            </a:r>
            <a:r>
              <a:rPr lang="id-ID" i="1" dirty="0"/>
              <a:t>supply</a:t>
            </a:r>
            <a:r>
              <a:rPr lang="id-ID" dirty="0"/>
              <a:t> sumber daya tersebut akan relatif konstan dalam jangka pendek karena </a:t>
            </a:r>
            <a:r>
              <a:rPr lang="id-ID" i="1" dirty="0"/>
              <a:t>supplier</a:t>
            </a:r>
            <a:r>
              <a:rPr lang="id-ID" dirty="0"/>
              <a:t> tidak sempat bereaksi. </a:t>
            </a:r>
            <a:endParaRPr lang="id-ID" dirty="0" smtClean="0"/>
          </a:p>
          <a:p>
            <a:r>
              <a:rPr lang="id-ID" dirty="0" smtClean="0"/>
              <a:t>Maka</a:t>
            </a:r>
            <a:r>
              <a:rPr lang="id-ID" dirty="0"/>
              <a:t>, sumber daya tersebut akan semakin langka dan biaya untuk memperolehnya akan naik</a:t>
            </a:r>
            <a:r>
              <a:rPr lang="id-ID" dirty="0" smtClean="0"/>
              <a:t>.</a:t>
            </a:r>
          </a:p>
          <a:p>
            <a:r>
              <a:rPr lang="id-ID" dirty="0" smtClean="0"/>
              <a:t>Contoh </a:t>
            </a:r>
            <a:r>
              <a:rPr lang="id-ID" dirty="0"/>
              <a:t>pertama: perumahan. Dengan urbanisasi yang meningkat, permintaan untuk tanah, rumah jadi, dan rumah/kamar sewaan juga akan meningkat. Ini akan menyebabkan harga jual dan sewa properti naik dengan cepat</a:t>
            </a:r>
            <a:r>
              <a:rPr lang="id-ID" dirty="0" smtClean="0"/>
              <a:t>.</a:t>
            </a:r>
          </a:p>
          <a:p>
            <a:r>
              <a:rPr lang="id-ID" dirty="0" smtClean="0"/>
              <a:t>Contoh </a:t>
            </a:r>
            <a:r>
              <a:rPr lang="id-ID" dirty="0"/>
              <a:t>kedua adalah sektor transportasi. Urbanisasi yang meningkat mengakibatkan jumlah pengguna sarana transportasi naik, baik kendaraan pribadi maupun transportasi publik</a:t>
            </a:r>
            <a:r>
              <a:rPr lang="id-ID" dirty="0" smtClean="0"/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Meningkatnya jumlah pengguna kendaraan pribadi akan menyebabkan kemacetan yang semakin buruk, </a:t>
            </a:r>
            <a:endParaRPr lang="id-ID" dirty="0" smtClean="0"/>
          </a:p>
          <a:p>
            <a:r>
              <a:rPr lang="id-ID" dirty="0" smtClean="0"/>
              <a:t>sedangkan </a:t>
            </a:r>
            <a:r>
              <a:rPr lang="id-ID" dirty="0"/>
              <a:t>meningkatnya jumlah pengguna transportasi umum akan membuat bus dan kereta semakin penuh sesak, dan penumpang harus menunggu lebih lama untuk mendapatkan tempat di dalam kendaraan. </a:t>
            </a:r>
            <a:endParaRPr lang="id-ID" dirty="0" smtClean="0"/>
          </a:p>
          <a:p>
            <a:r>
              <a:rPr lang="id-ID" dirty="0" smtClean="0"/>
              <a:t>Maka</a:t>
            </a:r>
            <a:r>
              <a:rPr lang="id-ID" dirty="0"/>
              <a:t>, “biaya” transportasi  dalam bentuk waktu tempuh dari titik A ke titik B akan naik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Kelangkaan yang muncul akibat urbanisasi yang tinggi tidak terbatas pada perumahan dan transportasi. </a:t>
            </a:r>
            <a:endParaRPr lang="id-ID" dirty="0" smtClean="0"/>
          </a:p>
          <a:p>
            <a:r>
              <a:rPr lang="id-ID" dirty="0" smtClean="0"/>
              <a:t>Persediaan </a:t>
            </a:r>
            <a:r>
              <a:rPr lang="id-ID" dirty="0"/>
              <a:t>air bersih, kapasitas sekolah, lapangan kerja, semua berpotensi dibuat langka karena tingkat urbanisasi yang tinggi</a:t>
            </a:r>
            <a:endParaRPr lang="id-ID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Kaitan urbanisasi dan ekonomi kota??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635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Ekonomi Kota</vt:lpstr>
      <vt:lpstr>Urbanisasi di Jakarta</vt:lpstr>
      <vt:lpstr>Urbanisasi di Jakarta</vt:lpstr>
      <vt:lpstr>Urbanisasi di Jakarta</vt:lpstr>
      <vt:lpstr>Urbanisasi di Jakarta</vt:lpstr>
      <vt:lpstr>Urbanisasi di Jakarta</vt:lpstr>
      <vt:lpstr>Urbanisasi di Jakarta</vt:lpstr>
      <vt:lpstr>Urbanisasi di Jakarta</vt:lpstr>
      <vt:lpstr>Urbanisasi di Jakarta</vt:lpstr>
      <vt:lpstr>Urbanisasi dan Ekonomi Kota</vt:lpstr>
      <vt:lpstr>Urbanisasi dan Ekonomi Kota</vt:lpstr>
      <vt:lpstr>Urbanisasi dan Ekonomi Kota</vt:lpstr>
      <vt:lpstr>Urbanisasi dan Ekonomi Kota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 Kota</dc:title>
  <dc:creator>Owner</dc:creator>
  <cp:lastModifiedBy>May</cp:lastModifiedBy>
  <cp:revision>10</cp:revision>
  <dcterms:created xsi:type="dcterms:W3CDTF">2014-01-21T23:31:04Z</dcterms:created>
  <dcterms:modified xsi:type="dcterms:W3CDTF">2015-04-08T06:34:16Z</dcterms:modified>
</cp:coreProperties>
</file>