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3" r:id="rId8"/>
    <p:sldId id="265" r:id="rId9"/>
    <p:sldId id="264" r:id="rId10"/>
    <p:sldId id="261"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114FC9C-74EE-45A5-AE65-4570323F6643}" type="datetimeFigureOut">
              <a:rPr lang="id-ID" smtClean="0"/>
              <a:t>08/04/2015</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6F2CC171-72DF-4637-BE83-43282CE109FC}" type="slidenum">
              <a:rPr lang="id-ID" smtClean="0"/>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14FC9C-74EE-45A5-AE65-4570323F6643}"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2CC171-72DF-4637-BE83-43282CE109F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14FC9C-74EE-45A5-AE65-4570323F6643}"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2CC171-72DF-4637-BE83-43282CE109FC}" type="slidenum">
              <a:rPr lang="id-ID" smtClean="0"/>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14FC9C-74EE-45A5-AE65-4570323F6643}"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2CC171-72DF-4637-BE83-43282CE109FC}" type="slidenum">
              <a:rPr lang="id-ID" smtClean="0"/>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114FC9C-74EE-45A5-AE65-4570323F6643}" type="datetimeFigureOut">
              <a:rPr lang="id-ID" smtClean="0"/>
              <a:t>08/04/2015</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6F2CC171-72DF-4637-BE83-43282CE109FC}" type="slidenum">
              <a:rPr lang="id-ID" smtClean="0"/>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14FC9C-74EE-45A5-AE65-4570323F6643}"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2CC171-72DF-4637-BE83-43282CE109FC}" type="slidenum">
              <a:rPr lang="id-ID" smtClean="0"/>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114FC9C-74EE-45A5-AE65-4570323F6643}" type="datetimeFigureOut">
              <a:rPr lang="id-ID" smtClean="0"/>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F2CC171-72DF-4637-BE83-43282CE109FC}" type="slidenum">
              <a:rPr lang="id-ID" smtClean="0"/>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14FC9C-74EE-45A5-AE65-4570323F6643}" type="datetimeFigureOut">
              <a:rPr lang="id-ID" smtClean="0"/>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F2CC171-72DF-4637-BE83-43282CE109FC}" type="slidenum">
              <a:rPr lang="id-ID" smtClean="0"/>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4FC9C-74EE-45A5-AE65-4570323F6643}" type="datetimeFigureOut">
              <a:rPr lang="id-ID" smtClean="0"/>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F2CC171-72DF-4637-BE83-43282CE109FC}" type="slidenum">
              <a:rPr lang="id-ID" smtClean="0"/>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14FC9C-74EE-45A5-AE65-4570323F6643}"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2CC171-72DF-4637-BE83-43282CE109FC}"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14FC9C-74EE-45A5-AE65-4570323F6643}"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2CC171-72DF-4637-BE83-43282CE109FC}"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114FC9C-74EE-45A5-AE65-4570323F6643}" type="datetimeFigureOut">
              <a:rPr lang="id-ID" smtClean="0"/>
              <a:t>08/04/2015</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F2CC171-72DF-4637-BE83-43282CE109FC}" type="slidenum">
              <a:rPr lang="id-ID" smtClean="0"/>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PDRB</a:t>
            </a:r>
            <a:endParaRPr lang="id-ID" dirty="0"/>
          </a:p>
        </p:txBody>
      </p:sp>
      <p:sp>
        <p:nvSpPr>
          <p:cNvPr id="3" name="Subtitle 2"/>
          <p:cNvSpPr>
            <a:spLocks noGrp="1"/>
          </p:cNvSpPr>
          <p:nvPr>
            <p:ph type="subTitle" idx="1"/>
          </p:nvPr>
        </p:nvSpPr>
        <p:spPr/>
        <p:txBody>
          <a:bodyPr/>
          <a:lstStyle/>
          <a:p>
            <a:r>
              <a:rPr lang="id-ID" dirty="0" smtClean="0"/>
              <a:t>Produk Domestik Regional Bruto</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PDRB Perkapita</a:t>
            </a:r>
            <a:endParaRPr lang="id-ID" dirty="0"/>
          </a:p>
        </p:txBody>
      </p:sp>
      <p:sp>
        <p:nvSpPr>
          <p:cNvPr id="3" name="Content Placeholder 2"/>
          <p:cNvSpPr>
            <a:spLocks noGrp="1"/>
          </p:cNvSpPr>
          <p:nvPr>
            <p:ph sz="quarter" idx="1"/>
          </p:nvPr>
        </p:nvSpPr>
        <p:spPr/>
        <p:txBody>
          <a:bodyPr>
            <a:normAutofit/>
          </a:bodyPr>
          <a:lstStyle/>
          <a:p>
            <a:r>
              <a:rPr lang="id-ID" dirty="0" smtClean="0"/>
              <a:t>PDRB perkapita merupakan gambaran dan rata-rata pendapatan yang diterima oleh setiap penduduk selama satu tahun di suatu wilayah/daerah. </a:t>
            </a:r>
          </a:p>
          <a:p>
            <a:r>
              <a:rPr lang="id-ID" dirty="0" smtClean="0"/>
              <a:t>Data statistik ini merupakan salah satu indikator yang dapat digunakan untuk mengukur tingkat kemakmuran suatu wilayah/daerah. </a:t>
            </a:r>
          </a:p>
          <a:p>
            <a:r>
              <a:rPr lang="id-ID" dirty="0" smtClean="0"/>
              <a:t>PDRB perkapita diperoleh dari hasil bagi antara PDRB dengan jumlah penduduk pertengahan tahun yang bersangkutan. </a:t>
            </a:r>
          </a:p>
          <a:p>
            <a:r>
              <a:rPr lang="id-ID" dirty="0" smtClean="0"/>
              <a:t>Jadi besarnya PDRB perkapita tersebut sangat dipengaruhi oleh kedua variabel diatas</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smtClean="0"/>
              <a:t>Pembangunan ekonomi yang dilakukan oleh pemerintah daerah merupakan serangkaian usaha kebijaksanaan yang bertujuan untuk meningkatkan taraf hidup masyarakat, memperluas lapangan kerja, meningkatkan pertumbuhan ekonomi, pemerataan hasil-hasilnya dan mengusahakan pergeseran proses kegiatan ekonomi dari sektor primer kearah sekunder dan tersier. </a:t>
            </a:r>
          </a:p>
          <a:p>
            <a:r>
              <a:rPr lang="id-ID" dirty="0" smtClean="0"/>
              <a:t>Dalam usaha pembanguan nasional yang berkelanjutan dan tepat sasaran dilakukan perencanaan pembangunan yang baik dan didukung oleh saranan dan prasarana perekonomian suatu wilayah. </a:t>
            </a:r>
          </a:p>
          <a:p>
            <a:r>
              <a:rPr lang="id-ID" dirty="0" smtClean="0"/>
              <a:t>Kondisi perekonomian suatu wilayah dapat dilihat dari pendapatan nasional atau regional.</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PDRB</a:t>
            </a:r>
            <a:endParaRPr lang="id-ID" dirty="0"/>
          </a:p>
        </p:txBody>
      </p:sp>
      <p:sp>
        <p:nvSpPr>
          <p:cNvPr id="3" name="Content Placeholder 2"/>
          <p:cNvSpPr>
            <a:spLocks noGrp="1"/>
          </p:cNvSpPr>
          <p:nvPr>
            <p:ph sz="quarter" idx="1"/>
          </p:nvPr>
        </p:nvSpPr>
        <p:spPr/>
        <p:txBody>
          <a:bodyPr/>
          <a:lstStyle/>
          <a:p>
            <a:r>
              <a:rPr lang="id-ID" dirty="0" smtClean="0"/>
              <a:t>Jumlah nilai tambah bruto yang dihasilkan oleh seluruh unit usaha dalam wilayah tertentu</a:t>
            </a:r>
          </a:p>
          <a:p>
            <a:r>
              <a:rPr lang="id-ID" dirty="0" smtClean="0"/>
              <a:t>Merupakan jumlah nilai barang dan jasa akhir yang dihasilakan oleh seluruh unit ekonomi.</a:t>
            </a:r>
          </a:p>
          <a:p>
            <a:r>
              <a:rPr lang="id-ID" dirty="0" smtClean="0"/>
              <a:t>Jumlah nilai tambah barang dan jasa yang dihasilkan dari seluruh kegiatan pekonomian diseluruh daerah dalam tahun tertentu atau periode tertentu dan biasanya satu tahun.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Harga berlaku dan Harga konstan</a:t>
            </a:r>
            <a:endParaRPr lang="id-ID" dirty="0"/>
          </a:p>
        </p:txBody>
      </p:sp>
      <p:sp>
        <p:nvSpPr>
          <p:cNvPr id="3" name="Content Placeholder 2"/>
          <p:cNvSpPr>
            <a:spLocks noGrp="1"/>
          </p:cNvSpPr>
          <p:nvPr>
            <p:ph sz="quarter" idx="1"/>
          </p:nvPr>
        </p:nvSpPr>
        <p:spPr/>
        <p:txBody>
          <a:bodyPr>
            <a:normAutofit/>
          </a:bodyPr>
          <a:lstStyle/>
          <a:p>
            <a:r>
              <a:rPr lang="id-ID" dirty="0" smtClean="0"/>
              <a:t>Penghitungan PDRB menggunakan dua macam harga yaitu harga berlaku dan harga konstan</a:t>
            </a:r>
          </a:p>
          <a:p>
            <a:r>
              <a:rPr lang="id-ID" dirty="0" smtClean="0"/>
              <a:t>PDRB atas dasar harga berlaku menggambarkan nilai tambah barang dan jasa yang dihitung dengan menggunakan harga pada setiap tahun </a:t>
            </a:r>
          </a:p>
          <a:p>
            <a:r>
              <a:rPr lang="id-ID" dirty="0" smtClean="0"/>
              <a:t>PDRB atas dasar harga konstan menunjukan nilai tambah barang dan jasa yang dihitung menggunakan harga pada satu tahun tertentu sebagai dasar, misal dalam perhitungan digunakan tahun 2000..</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Harga berlaku dan Harga konstan</a:t>
            </a:r>
            <a:endParaRPr lang="id-ID" dirty="0"/>
          </a:p>
        </p:txBody>
      </p:sp>
      <p:sp>
        <p:nvSpPr>
          <p:cNvPr id="3" name="Content Placeholder 2"/>
          <p:cNvSpPr>
            <a:spLocks noGrp="1"/>
          </p:cNvSpPr>
          <p:nvPr>
            <p:ph sz="quarter" idx="1"/>
          </p:nvPr>
        </p:nvSpPr>
        <p:spPr/>
        <p:txBody>
          <a:bodyPr>
            <a:normAutofit/>
          </a:bodyPr>
          <a:lstStyle/>
          <a:p>
            <a:r>
              <a:rPr lang="id-ID" dirty="0" smtClean="0"/>
              <a:t>PDRB atas dasar harga berlaku dapat digunakan untuk melihat pergeseran struktur ekonomi, </a:t>
            </a:r>
          </a:p>
          <a:p>
            <a:r>
              <a:rPr lang="id-ID" dirty="0" smtClean="0"/>
              <a:t>PDRB atas harga konstan digunakan untuk mengetahui pertumbuhan ekonomi dari tahun ke tahun</a:t>
            </a:r>
          </a:p>
          <a:p>
            <a:r>
              <a:rPr lang="id-ID" dirty="0" smtClean="0"/>
              <a:t>PDRB merupakan indikator untuk mengatur sampai sejauh mana keberhasilan pemerintah dalam memanfaatkan sumber daya yang ada dan dapat digunakan sebagai perencanaan dan pengambilan keputusan.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PDRB</a:t>
            </a:r>
            <a:endParaRPr lang="id-ID" dirty="0"/>
          </a:p>
        </p:txBody>
      </p:sp>
      <p:sp>
        <p:nvSpPr>
          <p:cNvPr id="3" name="Content Placeholder 2"/>
          <p:cNvSpPr>
            <a:spLocks noGrp="1"/>
          </p:cNvSpPr>
          <p:nvPr>
            <p:ph sz="quarter" idx="1"/>
          </p:nvPr>
        </p:nvSpPr>
        <p:spPr/>
        <p:txBody>
          <a:bodyPr/>
          <a:lstStyle/>
          <a:p>
            <a:r>
              <a:rPr lang="id-ID" dirty="0" smtClean="0"/>
              <a:t>PDRB merupakan indikator untuk mengatur sampai sejauh mana keberhasilan pemerintah dalam memanfaatkan sumber daya yang ada dan dapat digunakan sebagai perencanaan dan pengambilan keputusan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PDRB</a:t>
            </a:r>
            <a:endParaRPr lang="id-ID" dirty="0"/>
          </a:p>
        </p:txBody>
      </p:sp>
      <p:sp>
        <p:nvSpPr>
          <p:cNvPr id="3" name="Content Placeholder 2"/>
          <p:cNvSpPr>
            <a:spLocks noGrp="1"/>
          </p:cNvSpPr>
          <p:nvPr>
            <p:ph sz="quarter" idx="1"/>
          </p:nvPr>
        </p:nvSpPr>
        <p:spPr/>
        <p:txBody>
          <a:bodyPr>
            <a:normAutofit fontScale="32500" lnSpcReduction="20000"/>
          </a:bodyPr>
          <a:lstStyle/>
          <a:p>
            <a:r>
              <a:rPr lang="id-ID" sz="9600" dirty="0" smtClean="0"/>
              <a:t>Dalam perhitungan PDRB, kegiatan ekonomi/lapangan usaha dirinci menjadi :</a:t>
            </a:r>
          </a:p>
          <a:p>
            <a:pPr marL="719138" lvl="1" indent="-446088">
              <a:buFont typeface="+mj-lt"/>
              <a:buAutoNum type="arabicPeriod"/>
            </a:pPr>
            <a:r>
              <a:rPr lang="id-ID" sz="9600" dirty="0" smtClean="0"/>
              <a:t>Pertanian</a:t>
            </a:r>
          </a:p>
          <a:p>
            <a:pPr marL="719138" lvl="1" indent="-446088">
              <a:buFont typeface="+mj-lt"/>
              <a:buAutoNum type="arabicPeriod"/>
            </a:pPr>
            <a:r>
              <a:rPr lang="id-ID" sz="9600" dirty="0" smtClean="0"/>
              <a:t>Pertambangan dan Penggalian</a:t>
            </a:r>
          </a:p>
          <a:p>
            <a:pPr marL="719138" lvl="1" indent="-446088">
              <a:buFont typeface="+mj-lt"/>
              <a:buAutoNum type="arabicPeriod"/>
            </a:pPr>
            <a:r>
              <a:rPr lang="id-ID" sz="9600" dirty="0" smtClean="0"/>
              <a:t>Industri pengolahan</a:t>
            </a:r>
          </a:p>
          <a:p>
            <a:pPr marL="719138" lvl="1" indent="-446088">
              <a:buFont typeface="+mj-lt"/>
              <a:buAutoNum type="arabicPeriod"/>
            </a:pPr>
            <a:r>
              <a:rPr lang="id-ID" sz="9600" dirty="0" smtClean="0"/>
              <a:t>Listrik, gas dan air bersih</a:t>
            </a:r>
          </a:p>
          <a:p>
            <a:pPr marL="719138" lvl="1" indent="-446088">
              <a:buFont typeface="+mj-lt"/>
              <a:buAutoNum type="arabicPeriod"/>
            </a:pPr>
            <a:r>
              <a:rPr lang="id-ID" sz="9600" dirty="0" smtClean="0"/>
              <a:t>Bangunan</a:t>
            </a:r>
          </a:p>
          <a:p>
            <a:pPr marL="719138" lvl="1" indent="-446088">
              <a:buFont typeface="+mj-lt"/>
              <a:buAutoNum type="arabicPeriod"/>
            </a:pPr>
            <a:r>
              <a:rPr lang="id-ID" sz="9600" dirty="0" smtClean="0"/>
              <a:t>Perdagangan Hotel dan restoran</a:t>
            </a:r>
          </a:p>
          <a:p>
            <a:pPr marL="719138" lvl="1" indent="-446088">
              <a:buFont typeface="+mj-lt"/>
              <a:buAutoNum type="arabicPeriod"/>
            </a:pPr>
            <a:r>
              <a:rPr lang="id-ID" sz="9600" dirty="0" smtClean="0"/>
              <a:t>Pengangkutan dan komunikasi</a:t>
            </a:r>
          </a:p>
          <a:p>
            <a:pPr marL="719138" lvl="1" indent="-446088">
              <a:buFont typeface="+mj-lt"/>
              <a:buAutoNum type="arabicPeriod"/>
            </a:pPr>
            <a:r>
              <a:rPr lang="id-ID" sz="9600" dirty="0" smtClean="0"/>
              <a:t>Keuangan, persewaan dan jasa perusahaan</a:t>
            </a:r>
          </a:p>
          <a:p>
            <a:pPr marL="719138" lvl="1" indent="-446088">
              <a:buFont typeface="+mj-lt"/>
              <a:buAutoNum type="arabicPeriod"/>
            </a:pPr>
            <a:r>
              <a:rPr lang="id-ID" sz="9600" dirty="0" smtClean="0"/>
              <a:t>Jasa-jasa</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PDRB</a:t>
            </a:r>
            <a:endParaRPr lang="id-ID" dirty="0"/>
          </a:p>
        </p:txBody>
      </p:sp>
      <p:sp>
        <p:nvSpPr>
          <p:cNvPr id="3" name="Content Placeholder 2"/>
          <p:cNvSpPr>
            <a:spLocks noGrp="1"/>
          </p:cNvSpPr>
          <p:nvPr>
            <p:ph sz="quarter" idx="1"/>
          </p:nvPr>
        </p:nvSpPr>
        <p:spPr/>
        <p:txBody>
          <a:bodyPr>
            <a:normAutofit/>
          </a:bodyPr>
          <a:lstStyle/>
          <a:p>
            <a:r>
              <a:rPr lang="id-ID" dirty="0" smtClean="0"/>
              <a:t>Struktur ekonomi suatu wilayah sangat ditentukan oleh besarnya peranan sektor-sektor ekonomi dalam memproduksi barang dan jasa. </a:t>
            </a:r>
          </a:p>
          <a:p>
            <a:r>
              <a:rPr lang="id-ID" dirty="0" smtClean="0"/>
              <a:t>Struktur yang terbentuk dari nilai tambah yang diciptakan oleh masing-masing sektor menggambarkan ketergantungan suatu daerah terhadap kemampuan berproduksi dari masing-masing sektor</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perhitungan PDRB</a:t>
            </a:r>
            <a:endParaRPr lang="id-ID"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id-ID" dirty="0" smtClean="0"/>
              <a:t>Produk Domestik Regional Bruto (PDRB) dapat dihasilkan melalui tiga pendekatan yaitu :</a:t>
            </a:r>
          </a:p>
          <a:p>
            <a:pPr lvl="1"/>
            <a:r>
              <a:rPr lang="id-ID" b="1" dirty="0" smtClean="0"/>
              <a:t>Pendekatan Produksi (Pruduction Approach)</a:t>
            </a:r>
            <a:r>
              <a:rPr lang="id-ID" dirty="0" smtClean="0"/>
              <a:t> yaitu PDRB merupakan jumlah nilai produk barang dan jasa akhir yang dihasilkan oleh berbagai unit produksi dalam  suatu wilayah / region pada suatu jangka waktu tertentu, biasanya setahun.</a:t>
            </a:r>
          </a:p>
          <a:p>
            <a:pPr lvl="1"/>
            <a:r>
              <a:rPr lang="id-ID" b="1" dirty="0" smtClean="0"/>
              <a:t>Pendekatan Pendapatan (Income Approach)</a:t>
            </a:r>
            <a:r>
              <a:rPr lang="id-ID" dirty="0" smtClean="0"/>
              <a:t> yaituPDRB merupakan jumlah balas jasa yang diterima oleh faktor-faktor produksi yang ikut di dalam proses produksi di suatu wilayah pada jangka waktu tertentu (setahun). Balas jasa faktor produksi tersebut adalah  upah dan gaji, sewa tanah, bunga modal dan keuntungan. Dalam pengertian PDRB termasuk pula penyusutan barang modal tetap dan pajak tidak langsung neto. Jumlah komponen pendapatan ini per-sektor disebut sebagai nilai tambah bruto seluruh sector (lapangan usaha).</a:t>
            </a:r>
          </a:p>
          <a:p>
            <a:pPr lvl="1"/>
            <a:r>
              <a:rPr lang="id-ID" b="1" dirty="0" smtClean="0"/>
              <a:t>Pendapatan Pengeluaran (Expenditure Approach)</a:t>
            </a:r>
            <a:r>
              <a:rPr lang="id-ID" dirty="0" smtClean="0"/>
              <a:t> yaitu PDRB merupakan jumlah semua pengeluaran untuk konsumsi rumah tangga dan lembaga swasta yang tidak mencari untung, perubahan stok dan ekspor neto di suatu wilayah pada suatu periode (biasanya setahun). Ekspor neto disini adalah ekspor dikurangi impor.</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TotalTime>
  <Words>470</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PDRB</vt:lpstr>
      <vt:lpstr>Pengantar</vt:lpstr>
      <vt:lpstr>Pengertian PDRB</vt:lpstr>
      <vt:lpstr>Harga berlaku dan Harga konstan</vt:lpstr>
      <vt:lpstr>Harga berlaku dan Harga konstan</vt:lpstr>
      <vt:lpstr>Peran PDRB</vt:lpstr>
      <vt:lpstr>Komponen PDRB</vt:lpstr>
      <vt:lpstr>Komponen PDRB</vt:lpstr>
      <vt:lpstr>Metode perhitungan PDRB</vt:lpstr>
      <vt:lpstr>PDRB Perkapita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PDRB</dc:title>
  <dc:creator>Owner</dc:creator>
  <cp:lastModifiedBy>May</cp:lastModifiedBy>
  <cp:revision>15</cp:revision>
  <dcterms:created xsi:type="dcterms:W3CDTF">2013-11-12T14:22:13Z</dcterms:created>
  <dcterms:modified xsi:type="dcterms:W3CDTF">2015-04-08T06:32:40Z</dcterms:modified>
</cp:coreProperties>
</file>