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E5DACDE-EA1B-4000-BBCB-58764A1DF211}"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E5DACDE-EA1B-4000-BBCB-58764A1DF211}" type="datetimeFigureOut">
              <a:rPr lang="id-ID" smtClean="0"/>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E5DACDE-EA1B-4000-BBCB-58764A1DF211}" type="datetimeFigureOut">
              <a:rPr lang="id-ID" smtClean="0"/>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DACDE-EA1B-4000-BBCB-58764A1DF211}" type="datetimeFigureOut">
              <a:rPr lang="id-ID" smtClean="0"/>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DACDE-EA1B-4000-BBCB-58764A1DF211}"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DACDE-EA1B-4000-BBCB-58764A1DF211}"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DACDE-EA1B-4000-BBCB-58764A1DF211}" type="datetimeFigureOut">
              <a:rPr lang="id-ID" smtClean="0"/>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41BE9-ABFB-479D-A92A-4EE1ED2796D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Ekonomi Kota </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Peran Kota dalam Perkembangan Ekonom</a:t>
            </a:r>
            <a:r>
              <a:rPr lang="id-ID" dirty="0" smtClean="0"/>
              <a:t>i</a:t>
            </a:r>
            <a:endParaRPr lang="id-ID" dirty="0"/>
          </a:p>
        </p:txBody>
      </p:sp>
      <p:sp>
        <p:nvSpPr>
          <p:cNvPr id="3" name="Content Placeholder 2"/>
          <p:cNvSpPr>
            <a:spLocks noGrp="1"/>
          </p:cNvSpPr>
          <p:nvPr>
            <p:ph idx="1"/>
          </p:nvPr>
        </p:nvSpPr>
        <p:spPr/>
        <p:txBody>
          <a:bodyPr/>
          <a:lstStyle/>
          <a:p>
            <a:r>
              <a:rPr lang="id-ID" dirty="0" smtClean="0"/>
              <a:t>Dalam ekonomi berbasis pasar (market-base economy), fungsi ekonomi dalam kota berfokus pada aktivitas yang produktivitasnya cukup tinggi di kota, yaitu inovasi, pembelajaran, produksi, dan konsumsi.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(1)  Inovasi dan kreativitas di kota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Komunikasi personal antar manusia berperan vital dalam terciptanya inovasi dan kreativitas yang dihasilkan. </a:t>
            </a:r>
          </a:p>
          <a:p>
            <a:r>
              <a:rPr lang="id-ID" dirty="0" smtClean="0"/>
              <a:t>Kota menyediakan banyak kesempatan untuk berbagi ide antar sesama manusia yang memiliki persamaan minat dan mengarahkan terciptanya berbagai produk inovatif serta teknik baru dalam proses produksi. </a:t>
            </a:r>
          </a:p>
          <a:p>
            <a:r>
              <a:rPr lang="id-ID" dirty="0" smtClean="0"/>
              <a:t>Dapat disimpulkan bahwa kota mendorong terciptanya inovasi dan kreativitas melalui </a:t>
            </a:r>
            <a:r>
              <a:rPr lang="id-ID" i="1" dirty="0" smtClean="0"/>
              <a:t>knowledge spillovers</a:t>
            </a:r>
            <a:r>
              <a:rPr lang="id-ID" dirty="0" smtClean="0"/>
              <a:t>, penularan pengetahuan.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(1)  Inovasi dan kreativitas di kota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Contoh :</a:t>
            </a:r>
          </a:p>
          <a:p>
            <a:pPr marL="971550" lvl="1" indent="-514350">
              <a:buFont typeface="+mj-lt"/>
              <a:buAutoNum type="alphaLcParenR"/>
            </a:pPr>
            <a:r>
              <a:rPr lang="id-ID" dirty="0" smtClean="0"/>
              <a:t>Daftar Paten. Kini daftar paten disusun berdasarkan aplikasinya, dimana dalam setiap aplikasi akan ada satu awalan dengan turunan berupa pengembangan dari paten sebelumnya. Hal ini berarti dalam setiap </a:t>
            </a:r>
            <a:r>
              <a:rPr lang="id-ID" i="1" dirty="0" smtClean="0"/>
              <a:t>item</a:t>
            </a:r>
            <a:r>
              <a:rPr lang="id-ID" dirty="0" smtClean="0"/>
              <a:t> yang dipatenkan selalu menyediakan fondasi untuk dikembangkan bagi paten berikutnya. Yang menarik adalah para pengembang paten sebagian besar berasal dari kota yang sama. Rasionya, lima sampai sepuluh kali untuk kota yang kemungkinan terjadinya </a:t>
            </a:r>
            <a:r>
              <a:rPr lang="id-ID" i="1" dirty="0" smtClean="0"/>
              <a:t>knowledge spillovers</a:t>
            </a:r>
            <a:r>
              <a:rPr lang="id-ID" dirty="0" smtClean="0"/>
              <a:t> cukup tinggi; </a:t>
            </a:r>
          </a:p>
          <a:p>
            <a:pPr marL="971550" lvl="1" indent="-514350">
              <a:buFont typeface="+mj-lt"/>
              <a:buAutoNum type="alphaLcParenR"/>
            </a:pPr>
            <a:r>
              <a:rPr lang="id-ID" dirty="0" smtClean="0"/>
              <a:t>Di Amerika Serikat, empat kota paling inovatif (New York, San Fransisco, Boston, Los Angeles) menghasilkan 48% inovasi di negara tersebut dari total penduduk hanya 17%. Hal ini menunjukkan bahwa penduduk di kota-kota metropolitan tingkat produktivitasnya cukup tinggi.</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Proses pembelajaran di kota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Kota memberikan kesempatan besar bagi warganya untuk belajar. </a:t>
            </a:r>
          </a:p>
          <a:p>
            <a:r>
              <a:rPr lang="id-ID" dirty="0" smtClean="0"/>
              <a:t>Di kota, modal yang dimiliki manusia (human capital) didefinisikan sebagai pengetahuan dan keahlian yang dimilikinya dari pendidikan formal, pengalaman bekerja, dan interaksi sosial. </a:t>
            </a:r>
          </a:p>
          <a:p>
            <a:r>
              <a:rPr lang="id-ID" dirty="0" smtClean="0"/>
              <a:t>Peran kota dalam hal ini adalah menyediakan terjadinya interaksi antar manusia yang memiliki bidang yang sama (dimana satu sama lain akan saling belajar untuk menemukan cara yang paling efisien).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Proses pembelajaran di kota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Contoh:</a:t>
            </a:r>
          </a:p>
          <a:p>
            <a:r>
              <a:rPr lang="id-ID" dirty="0" smtClean="0"/>
              <a:t>Data upah buruh pendatang di kota besar. Upah buruh di kota besar lebih besar daripada di kota pinggiran. Saat pendatang dari kota tersebut bekerja di kota besar, upah yang diterima tidak serta merta mengikuti upah dengan standar kota besar. Seiring mereka belajar dalam pekerjaannya, upah mereka juga naik hingga titik tertentu. Dan saat mereka kembali ke kota asalnya, upah yang mereka terima tidak mengikuti standar kota tersebut</a:t>
            </a:r>
          </a:p>
          <a:p>
            <a:r>
              <a:rPr lang="id-ID" dirty="0" smtClean="0"/>
              <a:t>Kota paling menarik minat dan paling banyak dimanfaatkan oleh mereka para lulusan baru. Usia mereka yang masih muda serta tingkat pendidikannya memungkinkan mereka lebih mudah belajar dan menyesuaikan diri di berbagai macam lingkungan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dirty="0" smtClean="0"/>
              <a:t>(3)  Perdagangan dan produksi di kota</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Peran kota dalam hal ini adalah menyediakan tempat yang nyaman untuk terjadinya pertukaran barang dan uang.</a:t>
            </a:r>
          </a:p>
          <a:p>
            <a:r>
              <a:rPr lang="id-ID" dirty="0" smtClean="0"/>
              <a:t>Kota dianggap sebagai pusat produksi  yang efisien untuk berbagai barang dan jasa karena kepadatan yang tinggi dianggap sebagai pasar yang baik. </a:t>
            </a:r>
          </a:p>
          <a:p>
            <a:r>
              <a:rPr lang="id-ID" dirty="0" smtClean="0"/>
              <a:t>Dalam beberapa dekade terakhir, produksi </a:t>
            </a:r>
            <a:r>
              <a:rPr lang="id-ID" i="1" dirty="0" smtClean="0"/>
              <a:t>knowledge-based goods</a:t>
            </a:r>
            <a:r>
              <a:rPr lang="id-ID" dirty="0" smtClean="0"/>
              <a:t>, atau barang yang memiliki spesifikasi teknologi canggih meningkat tajam, yang memberikan pengaruh besar pada kota itu sendiri.</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Konsumsi dalam kota</a:t>
            </a:r>
            <a:endParaRPr lang="id-ID" dirty="0"/>
          </a:p>
        </p:txBody>
      </p:sp>
      <p:sp>
        <p:nvSpPr>
          <p:cNvPr id="3" name="Content Placeholder 2"/>
          <p:cNvSpPr>
            <a:spLocks noGrp="1"/>
          </p:cNvSpPr>
          <p:nvPr>
            <p:ph idx="1"/>
          </p:nvPr>
        </p:nvSpPr>
        <p:spPr/>
        <p:txBody>
          <a:bodyPr/>
          <a:lstStyle/>
          <a:p>
            <a:r>
              <a:rPr lang="id-ID" dirty="0" smtClean="0"/>
              <a:t>Kota menyediakan barang dan jasa dengan variasi yang cukup banyak. </a:t>
            </a:r>
          </a:p>
          <a:p>
            <a:r>
              <a:rPr lang="id-ID" dirty="0"/>
              <a:t> </a:t>
            </a:r>
            <a:r>
              <a:rPr lang="id-ID" dirty="0" smtClean="0"/>
              <a:t>Semakin besar sebuah kota, maka produksi barang yang tersedia juga semakin beragam.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Hidup di ‘KOTA’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Kehidupan di kota memberi perasaan yang campur aduk bagi warganya. </a:t>
            </a:r>
          </a:p>
          <a:p>
            <a:r>
              <a:rPr lang="id-ID" dirty="0" smtClean="0"/>
              <a:t>Inovasi, produksi, jual beli, dan berbagai macam barang dan jasa tersedia di kota. </a:t>
            </a:r>
          </a:p>
          <a:p>
            <a:r>
              <a:rPr lang="id-ID" dirty="0" smtClean="0"/>
              <a:t>Di sisi lain kehidupan kota juga memberikan banyak konsekuensi, harga tanah dan tenaga kerja cukup tinggi, </a:t>
            </a:r>
          </a:p>
          <a:p>
            <a:r>
              <a:rPr lang="id-ID" dirty="0" smtClean="0"/>
              <a:t>selain itu masalah perkotaan yang umumnya terjadi yaitu kemacetan, polusi, kriminalitas, dan kemiskinan juga terus membayangi perkembangan kota.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Hidup di ‘KOTA’</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sebuah pertanyaan besar yang muncul adalah, “Mengapa banyak orang mau menempatkan diri dan hidupnya di kota dengan seluruh konsekuensi yang dimiliki kota tersebut?” </a:t>
            </a:r>
          </a:p>
          <a:p>
            <a:r>
              <a:rPr lang="id-ID" dirty="0" smtClean="0"/>
              <a:t>Secara singkat jawabannya bisa jadi walaupun biaya hidup cukup tinggi di kota, namun sebagian besar orang masih menganggap bahwa keuntungan yang didapatnya dengan tinggal di kota jauh lebih besar daripada biaya hidup yang harus ditanggung.</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Ekonomi kota?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Ekonomi kota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Ekonomi kota merupakan pandangan terhadap kota didasari kepentingan ekonomi, khususnya dalam hal pemilihan lokasi baik untuk kegiatan usaha maupun tempat tinggal (O’Sullivan, 2003). </a:t>
            </a:r>
          </a:p>
          <a:p>
            <a:r>
              <a:rPr lang="id-ID" dirty="0" smtClean="0"/>
              <a:t>Studi ini mengkaji pertanyaan ‘dimana’ akan melakukan kegiatan ekonomi. </a:t>
            </a:r>
          </a:p>
          <a:p>
            <a:r>
              <a:rPr lang="id-ID" dirty="0" smtClean="0"/>
              <a:t>Dalam kepentingan usaha, pertanyaan terkait pemilihan lokasi dengan motif ekonomi adalah ‘dimana akan mendirikan pabrik; dimana akan mendirikan toko; dimana akan mendirikan kantor’. </a:t>
            </a:r>
          </a:p>
          <a:p>
            <a:r>
              <a:rPr lang="id-ID" dirty="0" smtClean="0"/>
              <a:t>Sedangkan pada proses memutuskan tempat tinggal pertanyaannya mengarah pada ‘dimana lokasi tempat kerja dan dimana akan tinggal?</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Fokus Ekonomi kota</a:t>
            </a:r>
            <a:endParaRPr lang="id-ID" dirty="0"/>
          </a:p>
        </p:txBody>
      </p:sp>
      <p:sp>
        <p:nvSpPr>
          <p:cNvPr id="3" name="Content Placeholder 2"/>
          <p:cNvSpPr>
            <a:spLocks noGrp="1"/>
          </p:cNvSpPr>
          <p:nvPr>
            <p:ph idx="1"/>
          </p:nvPr>
        </p:nvSpPr>
        <p:spPr/>
        <p:txBody>
          <a:bodyPr>
            <a:normAutofit fontScale="92500"/>
          </a:bodyPr>
          <a:lstStyle/>
          <a:p>
            <a:r>
              <a:rPr lang="id-ID" dirty="0" smtClean="0"/>
              <a:t>bagaimana kota tercipta, </a:t>
            </a:r>
          </a:p>
          <a:p>
            <a:r>
              <a:rPr lang="id-ID" dirty="0" smtClean="0"/>
              <a:t>mengapa mereka tumbuh/berkembang, </a:t>
            </a:r>
          </a:p>
          <a:p>
            <a:r>
              <a:rPr lang="id-ID" dirty="0" smtClean="0"/>
              <a:t>bagaimana akitivitas yang berbeda tersusun dalam sebuah kota, </a:t>
            </a:r>
          </a:p>
          <a:p>
            <a:r>
              <a:rPr lang="id-ID" dirty="0" smtClean="0"/>
              <a:t>serta mengidentifikasi masalah spasial perkotaan, yaitu kemacetan (congestion), kemiskinan (poverty), pencemaran udara/polusi (pollution), kriminalitas (crime), dan kondisi kota yang rusak karena kurang perawatan (decay).</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Isu-isu lain</a:t>
            </a:r>
            <a:endParaRPr lang="id-ID" dirty="0"/>
          </a:p>
        </p:txBody>
      </p:sp>
      <p:sp>
        <p:nvSpPr>
          <p:cNvPr id="3" name="Content Placeholder 2"/>
          <p:cNvSpPr>
            <a:spLocks noGrp="1"/>
          </p:cNvSpPr>
          <p:nvPr>
            <p:ph idx="1"/>
          </p:nvPr>
        </p:nvSpPr>
        <p:spPr/>
        <p:txBody>
          <a:bodyPr/>
          <a:lstStyle/>
          <a:p>
            <a:r>
              <a:rPr lang="id-ID" dirty="0" smtClean="0"/>
              <a:t> Kesempatan kerja di kota</a:t>
            </a:r>
          </a:p>
          <a:p>
            <a:r>
              <a:rPr lang="id-ID" dirty="0" smtClean="0"/>
              <a:t>Permukiman</a:t>
            </a:r>
          </a:p>
          <a:p>
            <a:r>
              <a:rPr lang="id-ID" dirty="0" smtClean="0"/>
              <a:t>Rasial</a:t>
            </a:r>
          </a:p>
          <a:p>
            <a:r>
              <a:rPr lang="id-ID" dirty="0" smtClean="0"/>
              <a:t>Angkutan kota</a:t>
            </a:r>
          </a:p>
          <a:p>
            <a:r>
              <a:rPr lang="id-ID" dirty="0" smtClean="0"/>
              <a:t>Perpajakan dan keuangan kota</a:t>
            </a:r>
          </a:p>
          <a:p>
            <a:r>
              <a:rPr lang="id-ID" dirty="0" smtClean="0"/>
              <a:t>Urbanisasi dan suburbanisasi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Ekonomi Kota dan Kontribusinya dalam Masalah Perkotaan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Pemilihan lokasi suatu perusahaan dan tempat tinggal memiliki kontribusi terhadap masalah yang terjadi di perkotaan seperti kemacetan, kriminalitas, kemiskinan, dsb. </a:t>
            </a:r>
          </a:p>
          <a:p>
            <a:r>
              <a:rPr lang="id-ID" dirty="0" smtClean="0"/>
              <a:t>Misal, Jika suatu perusahaan pindah dari pusat kota ke pinggiran, maka lapangan pekerjaan di pusat kota akan berkurang. Dan jika penduduk kota tidak mengikuti perpindahan ke pinggir kota maka tingkat kemiskinan dan kriminalitas di pusat kota kemungkinan akan meningkat.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Ekonomi Kota dan Kontribusinya dalam Masalah Perkotaan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Kausu paralel:</a:t>
            </a:r>
          </a:p>
          <a:p>
            <a:r>
              <a:rPr lang="id-ID" dirty="0" smtClean="0"/>
              <a:t>Salah satu kebijakan pemerintah dalam ekonomi di pusat kota adalah memberikan nilai pajak tinggi (sebagai pendapatan daerah) yang harus dibayar oleh para pemilik perusahaan. </a:t>
            </a:r>
          </a:p>
          <a:p>
            <a:r>
              <a:rPr lang="id-ID" dirty="0" smtClean="0"/>
              <a:t>Tingginya pajak yang harus dibayar membuat beberapa perusahaan memilih pindah ke daerah pinggiran yang lebih rendah nilai pajaknya. </a:t>
            </a:r>
          </a:p>
          <a:p>
            <a:r>
              <a:rPr lang="id-ID" dirty="0" smtClean="0"/>
              <a:t>Akhirnya pendapatan kota dari pajak berkurang dan memaksa pemerintah untuk memotong pembiayaan program-program penting seperti pendidikan dan keamanan. </a:t>
            </a:r>
          </a:p>
          <a:p>
            <a:r>
              <a:rPr lang="id-ID" dirty="0" smtClean="0"/>
              <a:t>Akibat dari keamanan yang mulai berkurang subsidinya dari pemerintah (kecuali masyarakat berinisiatif untuk mengadakan penjagaan keamanan secara swadaya), maka kriminalitas meningkat yang akhirnya memaksa beberapa penduduk kota untuk pindah ke daerah yang lebih aman. Di pinggiran misalnya.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896</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Ekonomi Kota </vt:lpstr>
      <vt:lpstr>Hidup di ‘KOTA’</vt:lpstr>
      <vt:lpstr>Hidup di ‘KOTA’</vt:lpstr>
      <vt:lpstr>PowerPoint Presentation</vt:lpstr>
      <vt:lpstr>Ekonomi kota</vt:lpstr>
      <vt:lpstr>Fokus Ekonomi kota</vt:lpstr>
      <vt:lpstr>Isu-isu lain</vt:lpstr>
      <vt:lpstr>Ekonomi Kota dan Kontribusinya dalam Masalah Perkotaan  </vt:lpstr>
      <vt:lpstr>Ekonomi Kota dan Kontribusinya dalam Masalah Perkotaan  </vt:lpstr>
      <vt:lpstr>Peran Kota dalam Perkembangan Ekonomi</vt:lpstr>
      <vt:lpstr>(1)  Inovasi dan kreativitas di kota</vt:lpstr>
      <vt:lpstr>(1)  Inovasi dan kreativitas di kota</vt:lpstr>
      <vt:lpstr>(2)  Proses pembelajaran di kota</vt:lpstr>
      <vt:lpstr>(2)  Proses pembelajaran di kota</vt:lpstr>
      <vt:lpstr>(3)  Perdagangan dan produksi di kota</vt:lpstr>
      <vt:lpstr>(4)  Konsumsi dalam kota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Kota</dc:title>
  <dc:creator>Owner</dc:creator>
  <cp:lastModifiedBy>May</cp:lastModifiedBy>
  <cp:revision>18</cp:revision>
  <dcterms:created xsi:type="dcterms:W3CDTF">2014-01-07T21:48:01Z</dcterms:created>
  <dcterms:modified xsi:type="dcterms:W3CDTF">2015-04-08T06:33:28Z</dcterms:modified>
</cp:coreProperties>
</file>