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0" r:id="rId4"/>
    <p:sldId id="258" r:id="rId5"/>
    <p:sldId id="259" r:id="rId6"/>
    <p:sldId id="262" r:id="rId7"/>
    <p:sldId id="263" r:id="rId8"/>
    <p:sldId id="267" r:id="rId9"/>
    <p:sldId id="261" r:id="rId10"/>
    <p:sldId id="264" r:id="rId11"/>
    <p:sldId id="265" r:id="rId12"/>
    <p:sldId id="266"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D40260-DBA1-4B93-8C96-5AE51C4E2878}" type="datetimeFigureOut">
              <a:rPr lang="id-ID" smtClean="0"/>
              <a:pPr/>
              <a:t>18/02/2013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92B1B3-52BF-41D5-B45F-258F287A3B8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C92B1B3-52BF-41D5-B45F-258F287A3B8C}" type="slidenum">
              <a:rPr lang="id-ID" smtClean="0"/>
              <a:pPr/>
              <a:t>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BC25661-56C0-4323-AA6B-BF0D805CCCA2}" type="datetimeFigureOut">
              <a:rPr lang="id-ID" smtClean="0"/>
              <a:pPr/>
              <a:t>18/02/2013</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CED8A042-7B7E-4F12-8800-AD626E0DB946}"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D8A042-7B7E-4F12-8800-AD626E0DB94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D8A042-7B7E-4F12-8800-AD626E0DB946}"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D8A042-7B7E-4F12-8800-AD626E0DB946}"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BC25661-56C0-4323-AA6B-BF0D805CCCA2}" type="datetimeFigureOut">
              <a:rPr lang="id-ID" smtClean="0"/>
              <a:pPr/>
              <a:t>18/02/2013</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CED8A042-7B7E-4F12-8800-AD626E0DB946}"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D8A042-7B7E-4F12-8800-AD626E0DB946}"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ED8A042-7B7E-4F12-8800-AD626E0DB946}"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ED8A042-7B7E-4F12-8800-AD626E0DB946}"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ED8A042-7B7E-4F12-8800-AD626E0DB946}"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D8A042-7B7E-4F12-8800-AD626E0DB946}"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C25661-56C0-4323-AA6B-BF0D805CCCA2}" type="datetimeFigureOut">
              <a:rPr lang="id-ID" smtClean="0"/>
              <a:pPr/>
              <a:t>18/02/2013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D8A042-7B7E-4F12-8800-AD626E0DB946}"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BC25661-56C0-4323-AA6B-BF0D805CCCA2}" type="datetimeFigureOut">
              <a:rPr lang="id-ID" smtClean="0"/>
              <a:pPr/>
              <a:t>18/02/2013</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ED8A042-7B7E-4F12-8800-AD626E0DB946}"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928670"/>
            <a:ext cx="4432999" cy="3714776"/>
          </a:xfrm>
          <a:prstGeom prst="rect">
            <a:avLst/>
          </a:prstGeom>
          <a:noFill/>
          <a:ln w="9525">
            <a:noFill/>
            <a:miter lim="800000"/>
            <a:headEnd/>
            <a:tailEnd/>
          </a:ln>
          <a:effectLst/>
        </p:spPr>
      </p:pic>
      <p:sp>
        <p:nvSpPr>
          <p:cNvPr id="2" name="Title 1"/>
          <p:cNvSpPr>
            <a:spLocks noGrp="1"/>
          </p:cNvSpPr>
          <p:nvPr>
            <p:ph type="ctrTitle"/>
          </p:nvPr>
        </p:nvSpPr>
        <p:spPr>
          <a:xfrm>
            <a:off x="4286248" y="3886200"/>
            <a:ext cx="3790952" cy="990600"/>
          </a:xfrm>
        </p:spPr>
        <p:txBody>
          <a:bodyPr>
            <a:normAutofit fontScale="90000"/>
          </a:bodyPr>
          <a:lstStyle/>
          <a:p>
            <a:r>
              <a:rPr lang="id-ID" dirty="0" smtClean="0"/>
              <a:t>Perencanaan Tata Guna Lahan</a:t>
            </a:r>
            <a:endParaRPr lang="id-ID" dirty="0"/>
          </a:p>
        </p:txBody>
      </p:sp>
      <p:sp>
        <p:nvSpPr>
          <p:cNvPr id="3" name="Subtitle 2"/>
          <p:cNvSpPr>
            <a:spLocks noGrp="1"/>
          </p:cNvSpPr>
          <p:nvPr>
            <p:ph type="subTitle" idx="1"/>
          </p:nvPr>
        </p:nvSpPr>
        <p:spPr/>
        <p:txBody>
          <a:bodyPr/>
          <a:lstStyle/>
          <a:p>
            <a:r>
              <a:rPr lang="id-ID" dirty="0" smtClean="0"/>
              <a:t>Dasar-dasar Perencanaan Tataguna Lahan</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Tenaga penggerak </a:t>
            </a:r>
            <a:r>
              <a:rPr lang="id-ID" i="1" dirty="0" smtClean="0"/>
              <a:t>(driving force) </a:t>
            </a:r>
            <a:r>
              <a:rPr lang="id-ID" dirty="0" smtClean="0"/>
              <a:t>dalam PGL: tuntutan akan adanya perubahan pengelolaan lahan yang lebih baik atau tuntutan akan adanya pola penggunaan lahan yang berbeda akibat perubahan lingkungan</a:t>
            </a:r>
          </a:p>
          <a:p>
            <a:r>
              <a:rPr lang="id-ID" dirty="0" smtClean="0"/>
              <a:t>PGL juga menyediakan petunjuk apabila terjadi konflik penggunaan lahan, dengan menunjukkan lahan mana saja yang paling cocok bagi masing-masing sektor yang berebut untuk penggunaan lahan tersebut.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Lahan</a:t>
            </a:r>
            <a:endParaRPr lang="id-ID" dirty="0"/>
          </a:p>
        </p:txBody>
      </p:sp>
      <p:sp>
        <p:nvSpPr>
          <p:cNvPr id="3" name="Content Placeholder 2"/>
          <p:cNvSpPr>
            <a:spLocks noGrp="1"/>
          </p:cNvSpPr>
          <p:nvPr>
            <p:ph sz="quarter" idx="1"/>
          </p:nvPr>
        </p:nvSpPr>
        <p:spPr/>
        <p:txBody>
          <a:bodyPr>
            <a:normAutofit fontScale="92500"/>
          </a:bodyPr>
          <a:lstStyle/>
          <a:p>
            <a:r>
              <a:rPr lang="id-ID" dirty="0" smtClean="0"/>
              <a:t>Sumberdaya alam yang hampir tidak terbaharui</a:t>
            </a:r>
          </a:p>
          <a:p>
            <a:r>
              <a:rPr lang="id-ID" dirty="0" smtClean="0"/>
              <a:t>Jumlahnya terbatas</a:t>
            </a:r>
          </a:p>
          <a:p>
            <a:r>
              <a:rPr lang="id-ID" dirty="0" smtClean="0"/>
              <a:t>Padahal jumlah manusia yang ingin menggunakan lahan terus bertambah (diperkirakan pertumbuhan penduduk dunia  sekitar 2% pertahun)</a:t>
            </a:r>
          </a:p>
          <a:p>
            <a:r>
              <a:rPr lang="id-ID" dirty="0" smtClean="0"/>
              <a:t>Meningkatnya kesejahteraan penduduk juga dapat meningkatkan kebutuhan akan lahan</a:t>
            </a:r>
          </a:p>
          <a:p>
            <a:r>
              <a:rPr lang="id-ID" dirty="0" smtClean="0"/>
              <a:t>Karena kebutuhan akan lahan untuk berbagai sektor terus meningkat, terjadilah konflik (perebutan) penggunaan lahan</a:t>
            </a:r>
          </a:p>
          <a:p>
            <a:r>
              <a:rPr lang="id-ID" dirty="0" smtClean="0"/>
              <a:t>Agar lahan dapat dipergunakan seoptimal mungkin, maka sektor yang berebut tadi harus dipilih agar dapat dialokasikan penggunaan lahan yang terbaik</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Cara menentukan penggunaan lahan terbaik</a:t>
            </a:r>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smtClean="0"/>
              <a:t>Menilai penggunaan lahan sekarang dan kebutuhan yang akan datang dan secara sistematis mengevaluasi kemampuan lahan untuk memenuhi kebutuhan tsb</a:t>
            </a:r>
          </a:p>
          <a:p>
            <a:r>
              <a:rPr lang="id-ID" dirty="0" smtClean="0"/>
              <a:t>Mengidentifikasi dan memecahkan konflik (perebutan penggunaan lahan antara</a:t>
            </a:r>
          </a:p>
          <a:p>
            <a:pPr lvl="1"/>
            <a:r>
              <a:rPr lang="id-ID" dirty="0" smtClean="0"/>
              <a:t>Pengguna lahan yang saling berebut</a:t>
            </a:r>
          </a:p>
          <a:p>
            <a:pPr lvl="1"/>
            <a:r>
              <a:rPr lang="id-ID" dirty="0" smtClean="0"/>
              <a:t>Perorangan dan masyarakat</a:t>
            </a:r>
          </a:p>
          <a:p>
            <a:pPr lvl="1"/>
            <a:r>
              <a:rPr lang="id-ID" dirty="0" smtClean="0"/>
              <a:t>Generasi sekarang dan generasi yang akan datang</a:t>
            </a:r>
          </a:p>
          <a:p>
            <a:r>
              <a:rPr lang="id-ID" dirty="0" smtClean="0"/>
              <a:t>Memilih penggunaan lahan yang lestari dan memenuhi keinginan yang telah ditentukan</a:t>
            </a:r>
          </a:p>
          <a:p>
            <a:r>
              <a:rPr lang="id-ID" dirty="0" smtClean="0"/>
              <a:t>Perencanaan untuk melaksanakan perubahan penggunaan lahan yang diinginkan</a:t>
            </a:r>
          </a:p>
          <a:p>
            <a:r>
              <a:rPr lang="id-ID" dirty="0" smtClean="0"/>
              <a:t>Belajar dari pengalaman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Sasaran PGL</a:t>
            </a:r>
            <a:endParaRPr lang="id-ID" dirty="0"/>
          </a:p>
        </p:txBody>
      </p:sp>
      <p:sp>
        <p:nvSpPr>
          <p:cNvPr id="3" name="Content Placeholder 2"/>
          <p:cNvSpPr>
            <a:spLocks noGrp="1"/>
          </p:cNvSpPr>
          <p:nvPr>
            <p:ph sz="quarter" idx="1"/>
          </p:nvPr>
        </p:nvSpPr>
        <p:spPr/>
        <p:txBody>
          <a:bodyPr/>
          <a:lstStyle/>
          <a:p>
            <a:r>
              <a:rPr lang="id-ID" dirty="0" smtClean="0"/>
              <a:t>Sasaran: memilih jenis penggunaan lahan yang yang terbaik, yaitu:</a:t>
            </a:r>
          </a:p>
          <a:p>
            <a:pPr lvl="1"/>
            <a:r>
              <a:rPr lang="id-ID" dirty="0" smtClean="0"/>
              <a:t>Penggunaan lahan yang efisien berdasarkan atas kesamaan hak (keadilan sosial)</a:t>
            </a:r>
          </a:p>
          <a:p>
            <a:pPr lvl="1"/>
            <a:r>
              <a:rPr lang="id-ID" dirty="0" smtClean="0"/>
              <a:t>Diterima oleh masyarakat </a:t>
            </a:r>
          </a:p>
          <a:p>
            <a:pPr lvl="1"/>
            <a:r>
              <a:rPr lang="id-ID" dirty="0" smtClean="0"/>
              <a:t>Berdasar atas dasar penggunaan secara lestari:</a:t>
            </a:r>
          </a:p>
          <a:p>
            <a:pPr marL="1051560" lvl="2" indent="-457200">
              <a:buFont typeface="+mj-lt"/>
              <a:buAutoNum type="arabicPeriod"/>
            </a:pPr>
            <a:r>
              <a:rPr lang="id-ID" dirty="0" smtClean="0"/>
              <a:t>Efficient</a:t>
            </a:r>
          </a:p>
          <a:p>
            <a:pPr marL="1051560" lvl="2" indent="-457200">
              <a:buFont typeface="+mj-lt"/>
              <a:buAutoNum type="arabicPeriod"/>
            </a:pPr>
            <a:r>
              <a:rPr lang="id-ID" dirty="0" smtClean="0"/>
              <a:t>Equity</a:t>
            </a:r>
          </a:p>
          <a:p>
            <a:pPr marL="1051560" lvl="2" indent="-457200">
              <a:buFont typeface="+mj-lt"/>
              <a:buAutoNum type="arabicPeriod"/>
            </a:pPr>
            <a:r>
              <a:rPr lang="id-ID" dirty="0" smtClean="0"/>
              <a:t>Acceptability</a:t>
            </a:r>
          </a:p>
          <a:p>
            <a:pPr marL="1051560" lvl="2" indent="-457200">
              <a:buFont typeface="+mj-lt"/>
              <a:buAutoNum type="arabicPeriod"/>
            </a:pPr>
            <a:r>
              <a:rPr lang="id-ID" dirty="0" smtClean="0"/>
              <a:t>Sustainability</a:t>
            </a:r>
          </a:p>
          <a:p>
            <a:pPr lvl="2">
              <a:buNone/>
            </a:pPr>
            <a:endParaRPr lang="id-ID" dirty="0" smtClean="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Fokus PGL</a:t>
            </a:r>
            <a:endParaRPr lang="id-ID" dirty="0"/>
          </a:p>
        </p:txBody>
      </p:sp>
      <p:sp>
        <p:nvSpPr>
          <p:cNvPr id="3" name="Content Placeholder 2"/>
          <p:cNvSpPr>
            <a:spLocks noGrp="1"/>
          </p:cNvSpPr>
          <p:nvPr>
            <p:ph sz="quarter" idx="1"/>
          </p:nvPr>
        </p:nvSpPr>
        <p:spPr/>
        <p:txBody>
          <a:bodyPr/>
          <a:lstStyle/>
          <a:p>
            <a:r>
              <a:rPr lang="id-ID" dirty="0" smtClean="0"/>
              <a:t>4 unsur pokok:</a:t>
            </a:r>
          </a:p>
          <a:p>
            <a:pPr marL="514350" indent="-514350">
              <a:buFont typeface="+mj-lt"/>
              <a:buAutoNum type="arabicPeriod"/>
            </a:pPr>
            <a:r>
              <a:rPr lang="id-ID" dirty="0" smtClean="0"/>
              <a:t>Rakyat</a:t>
            </a:r>
          </a:p>
          <a:p>
            <a:pPr marL="514350" indent="-514350">
              <a:buFont typeface="+mj-lt"/>
              <a:buAutoNum type="arabicPeriod"/>
            </a:pPr>
            <a:r>
              <a:rPr lang="id-ID" dirty="0" smtClean="0"/>
              <a:t>Lahan</a:t>
            </a:r>
          </a:p>
          <a:p>
            <a:pPr marL="514350" indent="-514350">
              <a:buFont typeface="+mj-lt"/>
              <a:buAutoNum type="arabicPeriod"/>
            </a:pPr>
            <a:r>
              <a:rPr lang="id-ID" dirty="0" smtClean="0"/>
              <a:t>Teknologi</a:t>
            </a:r>
          </a:p>
          <a:p>
            <a:pPr marL="514350" indent="-514350">
              <a:buFont typeface="+mj-lt"/>
              <a:buAutoNum type="arabicPeriod"/>
            </a:pPr>
            <a:r>
              <a:rPr lang="id-ID" smtClean="0"/>
              <a:t>Keterpaduan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Fokus</a:t>
            </a:r>
            <a:r>
              <a:rPr lang="en-US" dirty="0" smtClean="0"/>
              <a:t> PGL - RAKYAT</a:t>
            </a:r>
            <a:endParaRPr lang="en-US" dirty="0"/>
          </a:p>
        </p:txBody>
      </p:sp>
      <p:sp>
        <p:nvSpPr>
          <p:cNvPr id="3" name="Content Placeholder 2"/>
          <p:cNvSpPr>
            <a:spLocks noGrp="1"/>
          </p:cNvSpPr>
          <p:nvPr>
            <p:ph sz="quarter" idx="1"/>
          </p:nvPr>
        </p:nvSpPr>
        <p:spPr/>
        <p:txBody>
          <a:bodyPr/>
          <a:lstStyle/>
          <a:p>
            <a:r>
              <a:rPr lang="en-US" dirty="0" smtClean="0"/>
              <a:t>PGL </a:t>
            </a:r>
            <a:r>
              <a:rPr lang="en-US" dirty="0" err="1" smtClean="0"/>
              <a:t>pada</a:t>
            </a:r>
            <a:r>
              <a:rPr lang="en-US" dirty="0" smtClean="0"/>
              <a:t> </a:t>
            </a:r>
            <a:r>
              <a:rPr lang="en-US" dirty="0" err="1" smtClean="0"/>
              <a:t>dasarnya</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rakyat</a:t>
            </a:r>
            <a:endParaRPr lang="en-US" dirty="0" smtClean="0"/>
          </a:p>
          <a:p>
            <a:r>
              <a:rPr lang="en-US" dirty="0" smtClean="0"/>
              <a:t>Tim </a:t>
            </a:r>
            <a:r>
              <a:rPr lang="en-US" dirty="0" err="1" smtClean="0"/>
              <a:t>perencana</a:t>
            </a:r>
            <a:r>
              <a:rPr lang="en-US" dirty="0" smtClean="0"/>
              <a:t> </a:t>
            </a:r>
            <a:r>
              <a:rPr lang="en-US" dirty="0" err="1" smtClean="0"/>
              <a:t>harus</a:t>
            </a:r>
            <a:r>
              <a:rPr lang="en-US" dirty="0" smtClean="0"/>
              <a:t> </a:t>
            </a:r>
            <a:r>
              <a:rPr lang="en-US" dirty="0" err="1" smtClean="0"/>
              <a:t>mengetahui</a:t>
            </a:r>
            <a:r>
              <a:rPr lang="en-US" dirty="0" smtClean="0"/>
              <a:t> </a:t>
            </a:r>
            <a:r>
              <a:rPr lang="en-US" dirty="0" err="1" smtClean="0"/>
              <a:t>apa</a:t>
            </a:r>
            <a:r>
              <a:rPr lang="en-US" dirty="0" smtClean="0"/>
              <a:t> </a:t>
            </a:r>
            <a:r>
              <a:rPr lang="en-US" dirty="0" err="1" smtClean="0"/>
              <a:t>keinginan</a:t>
            </a:r>
            <a:r>
              <a:rPr lang="en-US" dirty="0" smtClean="0"/>
              <a:t> </a:t>
            </a:r>
            <a:r>
              <a:rPr lang="en-US" dirty="0" err="1" smtClean="0"/>
              <a:t>rakyat</a:t>
            </a:r>
            <a:r>
              <a:rPr lang="en-US" dirty="0" smtClean="0"/>
              <a:t>, </a:t>
            </a:r>
            <a:r>
              <a:rPr lang="en-US" dirty="0" err="1" smtClean="0"/>
              <a:t>kemampuan</a:t>
            </a:r>
            <a:r>
              <a:rPr lang="en-US" dirty="0" smtClean="0"/>
              <a:t> </a:t>
            </a:r>
            <a:r>
              <a:rPr lang="en-US" dirty="0" err="1" smtClean="0"/>
              <a:t>sumberdaya</a:t>
            </a:r>
            <a:r>
              <a:rPr lang="en-US" dirty="0" smtClean="0"/>
              <a:t> </a:t>
            </a:r>
            <a:r>
              <a:rPr lang="en-US" dirty="0" err="1" smtClean="0"/>
              <a:t>manusia</a:t>
            </a:r>
            <a:r>
              <a:rPr lang="en-US" dirty="0" smtClean="0"/>
              <a:t> </a:t>
            </a:r>
            <a:r>
              <a:rPr lang="en-US" dirty="0" err="1" smtClean="0"/>
              <a:t>setempat</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dan</a:t>
            </a:r>
            <a:r>
              <a:rPr lang="en-US" dirty="0" smtClean="0"/>
              <a:t> </a:t>
            </a:r>
            <a:r>
              <a:rPr lang="en-US" dirty="0" err="1" smtClean="0"/>
              <a:t>masalah</a:t>
            </a:r>
            <a:r>
              <a:rPr lang="en-US" dirty="0" smtClean="0"/>
              <a:t> </a:t>
            </a:r>
            <a:r>
              <a:rPr lang="en-US" dirty="0" err="1" smtClean="0"/>
              <a:t>penggunaan</a:t>
            </a:r>
            <a:r>
              <a:rPr lang="en-US" dirty="0" smtClean="0"/>
              <a:t> </a:t>
            </a:r>
            <a:r>
              <a:rPr lang="en-US" dirty="0" err="1" smtClean="0"/>
              <a:t>lahan</a:t>
            </a:r>
            <a:r>
              <a:rPr lang="en-US" dirty="0" smtClean="0"/>
              <a:t> yang </a:t>
            </a:r>
            <a:r>
              <a:rPr lang="en-US" dirty="0" err="1" smtClean="0"/>
              <a:t>ada</a:t>
            </a:r>
            <a:endParaRPr lang="en-US" dirty="0" smtClean="0"/>
          </a:p>
          <a:p>
            <a:r>
              <a:rPr lang="en-US" dirty="0" err="1" smtClean="0"/>
              <a:t>Bila</a:t>
            </a:r>
            <a:r>
              <a:rPr lang="en-US" dirty="0" smtClean="0"/>
              <a:t> </a:t>
            </a:r>
            <a:r>
              <a:rPr lang="en-US" dirty="0" err="1" smtClean="0"/>
              <a:t>ada</a:t>
            </a:r>
            <a:r>
              <a:rPr lang="en-US" dirty="0" smtClean="0"/>
              <a:t> </a:t>
            </a:r>
            <a:r>
              <a:rPr lang="en-US" dirty="0" err="1" smtClean="0"/>
              <a:t>masalah</a:t>
            </a:r>
            <a:r>
              <a:rPr lang="en-US" dirty="0" smtClean="0"/>
              <a:t>, </a:t>
            </a:r>
            <a:r>
              <a:rPr lang="en-US" dirty="0" err="1" smtClean="0"/>
              <a:t>perlu</a:t>
            </a:r>
            <a:r>
              <a:rPr lang="en-US" dirty="0" smtClean="0"/>
              <a:t> </a:t>
            </a:r>
            <a:r>
              <a:rPr lang="en-US" dirty="0" err="1" smtClean="0"/>
              <a:t>dicari</a:t>
            </a:r>
            <a:r>
              <a:rPr lang="en-US" dirty="0" smtClean="0"/>
              <a:t> </a:t>
            </a:r>
            <a:r>
              <a:rPr lang="en-US" dirty="0" err="1" smtClean="0"/>
              <a:t>alternatif</a:t>
            </a:r>
            <a:r>
              <a:rPr lang="en-US" dirty="0" smtClean="0"/>
              <a:t> </a:t>
            </a:r>
            <a:r>
              <a:rPr lang="en-US" dirty="0" err="1" smtClean="0"/>
              <a:t>pemecahannya</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Fokus</a:t>
            </a:r>
            <a:r>
              <a:rPr lang="en-US" dirty="0" smtClean="0"/>
              <a:t> </a:t>
            </a:r>
            <a:r>
              <a:rPr lang="en-US" dirty="0" smtClean="0"/>
              <a:t>PGL - LAHAN</a:t>
            </a:r>
            <a:endParaRPr lang="en-US" dirty="0"/>
          </a:p>
        </p:txBody>
      </p:sp>
      <p:sp>
        <p:nvSpPr>
          <p:cNvPr id="3" name="Content Placeholder 2"/>
          <p:cNvSpPr>
            <a:spLocks noGrp="1"/>
          </p:cNvSpPr>
          <p:nvPr>
            <p:ph sz="quarter" idx="1"/>
          </p:nvPr>
        </p:nvSpPr>
        <p:spPr/>
        <p:txBody>
          <a:bodyPr/>
          <a:lstStyle/>
          <a:p>
            <a:r>
              <a:rPr lang="en-US" dirty="0" err="1" smtClean="0"/>
              <a:t>Lahan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dipindahkan</a:t>
            </a:r>
            <a:r>
              <a:rPr lang="en-US" dirty="0" smtClean="0"/>
              <a:t> (</a:t>
            </a:r>
            <a:r>
              <a:rPr lang="en-US" dirty="0" err="1" smtClean="0"/>
              <a:t>sementara</a:t>
            </a:r>
            <a:r>
              <a:rPr lang="en-US" dirty="0" smtClean="0"/>
              <a:t> modal, </a:t>
            </a:r>
            <a:r>
              <a:rPr lang="en-US" dirty="0" err="1" smtClean="0"/>
              <a:t>tenaga</a:t>
            </a:r>
            <a:r>
              <a:rPr lang="en-US" dirty="0" smtClean="0"/>
              <a:t> </a:t>
            </a:r>
            <a:r>
              <a:rPr lang="en-US" dirty="0" err="1" smtClean="0"/>
              <a:t>kerja</a:t>
            </a:r>
            <a:r>
              <a:rPr lang="en-US" dirty="0" smtClean="0"/>
              <a:t> </a:t>
            </a:r>
            <a:r>
              <a:rPr lang="en-US" dirty="0" err="1" smtClean="0"/>
              <a:t>pengelola</a:t>
            </a:r>
            <a:r>
              <a:rPr lang="en-US" dirty="0" smtClean="0"/>
              <a:t>, skill, </a:t>
            </a:r>
            <a:r>
              <a:rPr lang="en-US" dirty="0" err="1" smtClean="0"/>
              <a:t>teknologi</a:t>
            </a:r>
            <a:r>
              <a:rPr lang="en-US" dirty="0" smtClean="0"/>
              <a:t>, </a:t>
            </a:r>
            <a:r>
              <a:rPr lang="en-US" dirty="0" err="1" smtClean="0"/>
              <a:t>dapat</a:t>
            </a:r>
            <a:r>
              <a:rPr lang="en-US" dirty="0" smtClean="0"/>
              <a:t> </a:t>
            </a:r>
            <a:r>
              <a:rPr lang="en-US" dirty="0" err="1" smtClean="0"/>
              <a:t>dipindahkan</a:t>
            </a:r>
            <a:r>
              <a:rPr lang="en-US" dirty="0" smtClean="0"/>
              <a:t>)</a:t>
            </a:r>
          </a:p>
          <a:p>
            <a:r>
              <a:rPr lang="en-US" dirty="0" err="1" smtClean="0"/>
              <a:t>Lahan</a:t>
            </a:r>
            <a:r>
              <a:rPr lang="en-US" dirty="0" smtClean="0"/>
              <a:t> </a:t>
            </a:r>
            <a:r>
              <a:rPr lang="en-US" dirty="0" err="1" smtClean="0"/>
              <a:t>tidak</a:t>
            </a:r>
            <a:r>
              <a:rPr lang="en-US" dirty="0" smtClean="0"/>
              <a:t> </a:t>
            </a:r>
            <a:r>
              <a:rPr lang="en-US" dirty="0" err="1" smtClean="0"/>
              <a:t>sama</a:t>
            </a:r>
            <a:r>
              <a:rPr lang="en-US" dirty="0" smtClean="0"/>
              <a:t> </a:t>
            </a:r>
            <a:r>
              <a:rPr lang="en-US" dirty="0" err="1" smtClean="0"/>
              <a:t>di</a:t>
            </a:r>
            <a:r>
              <a:rPr lang="en-US" dirty="0" smtClean="0"/>
              <a:t> </a:t>
            </a:r>
            <a:r>
              <a:rPr lang="en-US" dirty="0" err="1" smtClean="0"/>
              <a:t>semua</a:t>
            </a:r>
            <a:r>
              <a:rPr lang="en-US" dirty="0" smtClean="0"/>
              <a:t> </a:t>
            </a:r>
            <a:r>
              <a:rPr lang="en-US" dirty="0" err="1" smtClean="0"/>
              <a:t>tempat</a:t>
            </a:r>
            <a:r>
              <a:rPr lang="en-US" dirty="0" smtClean="0"/>
              <a:t> </a:t>
            </a:r>
            <a:r>
              <a:rPr lang="en-US" dirty="0" smtClean="0">
                <a:latin typeface="Calibri"/>
              </a:rPr>
              <a:t>→ </a:t>
            </a:r>
            <a:r>
              <a:rPr lang="en-US" dirty="0" err="1" smtClean="0">
                <a:latin typeface="Calibri"/>
              </a:rPr>
              <a:t>lahan</a:t>
            </a:r>
            <a:r>
              <a:rPr lang="en-US" dirty="0" smtClean="0">
                <a:latin typeface="Calibri"/>
              </a:rPr>
              <a:t> yang </a:t>
            </a:r>
            <a:r>
              <a:rPr lang="en-US" dirty="0" err="1" smtClean="0">
                <a:latin typeface="Calibri"/>
              </a:rPr>
              <a:t>berbeda</a:t>
            </a:r>
            <a:r>
              <a:rPr lang="en-US" dirty="0" smtClean="0">
                <a:latin typeface="Calibri"/>
              </a:rPr>
              <a:t> </a:t>
            </a:r>
            <a:r>
              <a:rPr lang="en-US" dirty="0" err="1" smtClean="0">
                <a:latin typeface="Calibri"/>
              </a:rPr>
              <a:t>memberi</a:t>
            </a:r>
            <a:r>
              <a:rPr lang="en-US" dirty="0" smtClean="0">
                <a:latin typeface="Calibri"/>
              </a:rPr>
              <a:t> </a:t>
            </a:r>
            <a:r>
              <a:rPr lang="en-US" dirty="0" err="1" smtClean="0">
                <a:latin typeface="Calibri"/>
              </a:rPr>
              <a:t>peluang</a:t>
            </a:r>
            <a:r>
              <a:rPr lang="en-US" dirty="0" smtClean="0">
                <a:latin typeface="Calibri"/>
              </a:rPr>
              <a:t> </a:t>
            </a:r>
            <a:r>
              <a:rPr lang="en-US" dirty="0" err="1" smtClean="0">
                <a:latin typeface="Calibri"/>
              </a:rPr>
              <a:t>dan</a:t>
            </a:r>
            <a:r>
              <a:rPr lang="en-US" dirty="0" smtClean="0">
                <a:latin typeface="Calibri"/>
              </a:rPr>
              <a:t> </a:t>
            </a:r>
            <a:r>
              <a:rPr lang="en-US" dirty="0" err="1" smtClean="0">
                <a:latin typeface="Calibri"/>
              </a:rPr>
              <a:t>masalah</a:t>
            </a:r>
            <a:r>
              <a:rPr lang="en-US" dirty="0" smtClean="0">
                <a:latin typeface="Calibri"/>
              </a:rPr>
              <a:t> yang </a:t>
            </a:r>
            <a:r>
              <a:rPr lang="en-US" dirty="0" err="1" smtClean="0">
                <a:latin typeface="Calibri"/>
              </a:rPr>
              <a:t>berbeda</a:t>
            </a:r>
            <a:r>
              <a:rPr lang="en-US" dirty="0" smtClean="0">
                <a:latin typeface="Calibri"/>
              </a:rPr>
              <a:t> pula</a:t>
            </a:r>
          </a:p>
          <a:p>
            <a:r>
              <a:rPr lang="en-US" dirty="0" err="1" smtClean="0">
                <a:latin typeface="Calibri"/>
              </a:rPr>
              <a:t>Lahan</a:t>
            </a:r>
            <a:r>
              <a:rPr lang="en-US" dirty="0" smtClean="0">
                <a:latin typeface="Calibri"/>
              </a:rPr>
              <a:t> </a:t>
            </a:r>
            <a:r>
              <a:rPr lang="en-US" dirty="0" err="1" smtClean="0">
                <a:latin typeface="Calibri"/>
              </a:rPr>
              <a:t>juga</a:t>
            </a:r>
            <a:r>
              <a:rPr lang="en-US" dirty="0" smtClean="0">
                <a:latin typeface="Calibri"/>
              </a:rPr>
              <a:t> </a:t>
            </a:r>
            <a:r>
              <a:rPr lang="en-US" dirty="0" err="1" smtClean="0">
                <a:latin typeface="Calibri"/>
              </a:rPr>
              <a:t>dapat</a:t>
            </a:r>
            <a:r>
              <a:rPr lang="en-US" dirty="0" smtClean="0">
                <a:latin typeface="Calibri"/>
              </a:rPr>
              <a:t> </a:t>
            </a:r>
            <a:r>
              <a:rPr lang="en-US" dirty="0" err="1" smtClean="0">
                <a:latin typeface="Calibri"/>
              </a:rPr>
              <a:t>mengalami</a:t>
            </a:r>
            <a:r>
              <a:rPr lang="en-US" dirty="0" smtClean="0">
                <a:latin typeface="Calibri"/>
              </a:rPr>
              <a:t> </a:t>
            </a:r>
            <a:r>
              <a:rPr lang="en-US" dirty="0" err="1" smtClean="0">
                <a:latin typeface="Calibri"/>
              </a:rPr>
              <a:t>degradasi</a:t>
            </a:r>
            <a:r>
              <a:rPr lang="en-US" dirty="0" smtClean="0">
                <a:latin typeface="Calibri"/>
              </a:rPr>
              <a:t> (</a:t>
            </a:r>
            <a:r>
              <a:rPr lang="en-US" dirty="0" err="1" smtClean="0">
                <a:latin typeface="Calibri"/>
              </a:rPr>
              <a:t>erosi</a:t>
            </a:r>
            <a:r>
              <a:rPr lang="en-US" dirty="0" smtClean="0">
                <a:latin typeface="Calibri"/>
              </a:rPr>
              <a:t>, </a:t>
            </a:r>
            <a:r>
              <a:rPr lang="en-US" dirty="0" err="1" smtClean="0">
                <a:latin typeface="Calibri"/>
              </a:rPr>
              <a:t>berkurang</a:t>
            </a:r>
            <a:r>
              <a:rPr lang="en-US" dirty="0" smtClean="0">
                <a:latin typeface="Calibri"/>
              </a:rPr>
              <a:t> </a:t>
            </a:r>
            <a:r>
              <a:rPr lang="en-US" dirty="0" err="1" smtClean="0">
                <a:latin typeface="Calibri"/>
              </a:rPr>
              <a:t>sumberdaya</a:t>
            </a:r>
            <a:r>
              <a:rPr lang="en-US" dirty="0" smtClean="0">
                <a:latin typeface="Calibri"/>
              </a:rPr>
              <a:t> air, </a:t>
            </a:r>
            <a:r>
              <a:rPr lang="en-US" dirty="0" err="1" smtClean="0">
                <a:latin typeface="Calibri"/>
              </a:rPr>
              <a:t>dll</a:t>
            </a:r>
            <a:r>
              <a:rPr lang="en-US" dirty="0" smtClean="0">
                <a:latin typeface="Calibri"/>
              </a:rPr>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Fokus</a:t>
            </a:r>
            <a:r>
              <a:rPr lang="en-US" dirty="0" smtClean="0"/>
              <a:t> </a:t>
            </a:r>
            <a:r>
              <a:rPr lang="en-US" dirty="0" smtClean="0"/>
              <a:t>PGL - </a:t>
            </a:r>
            <a:r>
              <a:rPr lang="en-US" dirty="0" err="1" smtClean="0"/>
              <a:t>Teknologi</a:t>
            </a:r>
            <a:endParaRPr lang="en-US" dirty="0"/>
          </a:p>
        </p:txBody>
      </p:sp>
      <p:sp>
        <p:nvSpPr>
          <p:cNvPr id="3" name="Content Placeholder 2"/>
          <p:cNvSpPr>
            <a:spLocks noGrp="1"/>
          </p:cNvSpPr>
          <p:nvPr>
            <p:ph sz="quarter" idx="1"/>
          </p:nvPr>
        </p:nvSpPr>
        <p:spPr/>
        <p:txBody>
          <a:bodyPr/>
          <a:lstStyle/>
          <a:p>
            <a:r>
              <a:rPr lang="en-US" dirty="0" err="1" smtClean="0"/>
              <a:t>Pengetahuan</a:t>
            </a:r>
            <a:r>
              <a:rPr lang="en-US" dirty="0" smtClean="0"/>
              <a:t> </a:t>
            </a:r>
            <a:r>
              <a:rPr lang="en-US" dirty="0" err="1" smtClean="0"/>
              <a:t>tentang</a:t>
            </a:r>
            <a:r>
              <a:rPr lang="en-US" dirty="0" smtClean="0"/>
              <a:t> </a:t>
            </a:r>
            <a:r>
              <a:rPr lang="en-US" dirty="0" err="1" smtClean="0"/>
              <a:t>teknologi</a:t>
            </a:r>
            <a:r>
              <a:rPr lang="en-US" dirty="0" smtClean="0"/>
              <a:t> </a:t>
            </a:r>
            <a:r>
              <a:rPr lang="en-US" dirty="0" err="1" smtClean="0"/>
              <a:t>penggunaan</a:t>
            </a:r>
            <a:r>
              <a:rPr lang="en-US" dirty="0" smtClean="0"/>
              <a:t> </a:t>
            </a:r>
            <a:r>
              <a:rPr lang="en-US" dirty="0" err="1" smtClean="0"/>
              <a:t>lahan</a:t>
            </a:r>
            <a:r>
              <a:rPr lang="en-US" dirty="0" smtClean="0"/>
              <a:t> (</a:t>
            </a:r>
            <a:r>
              <a:rPr lang="en-US" dirty="0" err="1" smtClean="0"/>
              <a:t>teknologi</a:t>
            </a:r>
            <a:r>
              <a:rPr lang="en-US" dirty="0" smtClean="0"/>
              <a:t> </a:t>
            </a:r>
            <a:r>
              <a:rPr lang="en-US" dirty="0" err="1" smtClean="0"/>
              <a:t>agronomi</a:t>
            </a:r>
            <a:r>
              <a:rPr lang="en-US" dirty="0" smtClean="0"/>
              <a:t>, </a:t>
            </a:r>
            <a:r>
              <a:rPr lang="en-US" dirty="0" err="1" smtClean="0"/>
              <a:t>kehutanan</a:t>
            </a:r>
            <a:r>
              <a:rPr lang="en-US" dirty="0" smtClean="0"/>
              <a:t>, </a:t>
            </a:r>
            <a:r>
              <a:rPr lang="en-US" dirty="0" err="1" smtClean="0"/>
              <a:t>peternakan</a:t>
            </a:r>
            <a:r>
              <a:rPr lang="en-US" dirty="0" smtClean="0"/>
              <a:t>, </a:t>
            </a:r>
            <a:r>
              <a:rPr lang="en-US" dirty="0" err="1" smtClean="0"/>
              <a:t>dll</a:t>
            </a:r>
            <a:r>
              <a:rPr lang="en-US" dirty="0" smtClean="0"/>
              <a:t>)</a:t>
            </a:r>
          </a:p>
          <a:p>
            <a:r>
              <a:rPr lang="en-US" dirty="0" err="1" smtClean="0"/>
              <a:t>Teknologi</a:t>
            </a:r>
            <a:r>
              <a:rPr lang="en-US" dirty="0" smtClean="0"/>
              <a:t> </a:t>
            </a:r>
            <a:r>
              <a:rPr lang="en-US" dirty="0" err="1" smtClean="0"/>
              <a:t>haruslah</a:t>
            </a:r>
            <a:r>
              <a:rPr lang="en-US" dirty="0" smtClean="0"/>
              <a:t> yang </a:t>
            </a:r>
            <a:r>
              <a:rPr lang="en-US" dirty="0" err="1" smtClean="0"/>
              <a:t>sesuai</a:t>
            </a:r>
            <a:r>
              <a:rPr lang="en-US" dirty="0" smtClean="0"/>
              <a:t> </a:t>
            </a:r>
            <a:r>
              <a:rPr lang="en-US" dirty="0" err="1" smtClean="0"/>
              <a:t>dengan</a:t>
            </a:r>
            <a:r>
              <a:rPr lang="en-US" dirty="0" smtClean="0"/>
              <a:t> </a:t>
            </a:r>
            <a:r>
              <a:rPr lang="en-US" dirty="0" err="1" smtClean="0"/>
              <a:t>keadaan</a:t>
            </a:r>
            <a:r>
              <a:rPr lang="en-US" dirty="0" smtClean="0"/>
              <a:t> </a:t>
            </a:r>
            <a:r>
              <a:rPr lang="en-US" dirty="0" err="1" smtClean="0"/>
              <a:t>masyarakat</a:t>
            </a:r>
            <a:r>
              <a:rPr lang="en-US" dirty="0" smtClean="0"/>
              <a:t> </a:t>
            </a:r>
            <a:r>
              <a:rPr lang="en-US" dirty="0" err="1" smtClean="0"/>
              <a:t>setempat</a:t>
            </a:r>
            <a:r>
              <a:rPr lang="en-US" dirty="0" smtClean="0"/>
              <a:t> </a:t>
            </a:r>
            <a:r>
              <a:rPr lang="en-US" dirty="0" smtClean="0">
                <a:latin typeface="Calibri"/>
              </a:rPr>
              <a:t>→ </a:t>
            </a:r>
            <a:r>
              <a:rPr lang="en-US" dirty="0" err="1" smtClean="0">
                <a:latin typeface="Calibri"/>
              </a:rPr>
              <a:t>teknologi</a:t>
            </a:r>
            <a:r>
              <a:rPr lang="en-US" dirty="0" smtClean="0">
                <a:latin typeface="Calibri"/>
              </a:rPr>
              <a:t> </a:t>
            </a:r>
            <a:r>
              <a:rPr lang="en-US" dirty="0" err="1" smtClean="0">
                <a:latin typeface="Calibri"/>
              </a:rPr>
              <a:t>baru</a:t>
            </a:r>
            <a:r>
              <a:rPr lang="en-US" dirty="0" smtClean="0">
                <a:latin typeface="Calibri"/>
              </a:rPr>
              <a:t> </a:t>
            </a:r>
            <a:r>
              <a:rPr lang="en-US" dirty="0" err="1" smtClean="0">
                <a:latin typeface="Calibri"/>
              </a:rPr>
              <a:t>mungkin</a:t>
            </a:r>
            <a:r>
              <a:rPr lang="en-US" dirty="0" smtClean="0">
                <a:latin typeface="Calibri"/>
              </a:rPr>
              <a:t> </a:t>
            </a:r>
            <a:r>
              <a:rPr lang="en-US" dirty="0" err="1" smtClean="0">
                <a:latin typeface="Calibri"/>
              </a:rPr>
              <a:t>akan</a:t>
            </a:r>
            <a:r>
              <a:rPr lang="en-US" dirty="0" smtClean="0">
                <a:latin typeface="Calibri"/>
              </a:rPr>
              <a:t> </a:t>
            </a:r>
            <a:r>
              <a:rPr lang="en-US" dirty="0" err="1" smtClean="0">
                <a:latin typeface="Calibri"/>
              </a:rPr>
              <a:t>memberi</a:t>
            </a:r>
            <a:r>
              <a:rPr lang="en-US" dirty="0" smtClean="0">
                <a:latin typeface="Calibri"/>
              </a:rPr>
              <a:t> </a:t>
            </a:r>
            <a:r>
              <a:rPr lang="en-US" dirty="0" err="1" smtClean="0">
                <a:latin typeface="Calibri"/>
              </a:rPr>
              <a:t>dampak</a:t>
            </a:r>
            <a:r>
              <a:rPr lang="en-US" dirty="0" smtClean="0">
                <a:latin typeface="Calibri"/>
              </a:rPr>
              <a:t> </a:t>
            </a:r>
            <a:r>
              <a:rPr lang="en-US" dirty="0" err="1" smtClean="0">
                <a:latin typeface="Calibri"/>
              </a:rPr>
              <a:t>sosial</a:t>
            </a:r>
            <a:r>
              <a:rPr lang="en-US" dirty="0" smtClean="0">
                <a:latin typeface="Calibri"/>
              </a:rPr>
              <a:t> </a:t>
            </a:r>
            <a:r>
              <a:rPr lang="en-US" dirty="0" err="1" smtClean="0">
                <a:latin typeface="Calibri"/>
              </a:rPr>
              <a:t>dan</a:t>
            </a:r>
            <a:r>
              <a:rPr lang="en-US" dirty="0" smtClean="0">
                <a:latin typeface="Calibri"/>
              </a:rPr>
              <a:t> </a:t>
            </a:r>
            <a:r>
              <a:rPr lang="en-US" dirty="0" err="1" smtClean="0">
                <a:latin typeface="Calibri"/>
              </a:rPr>
              <a:t>lingkungan</a:t>
            </a:r>
            <a:r>
              <a:rPr lang="en-US" dirty="0" smtClean="0">
                <a:latin typeface="Calibri"/>
              </a:rPr>
              <a:t> yang </a:t>
            </a:r>
            <a:r>
              <a:rPr lang="en-US" dirty="0" err="1" smtClean="0">
                <a:latin typeface="Calibri"/>
              </a:rPr>
              <a:t>perlu</a:t>
            </a:r>
            <a:r>
              <a:rPr lang="en-US" dirty="0" smtClean="0">
                <a:latin typeface="Calibri"/>
              </a:rPr>
              <a:t> </a:t>
            </a:r>
            <a:r>
              <a:rPr lang="en-US" dirty="0" err="1" smtClean="0">
                <a:latin typeface="Calibri"/>
              </a:rPr>
              <a:t>diantisipasi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Fokus</a:t>
            </a:r>
            <a:r>
              <a:rPr lang="en-US" dirty="0" smtClean="0"/>
              <a:t> PGL </a:t>
            </a:r>
            <a:r>
              <a:rPr lang="en-US" dirty="0" smtClean="0"/>
              <a:t>- </a:t>
            </a:r>
            <a:r>
              <a:rPr lang="en-US" dirty="0" err="1" smtClean="0"/>
              <a:t>Keterpaduan</a:t>
            </a:r>
            <a:endParaRPr lang="en-US" dirty="0"/>
          </a:p>
        </p:txBody>
      </p:sp>
      <p:sp>
        <p:nvSpPr>
          <p:cNvPr id="3" name="Content Placeholder 2"/>
          <p:cNvSpPr>
            <a:spLocks noGrp="1"/>
          </p:cNvSpPr>
          <p:nvPr>
            <p:ph sz="quarter" idx="1"/>
          </p:nvPr>
        </p:nvSpPr>
        <p:spPr/>
        <p:txBody>
          <a:bodyPr/>
          <a:lstStyle/>
          <a:p>
            <a:r>
              <a:rPr lang="en-US" dirty="0" err="1" smtClean="0"/>
              <a:t>Pendekatan</a:t>
            </a:r>
            <a:r>
              <a:rPr lang="en-US" dirty="0" smtClean="0"/>
              <a:t> </a:t>
            </a:r>
            <a:r>
              <a:rPr lang="en-US" dirty="0" err="1" smtClean="0"/>
              <a:t>terpadu</a:t>
            </a:r>
            <a:r>
              <a:rPr lang="en-US" dirty="0" smtClean="0"/>
              <a:t> </a:t>
            </a:r>
            <a:r>
              <a:rPr lang="en-US" dirty="0" err="1" smtClean="0"/>
              <a:t>harus</a:t>
            </a:r>
            <a:r>
              <a:rPr lang="en-US" dirty="0" smtClean="0"/>
              <a:t> </a:t>
            </a:r>
            <a:r>
              <a:rPr lang="en-US" dirty="0" err="1" smtClean="0"/>
              <a:t>dilakukan</a:t>
            </a:r>
            <a:r>
              <a:rPr lang="en-US" dirty="0" smtClean="0"/>
              <a:t>, </a:t>
            </a:r>
            <a:r>
              <a:rPr lang="en-US" dirty="0" err="1" smtClean="0"/>
              <a:t>mulai</a:t>
            </a:r>
            <a:r>
              <a:rPr lang="en-US" dirty="0" smtClean="0"/>
              <a:t> </a:t>
            </a:r>
            <a:r>
              <a:rPr lang="en-US" dirty="0" err="1" smtClean="0"/>
              <a:t>dari</a:t>
            </a:r>
            <a:r>
              <a:rPr lang="en-US" dirty="0" smtClean="0"/>
              <a:t> </a:t>
            </a:r>
            <a:r>
              <a:rPr lang="en-US" dirty="0" err="1" smtClean="0"/>
              <a:t>tingkat</a:t>
            </a:r>
            <a:r>
              <a:rPr lang="en-US" dirty="0" smtClean="0"/>
              <a:t> </a:t>
            </a:r>
            <a:r>
              <a:rPr lang="en-US" dirty="0" err="1" smtClean="0"/>
              <a:t>nasional</a:t>
            </a:r>
            <a:r>
              <a:rPr lang="en-US" dirty="0" smtClean="0"/>
              <a:t> </a:t>
            </a:r>
            <a:r>
              <a:rPr lang="en-US" dirty="0" err="1" smtClean="0"/>
              <a:t>sampai</a:t>
            </a:r>
            <a:r>
              <a:rPr lang="en-US" dirty="0" smtClean="0"/>
              <a:t> </a:t>
            </a:r>
            <a:r>
              <a:rPr lang="en-US" dirty="0" err="1" smtClean="0"/>
              <a:t>ke</a:t>
            </a:r>
            <a:r>
              <a:rPr lang="en-US" dirty="0" smtClean="0"/>
              <a:t> </a:t>
            </a:r>
            <a:r>
              <a:rPr lang="en-US" dirty="0" err="1" smtClean="0"/>
              <a:t>proyek-proyek</a:t>
            </a:r>
            <a:r>
              <a:rPr lang="en-US" dirty="0" smtClean="0"/>
              <a:t> </a:t>
            </a:r>
            <a:r>
              <a:rPr lang="en-US" dirty="0" err="1" smtClean="0"/>
              <a:t>pada</a:t>
            </a:r>
            <a:r>
              <a:rPr lang="en-US" dirty="0" smtClean="0"/>
              <a:t> level </a:t>
            </a:r>
            <a:r>
              <a:rPr lang="en-US" dirty="0" err="1" smtClean="0"/>
              <a:t>daerah</a:t>
            </a:r>
            <a:r>
              <a:rPr lang="en-US" dirty="0" smtClean="0"/>
              <a:t>, </a:t>
            </a:r>
            <a:r>
              <a:rPr lang="en-US" dirty="0" err="1" smtClean="0"/>
              <a:t>lokal</a:t>
            </a:r>
            <a:r>
              <a:rPr lang="en-US" dirty="0" smtClean="0"/>
              <a:t>, </a:t>
            </a:r>
            <a:r>
              <a:rPr lang="en-US" dirty="0" err="1" smtClean="0"/>
              <a:t>perorangan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en-US" dirty="0" err="1"/>
              <a:t>Istilah</a:t>
            </a:r>
            <a:r>
              <a:rPr lang="en-US" dirty="0"/>
              <a:t> </a:t>
            </a:r>
            <a:r>
              <a:rPr lang="en-US" dirty="0" err="1"/>
              <a:t>penggunaan</a:t>
            </a:r>
            <a:r>
              <a:rPr lang="en-US" dirty="0"/>
              <a:t> </a:t>
            </a:r>
            <a:r>
              <a:rPr lang="en-US" dirty="0" err="1"/>
              <a:t>lahan</a:t>
            </a:r>
            <a:r>
              <a:rPr lang="en-US" dirty="0"/>
              <a:t> </a:t>
            </a:r>
            <a:r>
              <a:rPr lang="en-US" dirty="0" err="1"/>
              <a:t>pada</a:t>
            </a:r>
            <a:r>
              <a:rPr lang="en-US" dirty="0"/>
              <a:t> </a:t>
            </a:r>
            <a:r>
              <a:rPr lang="en-US" dirty="0" err="1"/>
              <a:t>awalnya</a:t>
            </a:r>
            <a:r>
              <a:rPr lang="en-US" dirty="0"/>
              <a:t> </a:t>
            </a:r>
            <a:r>
              <a:rPr lang="en-US" dirty="0" err="1"/>
              <a:t>berasal</a:t>
            </a:r>
            <a:r>
              <a:rPr lang="en-US" dirty="0"/>
              <a:t> </a:t>
            </a:r>
            <a:r>
              <a:rPr lang="en-US" dirty="0" err="1"/>
              <a:t>dari</a:t>
            </a:r>
            <a:r>
              <a:rPr lang="en-US" dirty="0"/>
              <a:t> </a:t>
            </a:r>
            <a:r>
              <a:rPr lang="en-US" dirty="0" err="1"/>
              <a:t>kehidupan</a:t>
            </a:r>
            <a:r>
              <a:rPr lang="en-US" dirty="0"/>
              <a:t> </a:t>
            </a:r>
            <a:r>
              <a:rPr lang="en-US" dirty="0" err="1"/>
              <a:t>dengan</a:t>
            </a:r>
            <a:r>
              <a:rPr lang="en-US" dirty="0"/>
              <a:t> </a:t>
            </a:r>
            <a:r>
              <a:rPr lang="en-US" dirty="0" err="1"/>
              <a:t>budaya</a:t>
            </a:r>
            <a:r>
              <a:rPr lang="en-US" dirty="0"/>
              <a:t> </a:t>
            </a:r>
            <a:r>
              <a:rPr lang="en-US" dirty="0" err="1"/>
              <a:t>pertanian</a:t>
            </a:r>
            <a:r>
              <a:rPr lang="en-US" dirty="0"/>
              <a:t>  </a:t>
            </a:r>
            <a:r>
              <a:rPr lang="en-US" i="1" dirty="0" smtClean="0"/>
              <a:t>(</a:t>
            </a:r>
            <a:r>
              <a:rPr lang="en-US" i="1" dirty="0" err="1" smtClean="0"/>
              <a:t>Agricultur</a:t>
            </a:r>
            <a:r>
              <a:rPr lang="en-US" i="1" dirty="0" smtClean="0"/>
              <a:t> </a:t>
            </a:r>
            <a:r>
              <a:rPr lang="en-US" i="1" dirty="0"/>
              <a:t>Economic). </a:t>
            </a:r>
            <a:endParaRPr lang="id-ID" i="1" dirty="0" smtClean="0"/>
          </a:p>
          <a:p>
            <a:r>
              <a:rPr lang="en-US" dirty="0" err="1" smtClean="0"/>
              <a:t>Istilah</a:t>
            </a:r>
            <a:r>
              <a:rPr lang="en-US" dirty="0" smtClean="0"/>
              <a:t> </a:t>
            </a:r>
            <a:r>
              <a:rPr lang="en-US" dirty="0" err="1"/>
              <a:t>tersebut</a:t>
            </a:r>
            <a:r>
              <a:rPr lang="en-US" dirty="0"/>
              <a:t> </a:t>
            </a:r>
            <a:r>
              <a:rPr lang="en-US" dirty="0" err="1"/>
              <a:t>digunakan</a:t>
            </a:r>
            <a:r>
              <a:rPr lang="en-US" dirty="0"/>
              <a:t> </a:t>
            </a:r>
            <a:r>
              <a:rPr lang="en-US" dirty="0" err="1"/>
              <a:t>pada</a:t>
            </a:r>
            <a:r>
              <a:rPr lang="en-US" dirty="0"/>
              <a:t> </a:t>
            </a:r>
            <a:r>
              <a:rPr lang="en-US" dirty="0" err="1"/>
              <a:t>sebidang</a:t>
            </a:r>
            <a:r>
              <a:rPr lang="en-US" dirty="0"/>
              <a:t> </a:t>
            </a:r>
            <a:r>
              <a:rPr lang="en-US" dirty="0" err="1"/>
              <a:t>tanah</a:t>
            </a:r>
            <a:r>
              <a:rPr lang="en-US" dirty="0"/>
              <a:t> </a:t>
            </a:r>
            <a:r>
              <a:rPr lang="en-US" dirty="0" err="1"/>
              <a:t>sesuai</a:t>
            </a:r>
            <a:r>
              <a:rPr lang="en-US" dirty="0"/>
              <a:t> </a:t>
            </a:r>
            <a:r>
              <a:rPr lang="en-US" dirty="0" err="1"/>
              <a:t>dengan</a:t>
            </a:r>
            <a:r>
              <a:rPr lang="en-US" dirty="0"/>
              <a:t> </a:t>
            </a:r>
            <a:r>
              <a:rPr lang="en-US" dirty="0" err="1"/>
              <a:t>penggunaan</a:t>
            </a:r>
            <a:r>
              <a:rPr lang="en-US" dirty="0"/>
              <a:t> </a:t>
            </a:r>
            <a:r>
              <a:rPr lang="en-US" dirty="0" err="1"/>
              <a:t>ekonomis</a:t>
            </a:r>
            <a:r>
              <a:rPr lang="en-US" dirty="0"/>
              <a:t> </a:t>
            </a:r>
            <a:r>
              <a:rPr lang="en-US" dirty="0" err="1"/>
              <a:t>diatasnya</a:t>
            </a:r>
            <a:r>
              <a:rPr lang="en-US" dirty="0"/>
              <a:t>, </a:t>
            </a:r>
            <a:r>
              <a:rPr lang="en-US" dirty="0" err="1"/>
              <a:t>seperti</a:t>
            </a:r>
            <a:r>
              <a:rPr lang="en-US" dirty="0"/>
              <a:t> </a:t>
            </a:r>
            <a:r>
              <a:rPr lang="en-US" dirty="0" err="1"/>
              <a:t>padang</a:t>
            </a:r>
            <a:r>
              <a:rPr lang="en-US" dirty="0"/>
              <a:t> </a:t>
            </a:r>
            <a:r>
              <a:rPr lang="en-US" dirty="0" err="1"/>
              <a:t>rumput</a:t>
            </a:r>
            <a:r>
              <a:rPr lang="en-US" dirty="0"/>
              <a:t>, </a:t>
            </a:r>
            <a:r>
              <a:rPr lang="en-US" dirty="0" err="1"/>
              <a:t>pertanian</a:t>
            </a:r>
            <a:r>
              <a:rPr lang="en-US" dirty="0"/>
              <a:t>, </a:t>
            </a:r>
            <a:r>
              <a:rPr lang="en-US" dirty="0" err="1"/>
              <a:t>pertambangan</a:t>
            </a:r>
            <a:r>
              <a:rPr lang="en-US" dirty="0"/>
              <a:t>, </a:t>
            </a:r>
            <a:r>
              <a:rPr lang="en-US" dirty="0" err="1"/>
              <a:t>tetapi</a:t>
            </a:r>
            <a:r>
              <a:rPr lang="en-US" dirty="0"/>
              <a:t> </a:t>
            </a:r>
            <a:r>
              <a:rPr lang="en-US" dirty="0" err="1"/>
              <a:t>sekarang</a:t>
            </a:r>
            <a:r>
              <a:rPr lang="en-US" dirty="0"/>
              <a:t> </a:t>
            </a:r>
            <a:r>
              <a:rPr lang="en-US" dirty="0" err="1"/>
              <a:t>istilah</a:t>
            </a:r>
            <a:r>
              <a:rPr lang="en-US" dirty="0"/>
              <a:t> </a:t>
            </a:r>
            <a:r>
              <a:rPr lang="en-US" dirty="0" err="1"/>
              <a:t>tersebut</a:t>
            </a:r>
            <a:r>
              <a:rPr lang="en-US" dirty="0"/>
              <a:t> </a:t>
            </a:r>
            <a:r>
              <a:rPr lang="en-US" dirty="0" err="1"/>
              <a:t>sudah</a:t>
            </a:r>
            <a:r>
              <a:rPr lang="en-US" dirty="0"/>
              <a:t> </a:t>
            </a:r>
            <a:r>
              <a:rPr lang="en-US" dirty="0" err="1"/>
              <a:t>dipakai</a:t>
            </a:r>
            <a:r>
              <a:rPr lang="en-US" dirty="0"/>
              <a:t> </a:t>
            </a:r>
            <a:r>
              <a:rPr lang="en-US" dirty="0" err="1"/>
              <a:t>dalam</a:t>
            </a:r>
            <a:r>
              <a:rPr lang="en-US" dirty="0"/>
              <a:t> </a:t>
            </a:r>
            <a:r>
              <a:rPr lang="en-US" dirty="0" err="1"/>
              <a:t>arti</a:t>
            </a:r>
            <a:r>
              <a:rPr lang="en-US" dirty="0"/>
              <a:t> yang </a:t>
            </a:r>
            <a:r>
              <a:rPr lang="en-US" dirty="0" err="1"/>
              <a:t>lebih</a:t>
            </a:r>
            <a:r>
              <a:rPr lang="en-US" dirty="0"/>
              <a:t> </a:t>
            </a:r>
            <a:r>
              <a:rPr lang="en-US" dirty="0" err="1"/>
              <a:t>luas</a:t>
            </a:r>
            <a:r>
              <a:rPr lang="en-US" dirty="0"/>
              <a:t> </a:t>
            </a:r>
            <a:r>
              <a:rPr lang="en-US" dirty="0" smtClean="0"/>
              <a:t>(Chapin</a:t>
            </a:r>
            <a:r>
              <a:rPr lang="en-US" dirty="0"/>
              <a:t>, 1976, p.3).</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Istilah-istilah dalam PGL</a:t>
            </a:r>
            <a:endParaRPr lang="id-ID" dirty="0"/>
          </a:p>
        </p:txBody>
      </p:sp>
      <p:sp>
        <p:nvSpPr>
          <p:cNvPr id="3" name="Content Placeholder 2"/>
          <p:cNvSpPr>
            <a:spLocks noGrp="1"/>
          </p:cNvSpPr>
          <p:nvPr>
            <p:ph sz="quarter" idx="1"/>
          </p:nvPr>
        </p:nvSpPr>
        <p:spPr/>
        <p:txBody>
          <a:bodyPr>
            <a:normAutofit fontScale="92500" lnSpcReduction="10000"/>
          </a:bodyPr>
          <a:lstStyle/>
          <a:p>
            <a:pPr lvl="0"/>
            <a:r>
              <a:rPr lang="id-ID" b="1" dirty="0" smtClean="0"/>
              <a:t>Ruang:</a:t>
            </a:r>
            <a:r>
              <a:rPr lang="id-ID" dirty="0" smtClean="0"/>
              <a:t> </a:t>
            </a:r>
            <a:r>
              <a:rPr lang="id-ID" dirty="0"/>
              <a:t>wadah yang meliputi ruang daratan, ruang lautan, dan ruang udara, termasuk di dalamnya tanah, air, udara dan benda lainnya serta daya dan keadaan, sebagai suatu kesatuan wilayah tempat manusia dan makhluk lainnya dan hidup melakukan kegiatan serta memelihara kelangsungan hidupnya.</a:t>
            </a:r>
          </a:p>
          <a:p>
            <a:pPr lvl="0"/>
            <a:r>
              <a:rPr lang="id-ID" b="1" dirty="0"/>
              <a:t>Tata </a:t>
            </a:r>
            <a:r>
              <a:rPr lang="id-ID" b="1" dirty="0" smtClean="0"/>
              <a:t>ruang:</a:t>
            </a:r>
            <a:r>
              <a:rPr lang="id-ID" dirty="0" smtClean="0"/>
              <a:t> </a:t>
            </a:r>
            <a:r>
              <a:rPr lang="id-ID" dirty="0"/>
              <a:t>struktural dan pola pemanfaatan ruang baik yang direncanakan maupun tidak, yang menunjukan adanya hirarki dan keterkaitan pemanfaatan ruang.</a:t>
            </a:r>
          </a:p>
          <a:p>
            <a:pPr lvl="0"/>
            <a:r>
              <a:rPr lang="en-US" b="1" dirty="0" err="1"/>
              <a:t>Penataan</a:t>
            </a:r>
            <a:r>
              <a:rPr lang="en-US" b="1" dirty="0"/>
              <a:t> </a:t>
            </a:r>
            <a:r>
              <a:rPr lang="en-US" b="1" dirty="0" err="1" smtClean="0"/>
              <a:t>ruang</a:t>
            </a:r>
            <a:r>
              <a:rPr lang="id-ID" b="1" dirty="0" smtClean="0"/>
              <a:t>:</a:t>
            </a:r>
            <a:r>
              <a:rPr lang="en-US" dirty="0" smtClean="0"/>
              <a:t> </a:t>
            </a:r>
            <a:r>
              <a:rPr lang="en-US" dirty="0" err="1"/>
              <a:t>proses</a:t>
            </a:r>
            <a:r>
              <a:rPr lang="en-US" dirty="0"/>
              <a:t> </a:t>
            </a:r>
            <a:r>
              <a:rPr lang="en-US" dirty="0" err="1"/>
              <a:t>perencanaan</a:t>
            </a:r>
            <a:r>
              <a:rPr lang="en-US" dirty="0"/>
              <a:t>, </a:t>
            </a:r>
            <a:r>
              <a:rPr lang="en-US" dirty="0" err="1"/>
              <a:t>pelaksanaan</a:t>
            </a:r>
            <a:r>
              <a:rPr lang="en-US" dirty="0"/>
              <a:t>, </a:t>
            </a:r>
            <a:r>
              <a:rPr lang="en-US" dirty="0" err="1"/>
              <a:t>rencana</a:t>
            </a:r>
            <a:r>
              <a:rPr lang="en-US" dirty="0"/>
              <a:t> </a:t>
            </a:r>
            <a:r>
              <a:rPr lang="en-US" dirty="0" err="1"/>
              <a:t>dan</a:t>
            </a:r>
            <a:r>
              <a:rPr lang="en-US" dirty="0"/>
              <a:t> </a:t>
            </a:r>
            <a:r>
              <a:rPr lang="en-US" dirty="0" err="1"/>
              <a:t>pengendalian</a:t>
            </a:r>
            <a:r>
              <a:rPr lang="en-US" dirty="0"/>
              <a:t> </a:t>
            </a:r>
            <a:r>
              <a:rPr lang="en-US" dirty="0" err="1"/>
              <a:t>pelaksanaan</a:t>
            </a:r>
            <a:r>
              <a:rPr lang="en-US" dirty="0"/>
              <a:t> </a:t>
            </a:r>
            <a:r>
              <a:rPr lang="en-US" dirty="0" err="1"/>
              <a:t>rencana</a:t>
            </a:r>
            <a:r>
              <a:rPr lang="en-US" dirty="0"/>
              <a:t> </a:t>
            </a:r>
            <a:r>
              <a:rPr lang="en-US" dirty="0" err="1"/>
              <a:t>tata</a:t>
            </a:r>
            <a:r>
              <a:rPr lang="en-US" dirty="0"/>
              <a:t> </a:t>
            </a:r>
            <a:r>
              <a:rPr lang="en-US" dirty="0" err="1"/>
              <a:t>ruang</a:t>
            </a:r>
            <a:r>
              <a:rPr lang="en-US" dirty="0"/>
              <a:t>.</a:t>
            </a:r>
            <a:endParaRPr lang="id-ID" dirty="0"/>
          </a:p>
          <a:p>
            <a:r>
              <a:rPr lang="en-US" b="1" dirty="0" err="1"/>
              <a:t>Rencana</a:t>
            </a:r>
            <a:r>
              <a:rPr lang="en-US" b="1" dirty="0"/>
              <a:t> Tata </a:t>
            </a:r>
            <a:r>
              <a:rPr lang="en-US" b="1" dirty="0" err="1" smtClean="0"/>
              <a:t>Ruang</a:t>
            </a:r>
            <a:r>
              <a:rPr lang="id-ID" b="1" dirty="0" smtClean="0"/>
              <a:t>:</a:t>
            </a:r>
            <a:r>
              <a:rPr lang="en-US" dirty="0" smtClean="0"/>
              <a:t> </a:t>
            </a:r>
            <a:r>
              <a:rPr lang="en-US" dirty="0" err="1"/>
              <a:t>hasil</a:t>
            </a:r>
            <a:r>
              <a:rPr lang="en-US" dirty="0"/>
              <a:t> </a:t>
            </a:r>
            <a:r>
              <a:rPr lang="en-US" dirty="0" err="1"/>
              <a:t>perencanaan</a:t>
            </a:r>
            <a:r>
              <a:rPr lang="en-US" dirty="0"/>
              <a:t> </a:t>
            </a:r>
            <a:r>
              <a:rPr lang="en-US" dirty="0" err="1"/>
              <a:t>tata</a:t>
            </a:r>
            <a:r>
              <a:rPr lang="en-US" dirty="0"/>
              <a:t> </a:t>
            </a:r>
            <a:r>
              <a:rPr lang="en-US" dirty="0" err="1"/>
              <a:t>ruang</a:t>
            </a:r>
            <a:r>
              <a:rPr lang="en-US" dirty="0"/>
              <a:t> </a:t>
            </a:r>
            <a:r>
              <a:rPr lang="en-US" dirty="0" err="1"/>
              <a:t>berupa</a:t>
            </a:r>
            <a:r>
              <a:rPr lang="en-US" dirty="0"/>
              <a:t> </a:t>
            </a:r>
            <a:r>
              <a:rPr lang="en-US" dirty="0" err="1"/>
              <a:t>arahan</a:t>
            </a:r>
            <a:r>
              <a:rPr lang="en-US" dirty="0"/>
              <a:t> </a:t>
            </a:r>
            <a:r>
              <a:rPr lang="en-US" dirty="0" err="1"/>
              <a:t>kebijaksanaan</a:t>
            </a:r>
            <a:r>
              <a:rPr lang="en-US" dirty="0"/>
              <a:t> </a:t>
            </a:r>
            <a:r>
              <a:rPr lang="en-US" dirty="0" err="1"/>
              <a:t>pemanfaatan</a:t>
            </a:r>
            <a:r>
              <a:rPr lang="en-US" dirty="0"/>
              <a:t> </a:t>
            </a:r>
            <a:r>
              <a:rPr lang="en-US" dirty="0" err="1"/>
              <a:t>ruang</a:t>
            </a:r>
            <a:r>
              <a:rPr lang="en-US" dirty="0"/>
              <a:t> </a:t>
            </a:r>
            <a:r>
              <a:rPr lang="en-US" dirty="0" err="1"/>
              <a:t>secara</a:t>
            </a:r>
            <a:r>
              <a:rPr lang="en-US" dirty="0"/>
              <a:t> </a:t>
            </a:r>
            <a:r>
              <a:rPr lang="en-US" dirty="0" err="1"/>
              <a:t>terpadu</a:t>
            </a:r>
            <a:r>
              <a:rPr lang="en-US" dirty="0"/>
              <a:t> </a:t>
            </a:r>
            <a:r>
              <a:rPr lang="en-US" dirty="0" err="1"/>
              <a:t>untuk</a:t>
            </a:r>
            <a:r>
              <a:rPr lang="en-US" dirty="0"/>
              <a:t> </a:t>
            </a:r>
            <a:r>
              <a:rPr lang="en-US" dirty="0" err="1"/>
              <a:t>berbagai</a:t>
            </a:r>
            <a:r>
              <a:rPr lang="en-US" dirty="0"/>
              <a:t> </a:t>
            </a:r>
            <a:r>
              <a:rPr lang="en-US" dirty="0" err="1"/>
              <a:t>kegiatan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Istilah-istilah dalam PGL</a:t>
            </a:r>
            <a:endParaRPr lang="id-ID" dirty="0"/>
          </a:p>
        </p:txBody>
      </p:sp>
      <p:sp>
        <p:nvSpPr>
          <p:cNvPr id="3" name="Content Placeholder 2"/>
          <p:cNvSpPr>
            <a:spLocks noGrp="1"/>
          </p:cNvSpPr>
          <p:nvPr>
            <p:ph sz="quarter" idx="1"/>
          </p:nvPr>
        </p:nvSpPr>
        <p:spPr/>
        <p:txBody>
          <a:bodyPr>
            <a:normAutofit fontScale="92500" lnSpcReduction="10000"/>
          </a:bodyPr>
          <a:lstStyle/>
          <a:p>
            <a:pPr lvl="0"/>
            <a:r>
              <a:rPr lang="id-ID" b="1" dirty="0"/>
              <a:t>Tata guna </a:t>
            </a:r>
            <a:r>
              <a:rPr lang="id-ID" b="1" dirty="0" smtClean="0"/>
              <a:t>lahan:</a:t>
            </a:r>
            <a:r>
              <a:rPr lang="id-ID" dirty="0" smtClean="0"/>
              <a:t> </a:t>
            </a:r>
            <a:r>
              <a:rPr lang="id-ID" dirty="0"/>
              <a:t>pola yang menggambarkan alokasi penggunaan lahan baik direncanakan maupun tidak.</a:t>
            </a:r>
          </a:p>
          <a:p>
            <a:pPr lvl="0"/>
            <a:r>
              <a:rPr lang="id-ID" b="1" dirty="0"/>
              <a:t>Tata guna </a:t>
            </a:r>
            <a:r>
              <a:rPr lang="id-ID" b="1" dirty="0" smtClean="0"/>
              <a:t>air:</a:t>
            </a:r>
            <a:r>
              <a:rPr lang="id-ID" dirty="0" smtClean="0"/>
              <a:t> </a:t>
            </a:r>
            <a:r>
              <a:rPr lang="id-ID" dirty="0"/>
              <a:t>pola penggunaan air sebagai sumber daya alam maupun sebagai prasarana baik yang direncanakan maupun tidak, yang menggambarkan keterkaitan lokasi-lokasi sumber air, jaringan sarana dan prasarana serta kawasan produksi, pusat-pusat permukiman penggunaan air.</a:t>
            </a:r>
          </a:p>
          <a:p>
            <a:pPr lvl="0"/>
            <a:r>
              <a:rPr lang="id-ID" b="1" dirty="0"/>
              <a:t>Tata guna </a:t>
            </a:r>
            <a:r>
              <a:rPr lang="id-ID" b="1" dirty="0" smtClean="0"/>
              <a:t>udara:</a:t>
            </a:r>
            <a:r>
              <a:rPr lang="id-ID" dirty="0" smtClean="0"/>
              <a:t> </a:t>
            </a:r>
            <a:r>
              <a:rPr lang="id-ID" dirty="0"/>
              <a:t>pola penggunaan ruang udara sebagai sumber daya alam maupun sarana prasarana kegiatan budaya dan permukiman beserta sarana dan prasarana penunjangnya baik yang direncanakan maupun tidak</a:t>
            </a:r>
            <a:r>
              <a:rPr lang="id-ID" dirty="0" smtClean="0"/>
              <a:t>.</a:t>
            </a:r>
          </a:p>
          <a:p>
            <a:r>
              <a:rPr lang="en-US" b="1" dirty="0"/>
              <a:t>Tata </a:t>
            </a:r>
            <a:r>
              <a:rPr lang="en-US" b="1" dirty="0" err="1"/>
              <a:t>guna</a:t>
            </a:r>
            <a:r>
              <a:rPr lang="en-US" b="1" dirty="0"/>
              <a:t> </a:t>
            </a:r>
            <a:r>
              <a:rPr lang="en-US" b="1" dirty="0" err="1" smtClean="0"/>
              <a:t>hutan</a:t>
            </a:r>
            <a:r>
              <a:rPr lang="id-ID" b="1" dirty="0" smtClean="0"/>
              <a:t>:</a:t>
            </a:r>
            <a:r>
              <a:rPr lang="en-US" dirty="0" smtClean="0"/>
              <a:t> </a:t>
            </a:r>
            <a:r>
              <a:rPr lang="en-US" dirty="0" err="1"/>
              <a:t>pola</a:t>
            </a:r>
            <a:r>
              <a:rPr lang="en-US" dirty="0"/>
              <a:t> yang </a:t>
            </a:r>
            <a:r>
              <a:rPr lang="en-US" dirty="0" err="1"/>
              <a:t>menggambarkan</a:t>
            </a:r>
            <a:r>
              <a:rPr lang="en-US" dirty="0"/>
              <a:t> </a:t>
            </a:r>
            <a:r>
              <a:rPr lang="en-US" dirty="0" err="1"/>
              <a:t>penggunaan</a:t>
            </a:r>
            <a:r>
              <a:rPr lang="en-US" dirty="0"/>
              <a:t> </a:t>
            </a:r>
            <a:r>
              <a:rPr lang="en-US" dirty="0" err="1"/>
              <a:t>alokasi</a:t>
            </a:r>
            <a:r>
              <a:rPr lang="en-US" dirty="0"/>
              <a:t> </a:t>
            </a:r>
            <a:r>
              <a:rPr lang="en-US" dirty="0" err="1"/>
              <a:t>pemanfaatan</a:t>
            </a:r>
            <a:r>
              <a:rPr lang="en-US" dirty="0"/>
              <a:t> </a:t>
            </a:r>
            <a:r>
              <a:rPr lang="en-US" dirty="0" err="1"/>
              <a:t>hutan</a:t>
            </a:r>
            <a:r>
              <a:rPr lang="en-US" dirty="0"/>
              <a:t> </a:t>
            </a:r>
            <a:r>
              <a:rPr lang="en-US" dirty="0" err="1"/>
              <a:t>sebagai</a:t>
            </a:r>
            <a:r>
              <a:rPr lang="en-US" dirty="0"/>
              <a:t> </a:t>
            </a:r>
            <a:r>
              <a:rPr lang="en-US" dirty="0" err="1"/>
              <a:t>sumber</a:t>
            </a:r>
            <a:r>
              <a:rPr lang="en-US" dirty="0"/>
              <a:t> </a:t>
            </a:r>
            <a:r>
              <a:rPr lang="en-US" dirty="0" err="1"/>
              <a:t>daya</a:t>
            </a:r>
            <a:r>
              <a:rPr lang="en-US" dirty="0"/>
              <a:t> </a:t>
            </a:r>
            <a:r>
              <a:rPr lang="en-US" dirty="0" err="1"/>
              <a:t>alam</a:t>
            </a:r>
            <a:r>
              <a:rPr lang="en-US" dirty="0"/>
              <a:t> </a:t>
            </a:r>
            <a:r>
              <a:rPr lang="en-US" dirty="0" smtClean="0"/>
              <a:t>(</a:t>
            </a:r>
            <a:r>
              <a:rPr lang="en-US" dirty="0" err="1" smtClean="0"/>
              <a:t>Hayati</a:t>
            </a:r>
            <a:r>
              <a:rPr lang="en-US" dirty="0" smtClean="0"/>
              <a:t> </a:t>
            </a:r>
            <a:r>
              <a:rPr lang="en-US" dirty="0" err="1"/>
              <a:t>dan</a:t>
            </a:r>
            <a:r>
              <a:rPr lang="en-US" dirty="0"/>
              <a:t> non </a:t>
            </a:r>
            <a:r>
              <a:rPr lang="en-US" dirty="0" err="1"/>
              <a:t>hayati</a:t>
            </a:r>
            <a:r>
              <a:rPr lang="en-US" dirty="0" smtClean="0"/>
              <a:t>).</a:t>
            </a:r>
            <a:endParaRPr lang="id-ID" dirty="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Istilah-istilah dalam PGL</a:t>
            </a:r>
            <a:endParaRPr lang="id-ID" dirty="0"/>
          </a:p>
        </p:txBody>
      </p:sp>
      <p:sp>
        <p:nvSpPr>
          <p:cNvPr id="3" name="Content Placeholder 2"/>
          <p:cNvSpPr>
            <a:spLocks noGrp="1"/>
          </p:cNvSpPr>
          <p:nvPr>
            <p:ph sz="quarter" idx="1"/>
          </p:nvPr>
        </p:nvSpPr>
        <p:spPr/>
        <p:txBody>
          <a:bodyPr>
            <a:normAutofit fontScale="92500" lnSpcReduction="10000"/>
          </a:bodyPr>
          <a:lstStyle/>
          <a:p>
            <a:pPr lvl="0"/>
            <a:r>
              <a:rPr lang="en-US" b="1" dirty="0" smtClean="0"/>
              <a:t>Wilayah</a:t>
            </a:r>
            <a:r>
              <a:rPr lang="id-ID" b="1" dirty="0" smtClean="0"/>
              <a:t>:</a:t>
            </a:r>
            <a:r>
              <a:rPr lang="en-US" dirty="0" smtClean="0"/>
              <a:t> </a:t>
            </a:r>
            <a:r>
              <a:rPr lang="en-US" dirty="0" err="1"/>
              <a:t>ruang</a:t>
            </a:r>
            <a:r>
              <a:rPr lang="en-US" dirty="0"/>
              <a:t> yang </a:t>
            </a:r>
            <a:r>
              <a:rPr lang="en-US" dirty="0" err="1"/>
              <a:t>merupakan</a:t>
            </a:r>
            <a:r>
              <a:rPr lang="en-US" dirty="0"/>
              <a:t> </a:t>
            </a:r>
            <a:r>
              <a:rPr lang="en-US" dirty="0" err="1"/>
              <a:t>kesatuan</a:t>
            </a:r>
            <a:r>
              <a:rPr lang="en-US" dirty="0"/>
              <a:t> </a:t>
            </a:r>
            <a:r>
              <a:rPr lang="en-US" dirty="0" err="1"/>
              <a:t>geografis</a:t>
            </a:r>
            <a:r>
              <a:rPr lang="en-US" dirty="0"/>
              <a:t> </a:t>
            </a:r>
            <a:r>
              <a:rPr lang="en-US" dirty="0" err="1"/>
              <a:t>beserta</a:t>
            </a:r>
            <a:r>
              <a:rPr lang="en-US" dirty="0"/>
              <a:t> </a:t>
            </a:r>
            <a:r>
              <a:rPr lang="en-US" dirty="0" err="1"/>
              <a:t>segenap</a:t>
            </a:r>
            <a:r>
              <a:rPr lang="en-US" dirty="0"/>
              <a:t> </a:t>
            </a:r>
            <a:r>
              <a:rPr lang="en-US" dirty="0" err="1"/>
              <a:t>unsur</a:t>
            </a:r>
            <a:r>
              <a:rPr lang="en-US" dirty="0"/>
              <a:t> </a:t>
            </a:r>
            <a:r>
              <a:rPr lang="en-US" dirty="0" err="1"/>
              <a:t>terkait</a:t>
            </a:r>
            <a:r>
              <a:rPr lang="en-US" dirty="0"/>
              <a:t> </a:t>
            </a:r>
            <a:r>
              <a:rPr lang="en-US" dirty="0" err="1"/>
              <a:t>pada</a:t>
            </a:r>
            <a:r>
              <a:rPr lang="en-US" dirty="0"/>
              <a:t> yang </a:t>
            </a:r>
            <a:r>
              <a:rPr lang="en-US" dirty="0" err="1"/>
              <a:t>batas</a:t>
            </a:r>
            <a:r>
              <a:rPr lang="en-US" dirty="0"/>
              <a:t> </a:t>
            </a:r>
            <a:r>
              <a:rPr lang="en-US" dirty="0" err="1"/>
              <a:t>dan</a:t>
            </a:r>
            <a:r>
              <a:rPr lang="en-US" dirty="0"/>
              <a:t> </a:t>
            </a:r>
            <a:r>
              <a:rPr lang="en-US" dirty="0" err="1"/>
              <a:t>sistemnya</a:t>
            </a:r>
            <a:r>
              <a:rPr lang="en-US" dirty="0"/>
              <a:t> </a:t>
            </a:r>
            <a:r>
              <a:rPr lang="en-US" dirty="0" err="1"/>
              <a:t>ditentukan</a:t>
            </a:r>
            <a:r>
              <a:rPr lang="en-US" dirty="0"/>
              <a:t> </a:t>
            </a:r>
            <a:r>
              <a:rPr lang="en-US" dirty="0" err="1"/>
              <a:t>berdasarkan</a:t>
            </a:r>
            <a:r>
              <a:rPr lang="en-US" dirty="0"/>
              <a:t> </a:t>
            </a:r>
            <a:r>
              <a:rPr lang="en-US" dirty="0" err="1"/>
              <a:t>aspek</a:t>
            </a:r>
            <a:r>
              <a:rPr lang="en-US" dirty="0"/>
              <a:t>/</a:t>
            </a:r>
            <a:r>
              <a:rPr lang="en-US" dirty="0" err="1"/>
              <a:t>pengamatan</a:t>
            </a:r>
            <a:r>
              <a:rPr lang="en-US" dirty="0"/>
              <a:t> </a:t>
            </a:r>
            <a:r>
              <a:rPr lang="en-US" dirty="0" err="1"/>
              <a:t>administrasi</a:t>
            </a:r>
            <a:r>
              <a:rPr lang="en-US" dirty="0"/>
              <a:t> </a:t>
            </a:r>
            <a:r>
              <a:rPr lang="en-US" dirty="0" err="1"/>
              <a:t>pemerintahan</a:t>
            </a:r>
            <a:r>
              <a:rPr lang="en-US" dirty="0"/>
              <a:t> </a:t>
            </a:r>
            <a:r>
              <a:rPr lang="en-US" dirty="0" err="1"/>
              <a:t>dan</a:t>
            </a:r>
            <a:r>
              <a:rPr lang="en-US" dirty="0"/>
              <a:t>  </a:t>
            </a:r>
            <a:r>
              <a:rPr lang="en-US" dirty="0" err="1"/>
              <a:t>atau</a:t>
            </a:r>
            <a:r>
              <a:rPr lang="en-US" dirty="0"/>
              <a:t> </a:t>
            </a:r>
            <a:r>
              <a:rPr lang="en-US" dirty="0" err="1"/>
              <a:t>suatu</a:t>
            </a:r>
            <a:r>
              <a:rPr lang="en-US" dirty="0"/>
              <a:t> </a:t>
            </a:r>
            <a:r>
              <a:rPr lang="en-US" dirty="0" err="1"/>
              <a:t>aspek</a:t>
            </a:r>
            <a:r>
              <a:rPr lang="en-US" dirty="0"/>
              <a:t> /</a:t>
            </a:r>
            <a:r>
              <a:rPr lang="en-US" dirty="0" err="1"/>
              <a:t>pengamatan</a:t>
            </a:r>
            <a:r>
              <a:rPr lang="en-US" dirty="0"/>
              <a:t> </a:t>
            </a:r>
            <a:r>
              <a:rPr lang="en-US" dirty="0" err="1"/>
              <a:t>fungsional</a:t>
            </a:r>
            <a:r>
              <a:rPr lang="en-US" dirty="0"/>
              <a:t>.</a:t>
            </a:r>
            <a:endParaRPr lang="id-ID" dirty="0"/>
          </a:p>
          <a:p>
            <a:pPr lvl="0"/>
            <a:r>
              <a:rPr lang="id-ID" b="1" dirty="0" smtClean="0"/>
              <a:t>Kawasan:</a:t>
            </a:r>
            <a:r>
              <a:rPr lang="id-ID" dirty="0" smtClean="0"/>
              <a:t> </a:t>
            </a:r>
            <a:r>
              <a:rPr lang="id-ID" dirty="0"/>
              <a:t>suatu wilayah yang mempunyai fungsi dan atau aspek/pengamatan fungsional tertentu.</a:t>
            </a:r>
          </a:p>
          <a:p>
            <a:pPr lvl="0"/>
            <a:r>
              <a:rPr lang="id-ID" b="1" dirty="0"/>
              <a:t>Kawasan </a:t>
            </a:r>
            <a:r>
              <a:rPr lang="id-ID" b="1" dirty="0" smtClean="0"/>
              <a:t>lindung:</a:t>
            </a:r>
            <a:r>
              <a:rPr lang="id-ID" dirty="0" smtClean="0"/>
              <a:t> </a:t>
            </a:r>
            <a:r>
              <a:rPr lang="id-ID" dirty="0"/>
              <a:t>kawasan yang ditetapkan sebagai fungsi utama melindungi kelestarian hidup yang mencakup sumber daya alam dan sumber daya buatan.</a:t>
            </a:r>
          </a:p>
          <a:p>
            <a:pPr lvl="0"/>
            <a:r>
              <a:rPr lang="id-ID" b="1" dirty="0"/>
              <a:t>Kawasan budi </a:t>
            </a:r>
            <a:r>
              <a:rPr lang="id-ID" b="1" dirty="0" smtClean="0"/>
              <a:t>daya:</a:t>
            </a:r>
            <a:r>
              <a:rPr lang="id-ID" dirty="0" smtClean="0"/>
              <a:t> </a:t>
            </a:r>
            <a:r>
              <a:rPr lang="id-ID" dirty="0"/>
              <a:t>kawasan yang ditetapkan dengan fungsi utama untuk dibudidayakan atas dasar kondisi dan potensi sumber daya alam, sumber daya manusia dan sumber daya buatan</a:t>
            </a:r>
            <a:r>
              <a:rPr lang="id-ID" dirty="0" smtClean="0"/>
              <a:t>.</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Istilah-istilah dalam PGL</a:t>
            </a:r>
            <a:endParaRPr lang="id-ID" dirty="0"/>
          </a:p>
        </p:txBody>
      </p:sp>
      <p:sp>
        <p:nvSpPr>
          <p:cNvPr id="3" name="Content Placeholder 2"/>
          <p:cNvSpPr>
            <a:spLocks noGrp="1"/>
          </p:cNvSpPr>
          <p:nvPr>
            <p:ph sz="quarter" idx="1"/>
          </p:nvPr>
        </p:nvSpPr>
        <p:spPr/>
        <p:txBody>
          <a:bodyPr>
            <a:normAutofit fontScale="92500" lnSpcReduction="20000"/>
          </a:bodyPr>
          <a:lstStyle/>
          <a:p>
            <a:pPr lvl="0"/>
            <a:r>
              <a:rPr lang="id-ID" b="1" dirty="0" smtClean="0"/>
              <a:t>Kawasan pedesaan:</a:t>
            </a:r>
            <a:r>
              <a:rPr lang="id-ID" dirty="0" smtClean="0"/>
              <a:t> kawasan yang mempunyai kegiatan utama pertanian termasuk pengelolaan sumber daya alam dengan susunan fungsi kawasan sebagai tempat permukiman perdesaan, pelayanan jasa pemerintahan, pelayanan sosial, dan kegiatan ekonomi.</a:t>
            </a:r>
          </a:p>
          <a:p>
            <a:r>
              <a:rPr lang="id-ID" b="1" dirty="0" smtClean="0"/>
              <a:t>Kawasan perkotaan:</a:t>
            </a:r>
            <a:r>
              <a:rPr lang="id-ID" dirty="0" smtClean="0"/>
              <a:t> kawasan yang mempunyai kegiatan utama bukan pertanian dengan susunan fungsi kawasan sebagai termpat permukiman perkotaan, pemusatan, dan distribusi pelayanan jasa pemerintahan, pelayanan sosial dan kegiatan ekonomi</a:t>
            </a:r>
          </a:p>
          <a:p>
            <a:pPr lvl="0"/>
            <a:r>
              <a:rPr lang="id-ID" b="1" dirty="0" smtClean="0"/>
              <a:t>Kawasan andalan:</a:t>
            </a:r>
            <a:r>
              <a:rPr lang="id-ID" dirty="0" smtClean="0"/>
              <a:t> kawasan di dalam kawasan budidaya yang memiliki potensi tertentu baik yang sudah berkembang maupun yang prospektif untuk dikembangkan, kawasan ini strategis bagi pembangunan serta pengembangan ruang wilayah nasional.</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err="1" smtClean="0"/>
              <a:t>Perencaan</a:t>
            </a:r>
            <a:r>
              <a:rPr lang="en-US" dirty="0" smtClean="0"/>
              <a:t> Tata </a:t>
            </a:r>
            <a:r>
              <a:rPr lang="en-US" dirty="0" err="1" smtClean="0"/>
              <a:t>Guna</a:t>
            </a:r>
            <a:r>
              <a:rPr lang="en-US" dirty="0" smtClean="0"/>
              <a:t> </a:t>
            </a:r>
            <a:r>
              <a:rPr lang="en-US" dirty="0" err="1" smtClean="0"/>
              <a:t>Lahan</a:t>
            </a:r>
            <a:r>
              <a:rPr lang="id-ID" dirty="0" smtClean="0"/>
              <a:t> (PGL)</a:t>
            </a:r>
            <a:endParaRPr lang="en-US" dirty="0" smtClean="0"/>
          </a:p>
        </p:txBody>
      </p:sp>
      <p:sp>
        <p:nvSpPr>
          <p:cNvPr id="12291" name="Content Placeholder 2"/>
          <p:cNvSpPr>
            <a:spLocks noGrp="1"/>
          </p:cNvSpPr>
          <p:nvPr>
            <p:ph sz="quarter" idx="1"/>
          </p:nvPr>
        </p:nvSpPr>
        <p:spPr>
          <a:xfrm>
            <a:off x="457200" y="1219200"/>
            <a:ext cx="8229600" cy="4937125"/>
          </a:xfrm>
        </p:spPr>
        <p:txBody>
          <a:bodyPr/>
          <a:lstStyle/>
          <a:p>
            <a:r>
              <a:rPr lang="en-US" smtClean="0"/>
              <a:t>“ Perencanaan yang mengatur jenis-jenis penggunaan lahan di suatu daerah agar dapat digunakan secara optimal, yaitu memberi hasil yang tertinggi dan tidak merusak tanahnya sendiri serta lingkungannya”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pt-BR" sz="4000" dirty="0" smtClean="0"/>
              <a:t>Mengapa guna lahan perlu ditata?</a:t>
            </a:r>
            <a:endParaRPr lang="id-ID"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Lingkup dalam PGL</a:t>
            </a:r>
            <a:endParaRPr lang="id-ID" dirty="0"/>
          </a:p>
        </p:txBody>
      </p:sp>
      <p:sp>
        <p:nvSpPr>
          <p:cNvPr id="3" name="Content Placeholder 2"/>
          <p:cNvSpPr>
            <a:spLocks noGrp="1"/>
          </p:cNvSpPr>
          <p:nvPr>
            <p:ph sz="quarter" idx="1"/>
          </p:nvPr>
        </p:nvSpPr>
        <p:spPr/>
        <p:txBody>
          <a:bodyPr/>
          <a:lstStyle/>
          <a:p>
            <a:r>
              <a:rPr lang="id-ID" dirty="0" smtClean="0"/>
              <a:t>Meliputi:</a:t>
            </a:r>
          </a:p>
          <a:p>
            <a:pPr marL="514350" indent="-514350">
              <a:buFont typeface="+mj-lt"/>
              <a:buAutoNum type="arabicPeriod"/>
            </a:pPr>
            <a:r>
              <a:rPr lang="id-ID" dirty="0" smtClean="0"/>
              <a:t>Penilaian secara sistematis potensi tanah dan air</a:t>
            </a:r>
          </a:p>
          <a:p>
            <a:pPr marL="514350" indent="-514350">
              <a:buFont typeface="+mj-lt"/>
              <a:buAutoNum type="arabicPeriod"/>
            </a:pPr>
            <a:r>
              <a:rPr lang="id-ID" dirty="0" smtClean="0"/>
              <a:t>Mencari alternatif –alternatif penggunaan lahan terbaik</a:t>
            </a:r>
          </a:p>
          <a:p>
            <a:pPr marL="514350" indent="-514350">
              <a:buFont typeface="+mj-lt"/>
              <a:buAutoNum type="arabicPeriod"/>
            </a:pPr>
            <a:r>
              <a:rPr lang="id-ID" dirty="0" smtClean="0"/>
              <a:t>Menilai kondisi ekonomi, sosial, dan lingkungan agar dapat memilih dan menetapkan penggunaan lahan yang paling menguntungkan, memenuhi keinginan, masyarakat dan dapat menjaga tanah agar tidak mengalami kerusakan di masa mendatang</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82</TotalTime>
  <Words>983</Words>
  <Application>Microsoft Office PowerPoint</Application>
  <PresentationFormat>On-screen Show (4:3)</PresentationFormat>
  <Paragraphs>78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Perencanaan Tata Guna Lahan</vt:lpstr>
      <vt:lpstr>Slide 2</vt:lpstr>
      <vt:lpstr>Istilah-istilah dalam PGL</vt:lpstr>
      <vt:lpstr>Istilah-istilah dalam PGL</vt:lpstr>
      <vt:lpstr>Istilah-istilah dalam PGL</vt:lpstr>
      <vt:lpstr>Istilah-istilah dalam PGL</vt:lpstr>
      <vt:lpstr>Perencaan Tata Guna Lahan (PGL)</vt:lpstr>
      <vt:lpstr>Slide 8</vt:lpstr>
      <vt:lpstr>Ruang Lingkup dalam PGL</vt:lpstr>
      <vt:lpstr>Slide 10</vt:lpstr>
      <vt:lpstr>Lahan</vt:lpstr>
      <vt:lpstr>Cara menentukan penggunaan lahan terbaik</vt:lpstr>
      <vt:lpstr>Sasaran PGL</vt:lpstr>
      <vt:lpstr>Fokus PGL</vt:lpstr>
      <vt:lpstr>Fokus PGL - RAKYAT</vt:lpstr>
      <vt:lpstr>Fokus PGL - LAHAN</vt:lpstr>
      <vt:lpstr>Fokus PGL - Teknologi</vt:lpstr>
      <vt:lpstr>Fokus PGL - Keterpaduan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Tata Guna Lahan</dc:title>
  <dc:creator>Owner</dc:creator>
  <cp:lastModifiedBy>vita</cp:lastModifiedBy>
  <cp:revision>21</cp:revision>
  <dcterms:created xsi:type="dcterms:W3CDTF">2013-02-17T16:21:05Z</dcterms:created>
  <dcterms:modified xsi:type="dcterms:W3CDTF">2013-02-18T21:03:14Z</dcterms:modified>
</cp:coreProperties>
</file>