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CEFA71-F3BF-47F3-839D-C6F32D210ACA}" type="datetimeFigureOut">
              <a:rPr lang="en-US" smtClean="0"/>
              <a:t>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31EC6-6E07-4922-968D-BD984EE670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F31EC6-6E07-4922-968D-BD984EE670E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896412-47DF-4941-969F-80A0F9EB01B8}"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96412-47DF-4941-969F-80A0F9EB01B8}"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96412-47DF-4941-969F-80A0F9EB01B8}"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96412-47DF-4941-969F-80A0F9EB01B8}"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96412-47DF-4941-969F-80A0F9EB01B8}"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896412-47DF-4941-969F-80A0F9EB01B8}"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896412-47DF-4941-969F-80A0F9EB01B8}" type="datetimeFigureOut">
              <a:rPr lang="en-US" smtClean="0"/>
              <a:pPr/>
              <a:t>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896412-47DF-4941-969F-80A0F9EB01B8}" type="datetimeFigureOut">
              <a:rPr lang="en-US" smtClean="0"/>
              <a:pPr/>
              <a:t>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96412-47DF-4941-969F-80A0F9EB01B8}" type="datetimeFigureOut">
              <a:rPr lang="en-US" smtClean="0"/>
              <a:pPr/>
              <a:t>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6412-47DF-4941-969F-80A0F9EB01B8}"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6412-47DF-4941-969F-80A0F9EB01B8}"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0ED91-A7B2-452D-BAD1-7878A45D2E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96412-47DF-4941-969F-80A0F9EB01B8}" type="datetimeFigureOut">
              <a:rPr lang="en-US" smtClean="0"/>
              <a:pPr/>
              <a:t>2/17/2012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0ED91-A7B2-452D-BAD1-7878A45D2E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id-ID" sz="2000" dirty="0"/>
              <a:t>KONTEKS DAN KONTRAS</a:t>
            </a:r>
            <a:br>
              <a:rPr lang="id-ID" sz="2000" dirty="0"/>
            </a:br>
            <a:r>
              <a:rPr lang="id-ID" sz="2000" dirty="0"/>
              <a:t>Perancangan dalam konteks hubungan visual berarti memberikan </a:t>
            </a:r>
            <a:r>
              <a:rPr lang="en-US" sz="2000" dirty="0" err="1" smtClean="0"/>
              <a:t>keselarasan</a:t>
            </a:r>
            <a:r>
              <a:rPr lang="en-US" sz="2000" dirty="0" smtClean="0"/>
              <a:t> </a:t>
            </a:r>
            <a:r>
              <a:rPr lang="id-ID" sz="2000" dirty="0" smtClean="0"/>
              <a:t>bangunan </a:t>
            </a:r>
            <a:r>
              <a:rPr lang="id-ID" sz="2000" dirty="0"/>
              <a:t>yang ada dan proyek yang diusulkan sehingga menciptakan efek </a:t>
            </a:r>
            <a:r>
              <a:rPr lang="id-ID" sz="2000" dirty="0" smtClean="0"/>
              <a:t>kes</a:t>
            </a:r>
            <a:r>
              <a:rPr lang="en-US" sz="2000" dirty="0" err="1" smtClean="0"/>
              <a:t>atuan</a:t>
            </a:r>
            <a:r>
              <a:rPr lang="id-ID" sz="2000" dirty="0" smtClean="0"/>
              <a:t>. </a:t>
            </a:r>
            <a:r>
              <a:rPr lang="id-ID" sz="2000" dirty="0"/>
              <a:t>Gedung baru harus memperkuat dan meningkatkan karakteristik pengaturan, atau setidaknya mempertahankan pola </a:t>
            </a:r>
            <a:r>
              <a:rPr lang="en-US" sz="2000" dirty="0" err="1" smtClean="0"/>
              <a:t>kesatuan</a:t>
            </a:r>
            <a:r>
              <a:rPr lang="id-ID" sz="2000" dirty="0" smtClean="0"/>
              <a:t>.</a:t>
            </a:r>
            <a:r>
              <a:rPr lang="id-ID" sz="2000" dirty="0"/>
              <a:t/>
            </a:r>
            <a:br>
              <a:rPr lang="id-ID" sz="2000" dirty="0"/>
            </a:br>
            <a:r>
              <a:rPr lang="id-ID" sz="2000" dirty="0" smtClean="0"/>
              <a:t>hubungan </a:t>
            </a:r>
            <a:r>
              <a:rPr lang="en-US" sz="2000" dirty="0" smtClean="0"/>
              <a:t>visual </a:t>
            </a:r>
            <a:r>
              <a:rPr lang="en-US" sz="2000" dirty="0" err="1" smtClean="0"/>
              <a:t>itu</a:t>
            </a:r>
            <a:r>
              <a:rPr lang="en-US" sz="2000" dirty="0" smtClean="0"/>
              <a:t> </a:t>
            </a:r>
            <a:r>
              <a:rPr lang="en-US" sz="2000" dirty="0" err="1" smtClean="0"/>
              <a:t>mudah</a:t>
            </a:r>
            <a:r>
              <a:rPr lang="en-US" sz="2000" dirty="0" smtClean="0"/>
              <a:t> </a:t>
            </a:r>
            <a:r>
              <a:rPr lang="en-US" sz="2000" dirty="0" err="1" smtClean="0"/>
              <a:t>di</a:t>
            </a:r>
            <a:r>
              <a:rPr lang="id-ID" sz="2000" dirty="0" smtClean="0"/>
              <a:t>mengerti</a:t>
            </a:r>
            <a:r>
              <a:rPr lang="id-ID" sz="2000" dirty="0"/>
              <a:t>, </a:t>
            </a:r>
            <a:r>
              <a:rPr lang="id-ID" sz="2000" dirty="0" smtClean="0"/>
              <a:t>sederhana</a:t>
            </a:r>
            <a:r>
              <a:rPr lang="id-ID" sz="2000" dirty="0"/>
              <a:t>, </a:t>
            </a:r>
            <a:r>
              <a:rPr lang="en-US" sz="2000" dirty="0" err="1" smtClean="0"/>
              <a:t>mempunyai</a:t>
            </a:r>
            <a:r>
              <a:rPr lang="en-US" sz="2000" dirty="0" smtClean="0"/>
              <a:t> </a:t>
            </a:r>
            <a:r>
              <a:rPr lang="id-ID" sz="2000" dirty="0" smtClean="0"/>
              <a:t>fitur</a:t>
            </a:r>
            <a:r>
              <a:rPr lang="en-US" sz="2000" dirty="0" smtClean="0"/>
              <a:t>2</a:t>
            </a:r>
            <a:r>
              <a:rPr lang="id-ID" sz="2000" dirty="0" smtClean="0"/>
              <a:t> </a:t>
            </a:r>
            <a:r>
              <a:rPr lang="id-ID" sz="2000" dirty="0"/>
              <a:t>dasar. proporsi </a:t>
            </a:r>
            <a:r>
              <a:rPr lang="en-US" sz="2000" dirty="0" err="1" smtClean="0"/>
              <a:t>jendela</a:t>
            </a:r>
            <a:r>
              <a:rPr lang="id-ID" sz="2000" dirty="0" smtClean="0"/>
              <a:t>, </a:t>
            </a:r>
            <a:r>
              <a:rPr lang="id-ID" sz="2000" dirty="0"/>
              <a:t>penempatan pintu masuk, unsur-unsur dekoratif,, gaya bahan dan siluet adalah contoh fitur yang berkontribusi pada rasa kesatuan </a:t>
            </a:r>
            <a:r>
              <a:rPr lang="id-ID" sz="2000" dirty="0" smtClean="0"/>
              <a:t>dari </a:t>
            </a:r>
            <a:r>
              <a:rPr lang="id-ID" sz="2000" dirty="0"/>
              <a:t>suatu lingkungan, jalan, atau </a:t>
            </a:r>
            <a:r>
              <a:rPr lang="id-ID" sz="2000" dirty="0" smtClean="0"/>
              <a:t>k</a:t>
            </a:r>
            <a:r>
              <a:rPr lang="en-US" sz="2000" dirty="0" err="1" smtClean="0"/>
              <a:t>ota</a:t>
            </a:r>
            <a:r>
              <a:rPr lang="id-ID" sz="2000" dirty="0" smtClean="0"/>
              <a:t>. </a:t>
            </a:r>
            <a:r>
              <a:rPr lang="id-ID" sz="2000" dirty="0"/>
              <a:t>Setiap tempat memiliki campuran sendiri unsur-unsur dan tingkat toleransi untuk berbagai desain.</a:t>
            </a:r>
            <a:br>
              <a:rPr lang="id-ID" sz="2000" dirty="0"/>
            </a:br>
            <a:endParaRPr lang="en-US" sz="2000" dirty="0" smtClean="0"/>
          </a:p>
          <a:p>
            <a:pPr>
              <a:buNone/>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id-ID" sz="2000" dirty="0"/>
              <a:t>Validitas kriteria aset dapat diuji dengan desain yang sengaja mengabaikan atau membalikkan standar. Dalam sketsa di sini, masing-masing kualitas menghubungkan yang ditandai baris anne ratu telah terbalik. Hasil bahagia harus jelas bahkan peneliti yang paling grafis dirampas. Alih-alih atap memuncak dengan siluet menara berbentuk kerucut benar-benar datar, irama bangunan dekat jarak rusak oleh lebar ekstra, dan dibangun langsung ke baris properti bangunan tidak berbagi kemunduran</a:t>
            </a:r>
            <a:r>
              <a:rPr lang="id-ID" sz="2000" dirty="0" smtClean="0"/>
              <a:t>.</a:t>
            </a:r>
            <a:endParaRPr lang="en-US" sz="2000" dirty="0" smtClean="0"/>
          </a:p>
          <a:p>
            <a:pPr>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id-ID" sz="1800" dirty="0" smtClean="0"/>
              <a:t>STANDING</a:t>
            </a:r>
            <a:r>
              <a:rPr lang="en-US" sz="1800" dirty="0" smtClean="0"/>
              <a:t> GROUND</a:t>
            </a:r>
            <a:r>
              <a:rPr lang="id-ID" sz="1800" dirty="0"/>
              <a:t/>
            </a:r>
            <a:br>
              <a:rPr lang="id-ID" sz="1800" dirty="0"/>
            </a:br>
            <a:r>
              <a:rPr lang="id-ID" sz="1800" dirty="0"/>
              <a:t>Sebuah bangunan tidak perlu </a:t>
            </a:r>
            <a:r>
              <a:rPr lang="en-US" sz="1800" dirty="0" err="1" smtClean="0"/>
              <a:t>meniru</a:t>
            </a:r>
            <a:r>
              <a:rPr lang="en-US" sz="1800" dirty="0" smtClean="0"/>
              <a:t> </a:t>
            </a:r>
            <a:r>
              <a:rPr lang="id-ID" sz="1800" dirty="0" smtClean="0"/>
              <a:t>untuk </a:t>
            </a:r>
            <a:r>
              <a:rPr lang="id-ID" sz="1800" dirty="0"/>
              <a:t>masuk ke dalam konteks dan mendukung visual kesatuan wilayah; itu harus, bagaimanapun, memiliki karakteristik dasar tertentu dengan mereka. desain kontekstual adalah alat pelestarian </a:t>
            </a:r>
            <a:r>
              <a:rPr lang="en-US" sz="1800" dirty="0" err="1" smtClean="0"/>
              <a:t>yg</a:t>
            </a:r>
            <a:r>
              <a:rPr lang="en-US" sz="1800" dirty="0" smtClean="0"/>
              <a:t> </a:t>
            </a:r>
            <a:r>
              <a:rPr lang="id-ID" sz="1800" dirty="0" smtClean="0"/>
              <a:t>berguna </a:t>
            </a:r>
            <a:r>
              <a:rPr lang="id-ID" sz="1800" dirty="0"/>
              <a:t>karena memungkinkan </a:t>
            </a:r>
            <a:r>
              <a:rPr lang="en-US" sz="1800" dirty="0" err="1" smtClean="0"/>
              <a:t>melestarikan</a:t>
            </a:r>
            <a:r>
              <a:rPr lang="en-US" sz="1800" dirty="0" smtClean="0"/>
              <a:t> </a:t>
            </a:r>
            <a:r>
              <a:rPr lang="id-ID" sz="1800" dirty="0" smtClean="0"/>
              <a:t>bangunan dalam </a:t>
            </a:r>
            <a:r>
              <a:rPr lang="id-ID" sz="1800" dirty="0"/>
              <a:t>konteks yang sesuai dan mendukung. Dalam sebuah kota dengan warisan bangunan yang dirancang dengan baik </a:t>
            </a:r>
            <a:r>
              <a:rPr lang="en-US" sz="1800" dirty="0" err="1" smtClean="0"/>
              <a:t>serta</a:t>
            </a:r>
            <a:r>
              <a:rPr lang="en-US" sz="1800" dirty="0" smtClean="0"/>
              <a:t> </a:t>
            </a:r>
            <a:r>
              <a:rPr lang="id-ID" sz="1800" dirty="0" smtClean="0"/>
              <a:t>lingkungan</a:t>
            </a:r>
            <a:r>
              <a:rPr lang="en-US" sz="1800" dirty="0" smtClean="0"/>
              <a:t> </a:t>
            </a:r>
            <a:r>
              <a:rPr lang="en-US" sz="1800" dirty="0" err="1" smtClean="0"/>
              <a:t>yg</a:t>
            </a:r>
            <a:r>
              <a:rPr lang="en-US" sz="1800" dirty="0" smtClean="0"/>
              <a:t> </a:t>
            </a:r>
            <a:r>
              <a:rPr lang="en-US" sz="1800" dirty="0" err="1" smtClean="0"/>
              <a:t>baik</a:t>
            </a:r>
            <a:r>
              <a:rPr lang="id-ID" sz="1800" dirty="0" smtClean="0"/>
              <a:t>, </a:t>
            </a:r>
            <a:r>
              <a:rPr lang="en-US" sz="1800" dirty="0" err="1" smtClean="0"/>
              <a:t>bagi</a:t>
            </a:r>
            <a:r>
              <a:rPr lang="en-US" sz="1800" dirty="0" smtClean="0"/>
              <a:t> </a:t>
            </a:r>
            <a:r>
              <a:rPr lang="id-ID" sz="1800" dirty="0" smtClean="0"/>
              <a:t>para </a:t>
            </a:r>
            <a:r>
              <a:rPr lang="id-ID" sz="1800" dirty="0"/>
              <a:t>perencana tindakan </a:t>
            </a:r>
            <a:r>
              <a:rPr lang="id-ID" sz="1800" dirty="0" smtClean="0"/>
              <a:t>penting  </a:t>
            </a:r>
            <a:r>
              <a:rPr lang="id-ID" sz="1800" dirty="0"/>
              <a:t>adalah untuk menegaskan bahwa perancang arsitektur menghormati kualitas positif dari lingkungan yang ada. </a:t>
            </a:r>
            <a:r>
              <a:rPr lang="en-US" sz="1800" dirty="0" err="1" smtClean="0"/>
              <a:t>Jika</a:t>
            </a:r>
            <a:r>
              <a:rPr lang="en-US" sz="1800" dirty="0" smtClean="0"/>
              <a:t> </a:t>
            </a:r>
            <a:r>
              <a:rPr lang="en-US" sz="1800" dirty="0" err="1" smtClean="0"/>
              <a:t>desainer</a:t>
            </a:r>
            <a:r>
              <a:rPr lang="en-US" sz="1800" dirty="0" smtClean="0"/>
              <a:t> </a:t>
            </a:r>
            <a:r>
              <a:rPr lang="en-US" sz="1800" dirty="0" err="1" smtClean="0"/>
              <a:t>memaksakan</a:t>
            </a:r>
            <a:r>
              <a:rPr lang="en-US" sz="1800" dirty="0" smtClean="0"/>
              <a:t> </a:t>
            </a:r>
            <a:r>
              <a:rPr lang="en-US" sz="1800" dirty="0" err="1" smtClean="0"/>
              <a:t>kehendak</a:t>
            </a:r>
            <a:r>
              <a:rPr lang="en-US" sz="1800" dirty="0" smtClean="0"/>
              <a:t> </a:t>
            </a:r>
            <a:r>
              <a:rPr lang="en-US" sz="1800" dirty="0" err="1" smtClean="0"/>
              <a:t>pada</a:t>
            </a:r>
            <a:r>
              <a:rPr lang="en-US" sz="1800" dirty="0" smtClean="0"/>
              <a:t> </a:t>
            </a:r>
            <a:r>
              <a:rPr lang="en-US" sz="1800" dirty="0" err="1" smtClean="0"/>
              <a:t>suatu</a:t>
            </a:r>
            <a:r>
              <a:rPr lang="en-US" sz="1800" dirty="0" smtClean="0"/>
              <a:t> </a:t>
            </a:r>
            <a:r>
              <a:rPr lang="en-US" sz="1800" dirty="0" err="1" smtClean="0"/>
              <a:t>lingkungan</a:t>
            </a:r>
            <a:r>
              <a:rPr lang="en-US" sz="1800" dirty="0" smtClean="0"/>
              <a:t> </a:t>
            </a:r>
            <a:r>
              <a:rPr lang="en-US" sz="1800" dirty="0" err="1" smtClean="0"/>
              <a:t>maka</a:t>
            </a:r>
            <a:r>
              <a:rPr lang="en-US" sz="1800" dirty="0" smtClean="0"/>
              <a:t> </a:t>
            </a:r>
            <a:r>
              <a:rPr lang="en-US" sz="1800" dirty="0" smtClean="0"/>
              <a:t>s</a:t>
            </a:r>
            <a:r>
              <a:rPr lang="id-ID" sz="1800" dirty="0" smtClean="0"/>
              <a:t>ebuah </a:t>
            </a:r>
            <a:r>
              <a:rPr lang="id-ID" sz="1800" dirty="0"/>
              <a:t>komunitas mempunyai hak untuk bersikeras </a:t>
            </a:r>
            <a:r>
              <a:rPr lang="en-US" sz="1800" dirty="0" err="1" smtClean="0"/>
              <a:t>mempertahankan</a:t>
            </a:r>
            <a:r>
              <a:rPr lang="en-US" sz="1800" dirty="0" smtClean="0"/>
              <a:t> </a:t>
            </a:r>
            <a:r>
              <a:rPr lang="id-ID" sz="1800" dirty="0" smtClean="0"/>
              <a:t>skala </a:t>
            </a:r>
            <a:r>
              <a:rPr lang="id-ID" sz="1800" dirty="0"/>
              <a:t>dan karakter struktur </a:t>
            </a:r>
            <a:r>
              <a:rPr lang="en-US" sz="1800" dirty="0" err="1" smtClean="0"/>
              <a:t>terhadap</a:t>
            </a:r>
            <a:r>
              <a:rPr lang="en-US" sz="1800" dirty="0" smtClean="0"/>
              <a:t> </a:t>
            </a:r>
            <a:r>
              <a:rPr lang="en-US" sz="1800" dirty="0" err="1" smtClean="0"/>
              <a:t>bangunan</a:t>
            </a:r>
            <a:r>
              <a:rPr lang="en-US" sz="1800" dirty="0" smtClean="0"/>
              <a:t> </a:t>
            </a:r>
            <a:r>
              <a:rPr lang="en-US" sz="1800" dirty="0" err="1" smtClean="0"/>
              <a:t>baru</a:t>
            </a:r>
            <a:r>
              <a:rPr lang="en-US" sz="1800" dirty="0" smtClean="0"/>
              <a:t> </a:t>
            </a:r>
            <a:r>
              <a:rPr lang="en-US" sz="1800" dirty="0" err="1" smtClean="0"/>
              <a:t>sehingga</a:t>
            </a:r>
            <a:r>
              <a:rPr lang="en-US" sz="1800" dirty="0" smtClean="0"/>
              <a:t> </a:t>
            </a:r>
            <a:r>
              <a:rPr lang="id-ID" sz="1800" dirty="0" smtClean="0"/>
              <a:t>memberikan </a:t>
            </a:r>
            <a:r>
              <a:rPr lang="id-ID" sz="1800" dirty="0"/>
              <a:t>kontribusi keseluruhan kesan kesatuan.</a:t>
            </a:r>
            <a:br>
              <a:rPr lang="id-ID" sz="1800" dirty="0"/>
            </a:br>
            <a:endParaRPr lang="en-US" sz="1800" dirty="0" smtClean="0"/>
          </a:p>
          <a:p>
            <a:pPr>
              <a:buNone/>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id-ID" sz="1800" dirty="0"/>
              <a:t>Daerah perkotaan di </a:t>
            </a:r>
            <a:r>
              <a:rPr lang="en-US" sz="1800" dirty="0" err="1" smtClean="0"/>
              <a:t>Amerika</a:t>
            </a:r>
            <a:r>
              <a:rPr lang="en-US" sz="1800" dirty="0" smtClean="0"/>
              <a:t> </a:t>
            </a:r>
            <a:r>
              <a:rPr lang="en-US" sz="1800" dirty="0" err="1" smtClean="0"/>
              <a:t>jarang</a:t>
            </a:r>
            <a:r>
              <a:rPr lang="en-US" sz="1800" dirty="0" smtClean="0"/>
              <a:t> </a:t>
            </a:r>
            <a:r>
              <a:rPr lang="en-US" sz="1800" dirty="0" err="1" smtClean="0"/>
              <a:t>memiliki</a:t>
            </a:r>
            <a:r>
              <a:rPr lang="en-US" sz="1800" dirty="0" smtClean="0"/>
              <a:t> rasa </a:t>
            </a:r>
            <a:r>
              <a:rPr lang="en-US" sz="1800" dirty="0" err="1" smtClean="0"/>
              <a:t>kesatuan</a:t>
            </a:r>
            <a:r>
              <a:rPr lang="id-ID" sz="1800" dirty="0" smtClean="0"/>
              <a:t>. </a:t>
            </a:r>
            <a:r>
              <a:rPr lang="en-US" sz="1800" dirty="0" err="1" smtClean="0"/>
              <a:t>bangunan</a:t>
            </a:r>
            <a:r>
              <a:rPr lang="id-ID" sz="1800" dirty="0" smtClean="0"/>
              <a:t> </a:t>
            </a:r>
            <a:r>
              <a:rPr lang="id-ID" sz="1800" dirty="0"/>
              <a:t>baru lebih cenderung </a:t>
            </a:r>
            <a:r>
              <a:rPr lang="en-US" sz="1800" dirty="0" err="1" smtClean="0"/>
              <a:t>terlihat</a:t>
            </a:r>
            <a:r>
              <a:rPr lang="en-US" sz="1800" dirty="0" smtClean="0"/>
              <a:t> </a:t>
            </a:r>
            <a:r>
              <a:rPr lang="en-US" sz="1800" dirty="0" err="1" smtClean="0"/>
              <a:t>asing</a:t>
            </a:r>
            <a:r>
              <a:rPr lang="en-US" sz="1800" dirty="0" smtClean="0"/>
              <a:t>  </a:t>
            </a:r>
            <a:r>
              <a:rPr lang="id-ID" sz="1800" dirty="0" smtClean="0"/>
              <a:t>daripada menyesuaikan </a:t>
            </a:r>
            <a:r>
              <a:rPr lang="id-ID" sz="1800" dirty="0"/>
              <a:t>dengan </a:t>
            </a:r>
            <a:r>
              <a:rPr lang="en-US" sz="1800" dirty="0" err="1" smtClean="0"/>
              <a:t>lingkungan</a:t>
            </a:r>
            <a:r>
              <a:rPr lang="en-US" sz="1800" dirty="0" smtClean="0"/>
              <a:t> </a:t>
            </a:r>
            <a:r>
              <a:rPr lang="en-US" sz="1800" dirty="0" err="1" smtClean="0"/>
              <a:t>sekitar</a:t>
            </a:r>
            <a:r>
              <a:rPr lang="id-ID" sz="1800" dirty="0" smtClean="0"/>
              <a:t>. </a:t>
            </a:r>
            <a:endParaRPr lang="en-US" sz="1800" dirty="0" smtClean="0"/>
          </a:p>
          <a:p>
            <a:pPr>
              <a:buNone/>
            </a:pPr>
            <a:r>
              <a:rPr lang="id-ID" sz="1800" dirty="0" smtClean="0"/>
              <a:t>Daerah </a:t>
            </a:r>
            <a:r>
              <a:rPr lang="id-ID" sz="1800" dirty="0"/>
              <a:t>yang </a:t>
            </a:r>
            <a:r>
              <a:rPr lang="en-US" sz="1800" dirty="0" smtClean="0"/>
              <a:t>paling </a:t>
            </a:r>
            <a:r>
              <a:rPr lang="en-US" sz="1800" dirty="0" err="1" smtClean="0"/>
              <a:t>bagus</a:t>
            </a:r>
            <a:r>
              <a:rPr lang="en-US" sz="1800" dirty="0" smtClean="0"/>
              <a:t> </a:t>
            </a:r>
            <a:r>
              <a:rPr lang="en-US" sz="1800" dirty="0" err="1" smtClean="0"/>
              <a:t>adalah</a:t>
            </a:r>
            <a:r>
              <a:rPr lang="en-US" sz="1800" dirty="0" smtClean="0"/>
              <a:t> yang </a:t>
            </a:r>
            <a:r>
              <a:rPr lang="en-US" sz="1800" dirty="0" err="1" smtClean="0"/>
              <a:t>memiliki</a:t>
            </a:r>
            <a:r>
              <a:rPr lang="en-US" sz="1800" dirty="0" smtClean="0"/>
              <a:t> </a:t>
            </a:r>
            <a:r>
              <a:rPr lang="en-US" sz="1800" dirty="0" err="1" smtClean="0"/>
              <a:t>keterpaduan</a:t>
            </a:r>
            <a:r>
              <a:rPr lang="id-ID" sz="1800" dirty="0" smtClean="0"/>
              <a:t>, </a:t>
            </a:r>
            <a:r>
              <a:rPr lang="en-US" sz="1800" dirty="0" err="1" smtClean="0"/>
              <a:t>kumpulan</a:t>
            </a:r>
            <a:r>
              <a:rPr lang="en-US" sz="1800" dirty="0" smtClean="0"/>
              <a:t> </a:t>
            </a:r>
            <a:r>
              <a:rPr lang="id-ID" sz="1800" dirty="0" smtClean="0"/>
              <a:t>bangunan membuat </a:t>
            </a:r>
            <a:r>
              <a:rPr lang="id-ID" sz="1800" dirty="0"/>
              <a:t>efek </a:t>
            </a:r>
            <a:r>
              <a:rPr lang="id-ID" sz="1800" dirty="0" smtClean="0"/>
              <a:t>kes</a:t>
            </a:r>
            <a:r>
              <a:rPr lang="en-US" sz="1800" dirty="0" err="1" smtClean="0"/>
              <a:t>atuan</a:t>
            </a:r>
            <a:r>
              <a:rPr lang="en-US" sz="1800" dirty="0" smtClean="0"/>
              <a:t> (unity)</a:t>
            </a:r>
            <a:r>
              <a:rPr lang="id-ID" sz="1800" dirty="0" smtClean="0"/>
              <a:t>. </a:t>
            </a:r>
            <a:endParaRPr lang="en-US" sz="1800" dirty="0" smtClean="0"/>
          </a:p>
          <a:p>
            <a:pPr>
              <a:buNone/>
            </a:pPr>
            <a:r>
              <a:rPr lang="id-ID" sz="1800" dirty="0" smtClean="0"/>
              <a:t>Se</a:t>
            </a:r>
            <a:r>
              <a:rPr lang="en-US" sz="1800" dirty="0" smtClean="0"/>
              <a:t>kali </a:t>
            </a:r>
            <a:r>
              <a:rPr lang="id-ID" sz="1800" dirty="0" smtClean="0"/>
              <a:t>kesatuan </a:t>
            </a:r>
            <a:r>
              <a:rPr lang="id-ID" sz="1800" dirty="0"/>
              <a:t>wilayah rusak oleh proyek </a:t>
            </a:r>
            <a:r>
              <a:rPr lang="en-US" sz="1800" dirty="0" err="1" smtClean="0"/>
              <a:t>yg</a:t>
            </a:r>
            <a:r>
              <a:rPr lang="en-US" sz="1800" dirty="0" smtClean="0"/>
              <a:t> </a:t>
            </a:r>
            <a:r>
              <a:rPr lang="en-US" sz="1800" dirty="0" err="1" smtClean="0"/>
              <a:t>tidak</a:t>
            </a:r>
            <a:r>
              <a:rPr lang="en-US" sz="1800" dirty="0" smtClean="0"/>
              <a:t> </a:t>
            </a:r>
            <a:r>
              <a:rPr lang="en-US" sz="1800" dirty="0" err="1" smtClean="0"/>
              <a:t>sesuai</a:t>
            </a:r>
            <a:r>
              <a:rPr lang="id-ID" sz="1800" dirty="0" smtClean="0"/>
              <a:t>, </a:t>
            </a:r>
            <a:r>
              <a:rPr lang="en-US" sz="1800" dirty="0" err="1" smtClean="0"/>
              <a:t>membutuhkan</a:t>
            </a:r>
            <a:r>
              <a:rPr lang="en-US" sz="1800" dirty="0" smtClean="0"/>
              <a:t> </a:t>
            </a:r>
            <a:r>
              <a:rPr lang="en-US" sz="1800" dirty="0" err="1" smtClean="0"/>
              <a:t>waktu</a:t>
            </a:r>
            <a:r>
              <a:rPr lang="en-US" sz="1800" dirty="0" smtClean="0"/>
              <a:t> </a:t>
            </a:r>
            <a:r>
              <a:rPr lang="en-US" sz="1800" dirty="0" err="1" smtClean="0"/>
              <a:t>yg</a:t>
            </a:r>
            <a:r>
              <a:rPr lang="en-US" sz="1800" dirty="0" smtClean="0"/>
              <a:t> lama</a:t>
            </a:r>
            <a:r>
              <a:rPr lang="id-ID" sz="1800" dirty="0" smtClean="0"/>
              <a:t> </a:t>
            </a:r>
            <a:r>
              <a:rPr lang="id-ID" sz="1800" dirty="0"/>
              <a:t>sebelum kesalahan tersebut dapat diatasi. </a:t>
            </a:r>
            <a:r>
              <a:rPr lang="id-ID" sz="1800" dirty="0" smtClean="0"/>
              <a:t>Se</a:t>
            </a:r>
            <a:r>
              <a:rPr lang="en-US" sz="1800" dirty="0" smtClean="0"/>
              <a:t>kali </a:t>
            </a:r>
            <a:r>
              <a:rPr lang="en-US" sz="1800" dirty="0" err="1" smtClean="0"/>
              <a:t>berkompromi</a:t>
            </a:r>
            <a:r>
              <a:rPr lang="en-US" sz="1800" dirty="0" smtClean="0"/>
              <a:t> dg </a:t>
            </a:r>
            <a:r>
              <a:rPr lang="en-US" sz="1800" dirty="0" err="1" smtClean="0"/>
              <a:t>proyek</a:t>
            </a:r>
            <a:r>
              <a:rPr lang="en-US" sz="1800" dirty="0" smtClean="0"/>
              <a:t> </a:t>
            </a:r>
            <a:r>
              <a:rPr lang="en-US" sz="1800" dirty="0" err="1" smtClean="0"/>
              <a:t>yg</a:t>
            </a:r>
            <a:r>
              <a:rPr lang="en-US" sz="1800" dirty="0" smtClean="0"/>
              <a:t> </a:t>
            </a:r>
            <a:r>
              <a:rPr lang="en-US" sz="1800" dirty="0" err="1" smtClean="0"/>
              <a:t>tidak</a:t>
            </a:r>
            <a:r>
              <a:rPr lang="en-US" sz="1800" dirty="0" smtClean="0"/>
              <a:t> </a:t>
            </a:r>
            <a:r>
              <a:rPr lang="en-US" sz="1800" dirty="0" err="1" smtClean="0"/>
              <a:t>sesuai</a:t>
            </a:r>
            <a:r>
              <a:rPr lang="en-US" sz="1800" dirty="0" smtClean="0"/>
              <a:t> </a:t>
            </a:r>
            <a:r>
              <a:rPr lang="en-US" sz="1800" dirty="0" err="1" smtClean="0"/>
              <a:t>lingkungan</a:t>
            </a:r>
            <a:r>
              <a:rPr lang="en-US" sz="1800" dirty="0" smtClean="0"/>
              <a:t> </a:t>
            </a:r>
            <a:r>
              <a:rPr lang="en-US" sz="1800" dirty="0" err="1" smtClean="0"/>
              <a:t>akan</a:t>
            </a:r>
            <a:r>
              <a:rPr lang="en-US" sz="1800" dirty="0" smtClean="0"/>
              <a:t> </a:t>
            </a:r>
            <a:r>
              <a:rPr lang="en-US" sz="1800" dirty="0" err="1" smtClean="0"/>
              <a:t>menyebabkan</a:t>
            </a:r>
            <a:r>
              <a:rPr lang="en-US" sz="1800" dirty="0" smtClean="0"/>
              <a:t> </a:t>
            </a:r>
            <a:r>
              <a:rPr lang="en-US" sz="1800" dirty="0" err="1" smtClean="0"/>
              <a:t>integritas</a:t>
            </a:r>
            <a:r>
              <a:rPr lang="en-US" sz="1800" dirty="0" smtClean="0"/>
              <a:t> </a:t>
            </a:r>
            <a:r>
              <a:rPr lang="en-US" sz="1800" dirty="0" err="1" smtClean="0"/>
              <a:t>dr</a:t>
            </a:r>
            <a:r>
              <a:rPr lang="en-US" sz="1800" dirty="0" smtClean="0"/>
              <a:t> </a:t>
            </a:r>
            <a:r>
              <a:rPr lang="en-US" sz="1800" dirty="0" err="1" smtClean="0"/>
              <a:t>desain</a:t>
            </a:r>
            <a:r>
              <a:rPr lang="en-US" sz="1800" dirty="0" smtClean="0"/>
              <a:t> </a:t>
            </a:r>
            <a:r>
              <a:rPr lang="en-US" sz="1800" dirty="0" err="1" smtClean="0"/>
              <a:t>menjadi</a:t>
            </a:r>
            <a:r>
              <a:rPr lang="en-US" sz="1800" dirty="0" smtClean="0"/>
              <a:t> </a:t>
            </a:r>
            <a:r>
              <a:rPr lang="en-US" sz="1800" dirty="0" err="1" smtClean="0"/>
              <a:t>lemah</a:t>
            </a:r>
            <a:r>
              <a:rPr lang="id-ID" sz="1800" dirty="0" smtClean="0"/>
              <a:t>. </a:t>
            </a:r>
            <a:endParaRPr lang="en-US" sz="1800" dirty="0" smtClean="0"/>
          </a:p>
          <a:p>
            <a:pPr>
              <a:buNone/>
            </a:pPr>
            <a:r>
              <a:rPr lang="id-ID" sz="1800" dirty="0" smtClean="0"/>
              <a:t>Masalah </a:t>
            </a:r>
            <a:r>
              <a:rPr lang="id-ID" sz="1800" dirty="0"/>
              <a:t>yang dimiliki oleh semua kota yang tumbuh adalah kegagalan berulang dari desainer hari ini yang perlu dipertimbangkan dalam desain karakter lingkungan </a:t>
            </a:r>
            <a:r>
              <a:rPr lang="id-ID" sz="1800" dirty="0" smtClean="0"/>
              <a:t>sekitar.</a:t>
            </a:r>
            <a:endParaRPr lang="en-US" sz="1800" dirty="0" smtClean="0"/>
          </a:p>
          <a:p>
            <a:pPr>
              <a:buNone/>
            </a:pPr>
            <a:r>
              <a:rPr lang="id-ID" sz="1800" dirty="0" smtClean="0"/>
              <a:t>Konsekwensinya </a:t>
            </a:r>
            <a:r>
              <a:rPr lang="id-ID" sz="1800" dirty="0"/>
              <a:t>adalah </a:t>
            </a:r>
            <a:r>
              <a:rPr lang="id-ID" sz="1800" dirty="0" smtClean="0"/>
              <a:t>b</a:t>
            </a:r>
            <a:r>
              <a:rPr lang="en-US" sz="1800" dirty="0" err="1" smtClean="0"/>
              <a:t>ila</a:t>
            </a:r>
            <a:r>
              <a:rPr lang="id-ID" sz="1800" dirty="0" smtClean="0"/>
              <a:t> </a:t>
            </a:r>
            <a:r>
              <a:rPr lang="id-ID" sz="1800" dirty="0"/>
              <a:t>sebuah proyek baru </a:t>
            </a:r>
            <a:r>
              <a:rPr lang="id-ID" sz="1800" dirty="0" smtClean="0"/>
              <a:t>melanggar pola </a:t>
            </a:r>
            <a:r>
              <a:rPr lang="id-ID" sz="1800" dirty="0"/>
              <a:t>yang </a:t>
            </a:r>
            <a:r>
              <a:rPr lang="en-US" sz="1800" dirty="0" smtClean="0"/>
              <a:t> </a:t>
            </a:r>
            <a:r>
              <a:rPr lang="en-US" sz="1800" dirty="0" err="1" smtClean="0"/>
              <a:t>sudah</a:t>
            </a:r>
            <a:r>
              <a:rPr lang="en-US" sz="1800" dirty="0" smtClean="0"/>
              <a:t> </a:t>
            </a:r>
            <a:r>
              <a:rPr lang="en-US" sz="1800" dirty="0" err="1" smtClean="0"/>
              <a:t>ada</a:t>
            </a:r>
            <a:r>
              <a:rPr lang="en-US" sz="1800" dirty="0" smtClean="0"/>
              <a:t> </a:t>
            </a:r>
            <a:r>
              <a:rPr lang="en-US" sz="1800" dirty="0" err="1" smtClean="0"/>
              <a:t>sehingga</a:t>
            </a:r>
            <a:r>
              <a:rPr lang="en-US" sz="1800" dirty="0" smtClean="0"/>
              <a:t> </a:t>
            </a:r>
            <a:r>
              <a:rPr lang="en-US" sz="1800" dirty="0" err="1" smtClean="0"/>
              <a:t>merusak</a:t>
            </a:r>
            <a:r>
              <a:rPr lang="en-US" sz="1800" dirty="0" smtClean="0"/>
              <a:t> </a:t>
            </a:r>
            <a:r>
              <a:rPr lang="id-ID" sz="1800" dirty="0" smtClean="0"/>
              <a:t>kesatuan </a:t>
            </a:r>
            <a:r>
              <a:rPr lang="id-ID" sz="1800" dirty="0"/>
              <a:t>visual, dan menyebabkan </a:t>
            </a:r>
            <a:r>
              <a:rPr lang="id-ID" sz="1800" dirty="0" smtClean="0"/>
              <a:t>kegaga</a:t>
            </a:r>
            <a:r>
              <a:rPr lang="en-US" sz="1800" dirty="0" err="1" smtClean="0"/>
              <a:t>lan</a:t>
            </a:r>
            <a:r>
              <a:rPr lang="en-US" sz="1800" dirty="0" smtClean="0"/>
              <a:t>.</a:t>
            </a:r>
            <a:r>
              <a:rPr lang="id-ID" sz="1800" dirty="0" smtClean="0"/>
              <a:t> </a:t>
            </a:r>
            <a:endParaRPr lang="en-US" sz="1800" dirty="0" smtClean="0"/>
          </a:p>
          <a:p>
            <a:pPr>
              <a:buNone/>
            </a:pPr>
            <a:r>
              <a:rPr lang="en-US" sz="1800" dirty="0" err="1" smtClean="0"/>
              <a:t>Suatu</a:t>
            </a:r>
            <a:r>
              <a:rPr lang="en-US" sz="1800" dirty="0" smtClean="0"/>
              <a:t> </a:t>
            </a:r>
            <a:r>
              <a:rPr lang="en-US" sz="1800" dirty="0" err="1" smtClean="0"/>
              <a:t>saat</a:t>
            </a:r>
            <a:r>
              <a:rPr lang="id-ID" sz="1800" dirty="0" smtClean="0"/>
              <a:t>, </a:t>
            </a:r>
            <a:r>
              <a:rPr lang="en-US" sz="1800" dirty="0" err="1" smtClean="0"/>
              <a:t>perbedaan</a:t>
            </a:r>
            <a:r>
              <a:rPr lang="en-US" sz="1800" dirty="0" smtClean="0"/>
              <a:t> </a:t>
            </a:r>
            <a:r>
              <a:rPr lang="en-US" sz="1800" dirty="0" err="1" smtClean="0"/>
              <a:t>yg</a:t>
            </a:r>
            <a:r>
              <a:rPr lang="en-US" sz="1800" dirty="0" smtClean="0"/>
              <a:t> </a:t>
            </a:r>
            <a:r>
              <a:rPr lang="en-US" sz="1800" dirty="0" err="1" smtClean="0"/>
              <a:t>terus</a:t>
            </a:r>
            <a:r>
              <a:rPr lang="en-US" sz="1800" dirty="0" smtClean="0"/>
              <a:t> </a:t>
            </a:r>
            <a:r>
              <a:rPr lang="en-US" sz="1800" dirty="0" err="1" smtClean="0"/>
              <a:t>menerus</a:t>
            </a:r>
            <a:r>
              <a:rPr lang="id-ID" sz="1800" dirty="0" smtClean="0"/>
              <a:t>  </a:t>
            </a:r>
            <a:r>
              <a:rPr lang="id-ID" sz="1800" dirty="0"/>
              <a:t>berubah menjadi bentuk </a:t>
            </a:r>
            <a:r>
              <a:rPr lang="id-ID" sz="1800" dirty="0" smtClean="0"/>
              <a:t>pe</a:t>
            </a:r>
            <a:r>
              <a:rPr lang="en-US" sz="1800" dirty="0" err="1" smtClean="0"/>
              <a:t>rlawanan</a:t>
            </a:r>
            <a:r>
              <a:rPr lang="id-ID" sz="1800" dirty="0" smtClean="0"/>
              <a:t> </a:t>
            </a:r>
            <a:r>
              <a:rPr lang="en-US" sz="1800" dirty="0" err="1" smtClean="0"/>
              <a:t>dari</a:t>
            </a:r>
            <a:r>
              <a:rPr lang="en-US" sz="1800" dirty="0" smtClean="0"/>
              <a:t> </a:t>
            </a:r>
            <a:r>
              <a:rPr lang="id-ID" sz="1800" dirty="0" smtClean="0"/>
              <a:t>desain </a:t>
            </a:r>
            <a:r>
              <a:rPr lang="id-ID" sz="1800" dirty="0"/>
              <a:t>aktif di mana </a:t>
            </a:r>
            <a:r>
              <a:rPr lang="id-ID" sz="1800" dirty="0" smtClean="0"/>
              <a:t>pengamat </a:t>
            </a:r>
            <a:r>
              <a:rPr lang="id-ID" sz="1800" dirty="0"/>
              <a:t>menyimpulkan bahwa perancang </a:t>
            </a:r>
            <a:r>
              <a:rPr lang="id-ID" sz="1800" dirty="0" smtClean="0"/>
              <a:t>hanya </a:t>
            </a:r>
            <a:r>
              <a:rPr lang="id-ID" sz="1800" dirty="0"/>
              <a:t>mencoba membuat pernyataan dramatis dalam "tradisi modern".</a:t>
            </a:r>
            <a:br>
              <a:rPr lang="id-ID" sz="1800" dirty="0"/>
            </a:br>
            <a:endParaRPr lang="en-US" sz="1800" dirty="0" smtClean="0"/>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id-ID" sz="1800" dirty="0"/>
              <a:t>HARMONY / </a:t>
            </a:r>
            <a:r>
              <a:rPr lang="en-US" sz="1800" dirty="0" smtClean="0"/>
              <a:t>DISHARMONY</a:t>
            </a:r>
            <a:endParaRPr lang="en-US" sz="1800" dirty="0"/>
          </a:p>
          <a:p>
            <a:pPr>
              <a:buNone/>
            </a:pPr>
            <a:r>
              <a:rPr lang="id-ID" sz="1800" dirty="0" smtClean="0"/>
              <a:t>Kontras </a:t>
            </a:r>
            <a:r>
              <a:rPr lang="id-ID" sz="1800" dirty="0"/>
              <a:t>dapat menarik dan tepat dalam beberapa keadaan. </a:t>
            </a:r>
            <a:endParaRPr lang="en-US" sz="1800" dirty="0" smtClean="0"/>
          </a:p>
          <a:p>
            <a:pPr>
              <a:buNone/>
            </a:pPr>
            <a:r>
              <a:rPr lang="id-ID" sz="1800" dirty="0" smtClean="0"/>
              <a:t>Bangunan </a:t>
            </a:r>
            <a:r>
              <a:rPr lang="en-US" sz="1800" dirty="0" err="1" smtClean="0"/>
              <a:t>umum</a:t>
            </a:r>
            <a:r>
              <a:rPr lang="en-US" sz="1800" dirty="0" smtClean="0"/>
              <a:t> </a:t>
            </a:r>
            <a:r>
              <a:rPr lang="en-US" sz="1800" dirty="0" err="1" smtClean="0"/>
              <a:t>biasanya</a:t>
            </a:r>
            <a:r>
              <a:rPr lang="id-ID" sz="1800" dirty="0" smtClean="0"/>
              <a:t> </a:t>
            </a:r>
            <a:r>
              <a:rPr lang="id-ID" sz="1800" dirty="0"/>
              <a:t>dipisahkan dengan </a:t>
            </a:r>
            <a:r>
              <a:rPr lang="id-ID" sz="1800" dirty="0" smtClean="0"/>
              <a:t>desain</a:t>
            </a:r>
            <a:r>
              <a:rPr lang="en-US" sz="1800" dirty="0" smtClean="0"/>
              <a:t> </a:t>
            </a:r>
            <a:r>
              <a:rPr lang="id-ID" sz="1800" dirty="0" smtClean="0"/>
              <a:t>dan penempatan</a:t>
            </a:r>
            <a:r>
              <a:rPr lang="en-US" sz="1800" dirty="0" err="1" smtClean="0"/>
              <a:t>nya</a:t>
            </a:r>
            <a:r>
              <a:rPr lang="id-ID" sz="1800" dirty="0" smtClean="0"/>
              <a:t> </a:t>
            </a:r>
            <a:r>
              <a:rPr lang="id-ID" sz="1800" dirty="0"/>
              <a:t>untuk </a:t>
            </a:r>
            <a:r>
              <a:rPr lang="en-US" sz="1800" dirty="0" smtClean="0"/>
              <a:t> </a:t>
            </a:r>
            <a:r>
              <a:rPr lang="en-US" sz="1800" dirty="0" err="1" smtClean="0"/>
              <a:t>memberikan</a:t>
            </a:r>
            <a:r>
              <a:rPr lang="en-US" sz="1800" dirty="0" smtClean="0"/>
              <a:t> </a:t>
            </a:r>
            <a:r>
              <a:rPr lang="en-US" sz="1800" dirty="0" err="1" smtClean="0"/>
              <a:t>penekanan</a:t>
            </a:r>
            <a:r>
              <a:rPr lang="id-ID" sz="1800" dirty="0" smtClean="0"/>
              <a:t>, </a:t>
            </a:r>
            <a:r>
              <a:rPr lang="id-ID" sz="1800" dirty="0"/>
              <a:t>tetapi, sebagai </a:t>
            </a:r>
            <a:r>
              <a:rPr lang="id-ID" sz="1800" dirty="0" smtClean="0"/>
              <a:t>aturan</a:t>
            </a:r>
            <a:r>
              <a:rPr lang="id-ID" sz="1800" dirty="0"/>
              <a:t>, </a:t>
            </a:r>
            <a:r>
              <a:rPr lang="en-US" sz="1800" dirty="0" err="1" smtClean="0"/>
              <a:t>yg</a:t>
            </a:r>
            <a:r>
              <a:rPr lang="id-ID" sz="1800" dirty="0" smtClean="0"/>
              <a:t> </a:t>
            </a:r>
            <a:r>
              <a:rPr lang="id-ID" sz="1800" dirty="0"/>
              <a:t>lebih umum seperti ruang perumahan dan komersial </a:t>
            </a:r>
            <a:r>
              <a:rPr lang="id-ID" sz="1800" dirty="0" smtClean="0"/>
              <a:t>tidak </a:t>
            </a:r>
            <a:r>
              <a:rPr lang="id-ID" sz="1800" dirty="0"/>
              <a:t>begitu dibedakan. </a:t>
            </a:r>
            <a:endParaRPr lang="en-US" sz="1800" dirty="0" smtClean="0"/>
          </a:p>
          <a:p>
            <a:pPr>
              <a:buNone/>
            </a:pPr>
            <a:r>
              <a:rPr lang="id-ID" sz="1800" dirty="0" smtClean="0"/>
              <a:t>Alasan </a:t>
            </a:r>
            <a:r>
              <a:rPr lang="id-ID" sz="1800" dirty="0"/>
              <a:t>desain praktis </a:t>
            </a:r>
            <a:r>
              <a:rPr lang="id-ID" sz="1800" dirty="0" smtClean="0"/>
              <a:t>adalah </a:t>
            </a:r>
            <a:r>
              <a:rPr lang="id-ID" sz="1800" dirty="0"/>
              <a:t>bahwa beberapa bangunan khusus memberikan aksen dan fokus, tetapi jika semua bangunan berusaha untuk kontras hasilnya adalah </a:t>
            </a:r>
            <a:r>
              <a:rPr lang="id-ID" sz="1800" dirty="0" smtClean="0"/>
              <a:t>kekacauan.</a:t>
            </a:r>
            <a:endParaRPr lang="en-US" sz="1800" dirty="0" smtClean="0"/>
          </a:p>
          <a:p>
            <a:pPr>
              <a:buNone/>
            </a:pPr>
            <a:r>
              <a:rPr lang="id-ID" sz="1800" dirty="0" smtClean="0"/>
              <a:t>Orang </a:t>
            </a:r>
            <a:r>
              <a:rPr lang="id-ID" sz="1800" dirty="0"/>
              <a:t>protes ketika ketidakharmonisan adalah mencolok dan jelas, tapi selain tampaknya memiliki toleransi yang tinggi untuk konflik lebih kecil dan kelalaian. Hal ini </a:t>
            </a:r>
            <a:r>
              <a:rPr lang="id-ID" sz="1800" dirty="0" smtClean="0"/>
              <a:t> </a:t>
            </a:r>
            <a:r>
              <a:rPr lang="id-ID" sz="1800" dirty="0"/>
              <a:t>karena untuk dampak kumulatif dari pelanggaran kecil banyak tata </a:t>
            </a:r>
            <a:r>
              <a:rPr lang="en-US" sz="1800" dirty="0" err="1" smtClean="0"/>
              <a:t>aturan</a:t>
            </a:r>
            <a:r>
              <a:rPr lang="id-ID" sz="1800" dirty="0" smtClean="0"/>
              <a:t> </a:t>
            </a:r>
            <a:r>
              <a:rPr lang="id-ID" sz="1800" dirty="0"/>
              <a:t>perkotaan yang baik bisa sebagai mematikan sebagai pelanggaran mencolok tunggal dan dapat mempengaruhi wilayah yang lebih luas. </a:t>
            </a:r>
            <a:endParaRPr lang="en-US" sz="1800" dirty="0" smtClean="0"/>
          </a:p>
          <a:p>
            <a:pPr>
              <a:buNone/>
            </a:pPr>
            <a:r>
              <a:rPr lang="id-ID" sz="1800" dirty="0" smtClean="0"/>
              <a:t>Sekali </a:t>
            </a:r>
            <a:r>
              <a:rPr lang="id-ID" sz="1800" dirty="0"/>
              <a:t>lagi, penting untuk menekankan bahwa semua bangunan baru </a:t>
            </a:r>
            <a:r>
              <a:rPr lang="id-ID" sz="1800" dirty="0" smtClean="0"/>
              <a:t>m</a:t>
            </a:r>
            <a:r>
              <a:rPr lang="en-US" sz="1800" dirty="0" err="1" smtClean="0"/>
              <a:t>em</a:t>
            </a:r>
            <a:r>
              <a:rPr lang="id-ID" sz="1800" dirty="0" smtClean="0"/>
              <a:t>pertimbang</a:t>
            </a:r>
            <a:r>
              <a:rPr lang="en-US" sz="1800" dirty="0" smtClean="0"/>
              <a:t>k</a:t>
            </a:r>
            <a:r>
              <a:rPr lang="id-ID" sz="1800" dirty="0" smtClean="0"/>
              <a:t>an konteks</a:t>
            </a:r>
            <a:r>
              <a:rPr lang="en-US" sz="1800" dirty="0" err="1" smtClean="0"/>
              <a:t>tual</a:t>
            </a:r>
            <a:r>
              <a:rPr lang="id-ID" sz="1800" dirty="0" smtClean="0"/>
              <a:t> </a:t>
            </a:r>
            <a:r>
              <a:rPr lang="en-US" sz="1800" dirty="0" err="1" smtClean="0"/>
              <a:t>bila</a:t>
            </a:r>
            <a:r>
              <a:rPr lang="en-US" sz="1800" dirty="0" smtClean="0"/>
              <a:t> </a:t>
            </a:r>
            <a:r>
              <a:rPr lang="en-US" sz="1800" dirty="0" err="1" smtClean="0"/>
              <a:t>di</a:t>
            </a:r>
            <a:r>
              <a:rPr lang="id-ID" sz="1800" dirty="0" smtClean="0"/>
              <a:t>perlu</a:t>
            </a:r>
            <a:r>
              <a:rPr lang="en-US" sz="1800" dirty="0" err="1" smtClean="0"/>
              <a:t>kan</a:t>
            </a:r>
            <a:r>
              <a:rPr lang="id-ID" sz="1800" dirty="0" smtClean="0"/>
              <a:t>. </a:t>
            </a:r>
            <a:r>
              <a:rPr lang="id-ID" sz="1800" dirty="0"/>
              <a:t>Ini bukan sesuatu yang harus dilakukan hanya </a:t>
            </a:r>
            <a:r>
              <a:rPr lang="id-ID" sz="1800" dirty="0" smtClean="0"/>
              <a:t>kadang-kadang, </a:t>
            </a:r>
            <a:r>
              <a:rPr lang="id-ID" sz="1800" dirty="0"/>
              <a:t>dan itu memerlukan latihan </a:t>
            </a:r>
            <a:r>
              <a:rPr lang="id-ID" sz="1800" dirty="0" smtClean="0"/>
              <a:t>sensiti</a:t>
            </a:r>
            <a:r>
              <a:rPr lang="en-US" sz="1800" dirty="0" err="1" smtClean="0"/>
              <a:t>fitas</a:t>
            </a:r>
            <a:r>
              <a:rPr lang="id-ID" sz="1800" dirty="0" smtClean="0"/>
              <a:t>, </a:t>
            </a:r>
            <a:r>
              <a:rPr lang="id-ID" sz="1800" dirty="0"/>
              <a:t>namun, evaluasi desain dan kemampuan untuk melihat kualitas yang baik dalam semua jenis arsitektur - bebas dari distorsi fashion. </a:t>
            </a:r>
            <a:endParaRPr lang="en-US" sz="1800" dirty="0" smtClean="0"/>
          </a:p>
          <a:p>
            <a:pPr>
              <a:buNone/>
            </a:pPr>
            <a:r>
              <a:rPr lang="id-ID" sz="1800" dirty="0" smtClean="0"/>
              <a:t>Jika </a:t>
            </a:r>
            <a:r>
              <a:rPr lang="id-ID" sz="1800" dirty="0"/>
              <a:t>arsitek tidak dapat atau tidak akan memberikan visi membimbing, maka itu harus datang dari proses review desain.</a:t>
            </a:r>
            <a:br>
              <a:rPr lang="id-ID" sz="1800" dirty="0"/>
            </a:br>
            <a:endParaRPr lang="en-US" sz="1800" dirty="0" smtClean="0"/>
          </a:p>
          <a:p>
            <a:pPr>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id-ID" sz="1800" dirty="0"/>
              <a:t>Sebuah bangunan </a:t>
            </a:r>
            <a:r>
              <a:rPr lang="id-ID" sz="1800" dirty="0" smtClean="0"/>
              <a:t>baru </a:t>
            </a:r>
            <a:r>
              <a:rPr lang="id-ID" sz="1800" dirty="0"/>
              <a:t>atau </a:t>
            </a:r>
            <a:r>
              <a:rPr lang="id-ID" sz="1800" dirty="0" smtClean="0"/>
              <a:t>sejumlah </a:t>
            </a:r>
            <a:r>
              <a:rPr lang="id-ID" sz="1800" dirty="0"/>
              <a:t>bangunan yang </a:t>
            </a:r>
            <a:r>
              <a:rPr lang="en-US" sz="1800" dirty="0" err="1" smtClean="0"/>
              <a:t>menyatu</a:t>
            </a:r>
            <a:r>
              <a:rPr lang="id-ID" sz="1800" dirty="0" smtClean="0"/>
              <a:t> dengan </a:t>
            </a:r>
            <a:r>
              <a:rPr lang="id-ID" sz="1800" dirty="0"/>
              <a:t>karakter </a:t>
            </a:r>
            <a:r>
              <a:rPr lang="id-ID" sz="1800" dirty="0" smtClean="0"/>
              <a:t>bentuk </a:t>
            </a:r>
            <a:r>
              <a:rPr lang="id-ID" sz="1800" dirty="0"/>
              <a:t>suatu wilayah adalah </a:t>
            </a:r>
            <a:r>
              <a:rPr lang="id-ID" sz="1800" dirty="0" smtClean="0"/>
              <a:t>“</a:t>
            </a:r>
            <a:r>
              <a:rPr lang="en-US" sz="1800" dirty="0" err="1" smtClean="0"/>
              <a:t>lingkungan</a:t>
            </a:r>
            <a:r>
              <a:rPr lang="id-ID" sz="1800" dirty="0" smtClean="0"/>
              <a:t> </a:t>
            </a:r>
            <a:r>
              <a:rPr lang="id-ID" sz="1800" dirty="0"/>
              <a:t>yang baik". </a:t>
            </a:r>
            <a:endParaRPr lang="en-US" sz="1800" dirty="0" smtClean="0"/>
          </a:p>
          <a:p>
            <a:pPr>
              <a:buNone/>
            </a:pPr>
            <a:r>
              <a:rPr lang="id-ID" sz="1800" dirty="0" smtClean="0"/>
              <a:t>Mereka </a:t>
            </a:r>
            <a:r>
              <a:rPr lang="id-ID" sz="1800" dirty="0"/>
              <a:t>selaras dengan bangunan sekitarnya, menghindari ekses yang mengganggu, dan tidak bersaing untuk mendapatkan </a:t>
            </a:r>
            <a:r>
              <a:rPr lang="id-ID" sz="1800" dirty="0" smtClean="0"/>
              <a:t>perhatian.</a:t>
            </a:r>
            <a:endParaRPr lang="en-US" sz="1800" dirty="0" smtClean="0"/>
          </a:p>
          <a:p>
            <a:pPr>
              <a:buNone/>
            </a:pPr>
            <a:r>
              <a:rPr lang="en-US" sz="1800" dirty="0" smtClean="0"/>
              <a:t>D</a:t>
            </a:r>
            <a:r>
              <a:rPr lang="en-US" sz="1800" dirty="0" smtClean="0"/>
              <a:t>im</a:t>
            </a:r>
            <a:r>
              <a:rPr lang="id-ID" sz="1800" dirty="0" smtClean="0"/>
              <a:t>ana </a:t>
            </a:r>
            <a:r>
              <a:rPr lang="id-ID" sz="1800" dirty="0"/>
              <a:t>kontras diperkenalkan, </a:t>
            </a:r>
            <a:r>
              <a:rPr lang="en-US" sz="1800" dirty="0" err="1" smtClean="0"/>
              <a:t>utk</a:t>
            </a:r>
            <a:r>
              <a:rPr lang="id-ID" sz="1800" dirty="0" smtClean="0"/>
              <a:t> </a:t>
            </a:r>
            <a:r>
              <a:rPr lang="id-ID" sz="1800" dirty="0"/>
              <a:t>menghindari menjadi kasar, dan </a:t>
            </a:r>
            <a:r>
              <a:rPr lang="id-ID" sz="1800" dirty="0" smtClean="0"/>
              <a:t>berusah</a:t>
            </a:r>
            <a:r>
              <a:rPr lang="en-US" sz="1800" dirty="0" smtClean="0"/>
              <a:t>a </a:t>
            </a:r>
            <a:r>
              <a:rPr lang="en-US" sz="1800" dirty="0" err="1" smtClean="0"/>
              <a:t>lebih</a:t>
            </a:r>
            <a:r>
              <a:rPr lang="en-US" sz="1800" dirty="0" smtClean="0"/>
              <a:t> </a:t>
            </a:r>
            <a:r>
              <a:rPr lang="en-US" sz="1800" dirty="0" err="1" smtClean="0"/>
              <a:t>beradab</a:t>
            </a:r>
            <a:r>
              <a:rPr lang="id-ID" sz="1800" dirty="0" smtClean="0"/>
              <a:t>. </a:t>
            </a:r>
            <a:r>
              <a:rPr lang="id-ID" sz="1800" dirty="0"/>
              <a:t>Pada jalan yang </a:t>
            </a:r>
            <a:r>
              <a:rPr lang="en-US" sz="1800" dirty="0" smtClean="0"/>
              <a:t> </a:t>
            </a:r>
            <a:r>
              <a:rPr lang="en-US" sz="1800" dirty="0" err="1" smtClean="0"/>
              <a:t>ber</a:t>
            </a:r>
            <a:r>
              <a:rPr lang="id-ID" sz="1800" dirty="0" smtClean="0"/>
              <a:t>karakter kuat</a:t>
            </a:r>
            <a:r>
              <a:rPr lang="id-ID" sz="1800" dirty="0"/>
              <a:t>, </a:t>
            </a:r>
            <a:r>
              <a:rPr lang="en-US" sz="1800" dirty="0" smtClean="0"/>
              <a:t>“</a:t>
            </a:r>
            <a:r>
              <a:rPr lang="en-US" sz="1800" dirty="0" err="1" smtClean="0"/>
              <a:t>lingkungan</a:t>
            </a:r>
            <a:r>
              <a:rPr lang="en-US" sz="1800" dirty="0" smtClean="0"/>
              <a:t> </a:t>
            </a:r>
            <a:r>
              <a:rPr lang="en-US" sz="1800" dirty="0" err="1" smtClean="0"/>
              <a:t>baru</a:t>
            </a:r>
            <a:r>
              <a:rPr lang="en-US" sz="1800" dirty="0" smtClean="0"/>
              <a:t> </a:t>
            </a:r>
            <a:r>
              <a:rPr lang="en-US" sz="1800" dirty="0" err="1" smtClean="0"/>
              <a:t>yg</a:t>
            </a:r>
            <a:r>
              <a:rPr lang="en-US" sz="1800" dirty="0" smtClean="0"/>
              <a:t> </a:t>
            </a:r>
            <a:r>
              <a:rPr lang="en-US" sz="1800" dirty="0" err="1" smtClean="0"/>
              <a:t>baik</a:t>
            </a:r>
            <a:r>
              <a:rPr lang="id-ID" sz="1800" dirty="0" smtClean="0"/>
              <a:t>'"</a:t>
            </a:r>
            <a:r>
              <a:rPr lang="id-ID" sz="1800" dirty="0"/>
              <a:t>tidak akan berusaha untuk menjadi pusat perhatian, tetapi di jalan kusam itu mungkin cocok untuk menambahkan fokus visual yang dibutuhkan. </a:t>
            </a:r>
            <a:endParaRPr lang="en-US" sz="1800" dirty="0" smtClean="0"/>
          </a:p>
          <a:p>
            <a:pPr>
              <a:buNone/>
            </a:pPr>
            <a:r>
              <a:rPr lang="id-ID" sz="1800" dirty="0" smtClean="0"/>
              <a:t>Setiap </a:t>
            </a:r>
            <a:r>
              <a:rPr lang="id-ID" sz="1800" dirty="0"/>
              <a:t>cluster, blockfront, atau </a:t>
            </a:r>
            <a:r>
              <a:rPr lang="id-ID" sz="1800" dirty="0" smtClean="0"/>
              <a:t>k</a:t>
            </a:r>
            <a:r>
              <a:rPr lang="en-US" sz="1800" dirty="0" err="1" smtClean="0"/>
              <a:t>ota</a:t>
            </a:r>
            <a:r>
              <a:rPr lang="en-US" sz="1800" dirty="0" smtClean="0"/>
              <a:t>,</a:t>
            </a:r>
            <a:r>
              <a:rPr lang="id-ID" sz="1800" dirty="0" smtClean="0"/>
              <a:t> </a:t>
            </a:r>
            <a:r>
              <a:rPr lang="id-ID" sz="1800" dirty="0"/>
              <a:t>bangunan seperti yang berpikiran memiliki interpretasi spesifik aturan untuk menjadi </a:t>
            </a:r>
            <a:r>
              <a:rPr lang="en-US" sz="1800" dirty="0" err="1" smtClean="0"/>
              <a:t>lingkungan</a:t>
            </a:r>
            <a:r>
              <a:rPr lang="en-US" sz="1800" dirty="0" smtClean="0"/>
              <a:t> </a:t>
            </a:r>
            <a:r>
              <a:rPr lang="id-ID" sz="1800" dirty="0" smtClean="0"/>
              <a:t>yang </a:t>
            </a:r>
            <a:r>
              <a:rPr lang="id-ID" sz="1800" dirty="0"/>
              <a:t>baik. </a:t>
            </a:r>
            <a:endParaRPr lang="en-US" sz="1800" dirty="0" smtClean="0"/>
          </a:p>
          <a:p>
            <a:pPr>
              <a:buNone/>
            </a:pPr>
            <a:r>
              <a:rPr lang="id-ID" sz="1800" dirty="0" smtClean="0"/>
              <a:t>Untuk </a:t>
            </a:r>
            <a:r>
              <a:rPr lang="id-ID" sz="1800" dirty="0"/>
              <a:t>desainer yang kompeten, mengamati dan mengikuti interpretasi </a:t>
            </a:r>
            <a:r>
              <a:rPr lang="en-US" sz="1800" dirty="0" smtClean="0"/>
              <a:t>,</a:t>
            </a:r>
            <a:r>
              <a:rPr lang="id-ID" sz="1800" dirty="0" smtClean="0"/>
              <a:t>tidak </a:t>
            </a:r>
            <a:r>
              <a:rPr lang="id-ID" sz="1800" dirty="0"/>
              <a:t>sulit dan tidak bertentangan dengan desain yang </a:t>
            </a:r>
            <a:r>
              <a:rPr lang="id-ID" sz="1800" dirty="0" smtClean="0"/>
              <a:t>baik.</a:t>
            </a:r>
            <a:endParaRPr lang="en-US" sz="1800" dirty="0" smtClean="0"/>
          </a:p>
          <a:p>
            <a:pPr>
              <a:buNone/>
            </a:pPr>
            <a:r>
              <a:rPr lang="en-US" sz="1800" dirty="0" smtClean="0"/>
              <a:t>D</a:t>
            </a:r>
            <a:r>
              <a:rPr lang="id-ID" sz="1800" dirty="0" smtClean="0"/>
              <a:t>esain </a:t>
            </a:r>
            <a:r>
              <a:rPr lang="id-ID" sz="1800" dirty="0"/>
              <a:t>kontekstual jarang </a:t>
            </a:r>
            <a:r>
              <a:rPr lang="en-US" sz="1800" dirty="0" err="1" smtClean="0"/>
              <a:t>ada</a:t>
            </a:r>
            <a:r>
              <a:rPr lang="en-US" sz="1800" dirty="0" smtClean="0"/>
              <a:t> </a:t>
            </a:r>
            <a:r>
              <a:rPr lang="id-ID" sz="1800" dirty="0" smtClean="0"/>
              <a:t>masalah. </a:t>
            </a:r>
            <a:r>
              <a:rPr lang="id-ID" sz="1800" dirty="0"/>
              <a:t>Dalam kebanyakan situasi pilihan yang dapat dari berbagai </a:t>
            </a:r>
            <a:r>
              <a:rPr lang="id-ID" sz="1800" dirty="0" smtClean="0"/>
              <a:t>pilihan yang </a:t>
            </a:r>
            <a:r>
              <a:rPr lang="id-ID" sz="1800" dirty="0"/>
              <a:t>sesuai tanda kurung antara total dan kontras maksimum. Memilih prespription benar sering melibatkan akal lebih umum daripada tersetel sensitivitas desain. pertimbangan jangka panjang kota perencanaan juga dapat memainkan peranan penting: di mana kebijakan komunitas mendorong perubahan substansial, seperti peningkatan tajam dalam kepadatan, kemudian merancang kepatuhan dekat dengan konteks yang ada tidak dapat dibenarkan dan desainer mungkin memiliki kesempatan untuk membantu membangun arah baru desain untuk sebuah aerea. Sebaliknya, jika masyarakat ingin mempertahankan suatu daerah dekat dengan penampilan yang sekarang, yang tinggi sesuai diperlukan.</a:t>
            </a:r>
            <a:br>
              <a:rPr lang="id-ID" sz="1800" dirty="0"/>
            </a:br>
            <a:endParaRPr lang="en-US" sz="1800" dirty="0" smtClean="0"/>
          </a:p>
          <a:p>
            <a:pPr>
              <a:buNone/>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id-ID" sz="1800" dirty="0"/>
              <a:t>PERBEDAAN SITUASIONAL</a:t>
            </a:r>
            <a:br>
              <a:rPr lang="id-ID" sz="1800" dirty="0"/>
            </a:br>
            <a:r>
              <a:rPr lang="id-ID" sz="1800" dirty="0"/>
              <a:t>Pengambilan keputusan selalu mudah </a:t>
            </a:r>
            <a:r>
              <a:rPr lang="en-US" sz="1800" dirty="0" smtClean="0"/>
              <a:t> </a:t>
            </a:r>
            <a:r>
              <a:rPr lang="en-US" sz="1800" dirty="0" err="1" smtClean="0"/>
              <a:t>ditemukan</a:t>
            </a:r>
            <a:r>
              <a:rPr lang="en-US" sz="1800" dirty="0" smtClean="0"/>
              <a:t> </a:t>
            </a:r>
            <a:r>
              <a:rPr lang="id-ID" sz="1800" dirty="0" smtClean="0"/>
              <a:t>dalam </a:t>
            </a:r>
            <a:r>
              <a:rPr lang="id-ID" sz="1800" dirty="0"/>
              <a:t>kontras </a:t>
            </a:r>
            <a:r>
              <a:rPr lang="id-ID" sz="1800" dirty="0" smtClean="0"/>
              <a:t>, </a:t>
            </a:r>
            <a:r>
              <a:rPr lang="en-US" sz="1800" dirty="0" err="1" smtClean="0"/>
              <a:t>kenyataannya</a:t>
            </a:r>
            <a:r>
              <a:rPr lang="id-ID" sz="1800" dirty="0" smtClean="0"/>
              <a:t> </a:t>
            </a:r>
            <a:r>
              <a:rPr lang="id-ID" sz="1800" dirty="0"/>
              <a:t>hanya sesekali </a:t>
            </a:r>
            <a:r>
              <a:rPr lang="id-ID" sz="1800" dirty="0" smtClean="0"/>
              <a:t>ko</a:t>
            </a:r>
            <a:r>
              <a:rPr lang="en-US" sz="1800" dirty="0" err="1" smtClean="0"/>
              <a:t>peratif</a:t>
            </a:r>
            <a:r>
              <a:rPr lang="en-US" sz="1800" dirty="0" smtClean="0"/>
              <a:t> </a:t>
            </a:r>
            <a:r>
              <a:rPr lang="id-ID" sz="1800" dirty="0" smtClean="0"/>
              <a:t>dalam </a:t>
            </a:r>
            <a:r>
              <a:rPr lang="id-ID" sz="1800" dirty="0"/>
              <a:t>hal ini. Situasi khas mungkin memerlukan pertimbangan tujuan perencanaan, </a:t>
            </a:r>
            <a:r>
              <a:rPr lang="en-US" sz="1800" dirty="0" err="1" smtClean="0"/>
              <a:t>ke</a:t>
            </a:r>
            <a:r>
              <a:rPr lang="id-ID" sz="1800" dirty="0" smtClean="0"/>
              <a:t>praktis</a:t>
            </a:r>
            <a:r>
              <a:rPr lang="en-US" sz="1800" dirty="0" smtClean="0"/>
              <a:t>an</a:t>
            </a:r>
            <a:r>
              <a:rPr lang="id-ID" sz="1800" dirty="0" smtClean="0"/>
              <a:t> </a:t>
            </a:r>
            <a:r>
              <a:rPr lang="id-ID" sz="1800" dirty="0"/>
              <a:t>ekonomi, dan kelompok </a:t>
            </a:r>
            <a:r>
              <a:rPr lang="id-ID" sz="1800" dirty="0" smtClean="0"/>
              <a:t>exi</a:t>
            </a:r>
            <a:r>
              <a:rPr lang="en-US" sz="1800" dirty="0" smtClean="0"/>
              <a:t>s</a:t>
            </a:r>
            <a:r>
              <a:rPr lang="id-ID" sz="1800" dirty="0" smtClean="0"/>
              <a:t>ting </a:t>
            </a:r>
            <a:r>
              <a:rPr lang="id-ID" sz="1800" dirty="0"/>
              <a:t>bangunan yang menawarkan hanya arahan yang paling jelas untuk kebutuhan kontekstual. </a:t>
            </a:r>
            <a:endParaRPr lang="en-US" sz="1800" dirty="0" smtClean="0"/>
          </a:p>
          <a:p>
            <a:pPr>
              <a:buNone/>
            </a:pPr>
            <a:r>
              <a:rPr lang="id-ID" sz="1800" dirty="0" smtClean="0"/>
              <a:t>Dalam </a:t>
            </a:r>
            <a:r>
              <a:rPr lang="id-ID" sz="1800" dirty="0"/>
              <a:t>keadaan seperti kebutuhan yang tepat dan kaku akan sulit untuk mempertahankan.</a:t>
            </a:r>
            <a:br>
              <a:rPr lang="id-ID" sz="1800" dirty="0"/>
            </a:br>
            <a:r>
              <a:rPr lang="id-ID" sz="1800" dirty="0"/>
              <a:t>Memahami sifat masalah adalah prasyarat untuk analisis desain yang baik </a:t>
            </a:r>
            <a:r>
              <a:rPr lang="id-ID" sz="1800" dirty="0" smtClean="0"/>
              <a:t>perkotaan.</a:t>
            </a:r>
            <a:endParaRPr lang="en-US" sz="1800" dirty="0" smtClean="0"/>
          </a:p>
          <a:p>
            <a:pPr>
              <a:buNone/>
            </a:pPr>
            <a:r>
              <a:rPr lang="id-ID" sz="1800" dirty="0" smtClean="0"/>
              <a:t>Kategori-kategori </a:t>
            </a:r>
            <a:r>
              <a:rPr lang="id-ID" sz="1800" dirty="0"/>
              <a:t>berikut ini memberikan gambaran mengenai berbagai kemungkinan situasi:</a:t>
            </a:r>
            <a:br>
              <a:rPr lang="id-ID" sz="1800" dirty="0"/>
            </a:br>
            <a:r>
              <a:rPr lang="id-ID" sz="1800" dirty="0"/>
              <a:t>Opsional</a:t>
            </a:r>
            <a:br>
              <a:rPr lang="id-ID" sz="1800" dirty="0"/>
            </a:br>
            <a:r>
              <a:rPr lang="id-ID" sz="1800" dirty="0"/>
              <a:t>Dalam situasi di mana bangunan secara visual terisolasi satu sama lain dengan dedaunan lebat - seperti yang ditemukan di lokasi pinggiran </a:t>
            </a:r>
            <a:r>
              <a:rPr lang="id-ID" sz="1800" dirty="0" smtClean="0"/>
              <a:t>kota</a:t>
            </a:r>
            <a:r>
              <a:rPr lang="en-US" sz="1800" dirty="0" smtClean="0"/>
              <a:t>, </a:t>
            </a:r>
            <a:r>
              <a:rPr lang="en-US" sz="1800" dirty="0" err="1" smtClean="0"/>
              <a:t>banyaknya</a:t>
            </a:r>
            <a:r>
              <a:rPr lang="id-ID" sz="1800" dirty="0" smtClean="0"/>
              <a:t> </a:t>
            </a:r>
            <a:r>
              <a:rPr lang="id-ID" sz="1800" dirty="0"/>
              <a:t>variasi desain </a:t>
            </a:r>
            <a:r>
              <a:rPr lang="id-ID" sz="1800" dirty="0" smtClean="0"/>
              <a:t>mungkin </a:t>
            </a:r>
            <a:r>
              <a:rPr lang="id-ID" sz="1800" dirty="0"/>
              <a:t>terjadi tanpa merusak konteks bangunan lainnya. Bagaimana masyarakat melihat sendiri mungkin lebih penting daripada masalah </a:t>
            </a:r>
            <a:r>
              <a:rPr lang="id-ID" sz="1800" dirty="0" smtClean="0"/>
              <a:t>desain. </a:t>
            </a:r>
            <a:r>
              <a:rPr lang="id-ID" sz="1800" dirty="0"/>
              <a:t>Wilayah </a:t>
            </a:r>
            <a:r>
              <a:rPr lang="en-US" sz="1800" dirty="0" err="1" smtClean="0"/>
              <a:t>transisi</a:t>
            </a:r>
            <a:r>
              <a:rPr lang="id-ID" sz="1800" dirty="0" smtClean="0"/>
              <a:t>, </a:t>
            </a:r>
            <a:r>
              <a:rPr lang="id-ID" sz="1800" dirty="0"/>
              <a:t>di mana </a:t>
            </a:r>
            <a:r>
              <a:rPr lang="id-ID" sz="1800" dirty="0" smtClean="0"/>
              <a:t>exesting </a:t>
            </a:r>
            <a:r>
              <a:rPr lang="en-US" sz="1800" dirty="0" err="1" smtClean="0"/>
              <a:t>bangunan</a:t>
            </a:r>
            <a:r>
              <a:rPr lang="en-US" sz="1800" dirty="0" smtClean="0"/>
              <a:t> </a:t>
            </a:r>
            <a:r>
              <a:rPr lang="id-ID" sz="1800" dirty="0" smtClean="0"/>
              <a:t>yang </a:t>
            </a:r>
            <a:r>
              <a:rPr lang="id-ID" sz="1800" dirty="0"/>
              <a:t>tidak berdasar atau sebaliknya </a:t>
            </a:r>
            <a:r>
              <a:rPr lang="id-ID" sz="1800" dirty="0" smtClean="0"/>
              <a:t>oleh </a:t>
            </a:r>
            <a:r>
              <a:rPr lang="id-ID" sz="1800" dirty="0"/>
              <a:t>kebijakan </a:t>
            </a:r>
            <a:r>
              <a:rPr lang="id-ID" sz="1800" dirty="0" smtClean="0"/>
              <a:t>publik, </a:t>
            </a:r>
            <a:r>
              <a:rPr lang="id-ID" sz="1800" dirty="0"/>
              <a:t>menawarkan kesempatan untuk menciptakan konteks baru. Namun, jika ada beberapa kualitas </a:t>
            </a:r>
            <a:r>
              <a:rPr lang="id-ID" sz="1800" dirty="0" smtClean="0"/>
              <a:t>yang </a:t>
            </a:r>
            <a:r>
              <a:rPr lang="id-ID" sz="1800" dirty="0"/>
              <a:t>akan menjadi patokan untuk pengembangan baru</a:t>
            </a:r>
            <a:r>
              <a:rPr lang="id-ID" sz="1800" dirty="0" smtClean="0"/>
              <a:t>, </a:t>
            </a:r>
            <a:r>
              <a:rPr lang="id-ID" sz="1800" dirty="0"/>
              <a:t>dapat membantu memperkuat pengertian masyarakat </a:t>
            </a:r>
            <a:r>
              <a:rPr lang="en-US" sz="1800" dirty="0" err="1" smtClean="0"/>
              <a:t>tentang</a:t>
            </a:r>
            <a:r>
              <a:rPr lang="en-US" sz="1800" dirty="0" smtClean="0"/>
              <a:t> </a:t>
            </a:r>
            <a:r>
              <a:rPr lang="id-ID" sz="1800" dirty="0" smtClean="0"/>
              <a:t>identitas </a:t>
            </a:r>
            <a:r>
              <a:rPr lang="id-ID" sz="1800" dirty="0"/>
              <a:t>dan kontinuitas.</a:t>
            </a:r>
            <a:br>
              <a:rPr lang="id-ID" sz="1800" dirty="0"/>
            </a:br>
            <a:endParaRPr lang="en-US" sz="1800" dirty="0" smtClean="0"/>
          </a:p>
          <a:p>
            <a:pPr>
              <a:buNone/>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id-ID" sz="1800" dirty="0"/>
              <a:t>Hubungan Selektif</a:t>
            </a:r>
            <a:br>
              <a:rPr lang="id-ID" sz="1800" dirty="0"/>
            </a:br>
            <a:r>
              <a:rPr lang="id-ID" sz="1800" dirty="0"/>
              <a:t>Dimana kualitas dicampur - bangunan yang baik dicampur dengan konstruksi duniawi lebih - sebuah pendekatan yang lebih selectives dapat dibenarkan. Kabupaten dengan hanya rasa ringan kekompakan atau keseragaman verging pada hambar dalam beberapa hal yang lebih lembut daripada kategori lain. Diidentifikasi pola harus diperkuat kualitas desain wwhere mungkin dan negatif, namun banyak mereka mungkin karakter suatu daerah, harus dihindari.</a:t>
            </a:r>
            <a:br>
              <a:rPr lang="id-ID" sz="1800" dirty="0"/>
            </a:br>
            <a:r>
              <a:rPr lang="id-ID" sz="1800" dirty="0"/>
              <a:t>Moderat kesesuaian</a:t>
            </a:r>
            <a:br>
              <a:rPr lang="id-ID" sz="1800" dirty="0"/>
            </a:br>
            <a:r>
              <a:rPr lang="id-ID" sz="1800" dirty="0"/>
              <a:t>lintang Greater respon desain mungkin dimana ada beragam gaya. Mereka karakteristik saham yang memberikan rasa keseluruhan kesatuan dan harmoni menjadi bahan utama untuk desain yang kompatibel. elemen baru dapat diperkenalkan - asalkan mereka disertai dengan hubungan desain yang kuat.</a:t>
            </a:r>
            <a:br>
              <a:rPr lang="id-ID" sz="1800" dirty="0"/>
            </a:br>
            <a:endParaRPr lang="en-US" sz="1800" dirty="0" smtClean="0"/>
          </a:p>
          <a:p>
            <a:pPr>
              <a:buNone/>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id-ID" sz="1800" dirty="0"/>
              <a:t>Ketat sesuai</a:t>
            </a:r>
            <a:br>
              <a:rPr lang="id-ID" sz="1800" dirty="0"/>
            </a:br>
            <a:r>
              <a:rPr lang="id-ID" sz="1800" dirty="0"/>
              <a:t>Kecamatan terdiri dari bangunan arsitektural yang signifikan yang berbagi banyak detail dan kesamaan sikap tidak harus dimainkan dengan ringan. Di daerah tersebut, masyarakat yang terbaik akan dilayani dengan mempertahankan atribut-atribut khusus. Hal ini memerlukan bangunan yang akan cocok dengan sensitivitas yang besar. Imitasi biasanya tidak diperlukan, tetapi perhatian untuk merancang hubungan di semua </a:t>
            </a:r>
            <a:r>
              <a:rPr lang="id-ID" sz="1800" dirty="0" smtClean="0"/>
              <a:t>tingkat.</a:t>
            </a:r>
            <a:endParaRPr lang="en-US" sz="1800" dirty="0" smtClean="0"/>
          </a:p>
          <a:p>
            <a:pPr>
              <a:buNone/>
            </a:pPr>
            <a:r>
              <a:rPr lang="id-ID" sz="1800" dirty="0" smtClean="0"/>
              <a:t>Replikasi</a:t>
            </a:r>
            <a:r>
              <a:rPr lang="id-ID" sz="1800" dirty="0"/>
              <a:t/>
            </a:r>
            <a:br>
              <a:rPr lang="id-ID" sz="1800" dirty="0"/>
            </a:br>
            <a:r>
              <a:rPr lang="id-ID" sz="1800" dirty="0"/>
              <a:t>Di banyak kota, replikasi adjacetion bangunan sangat jarang. Sebuah situs kosong di tengah yang dulunya deretan bangunan bersejarah identik merit arsitektur adalah contoh dari situasi seperti ini. Untuk tempat di situs tersebut sebuah bangunan penampilan yang sama hanya akan memperkenalkan sebuah catatan jatuh dan mengurangi keseluruhan karena kekuatan visual baris ini berasal dari pengulangan yang tepat.</a:t>
            </a:r>
            <a:br>
              <a:rPr lang="id-ID" sz="1800" dirty="0"/>
            </a:br>
            <a:r>
              <a:rPr lang="id-ID" sz="1800" dirty="0"/>
              <a:t>Replikasi mudah dimengerti dan </a:t>
            </a:r>
            <a:r>
              <a:rPr lang="en-US" sz="1800" dirty="0" err="1" smtClean="0"/>
              <a:t>di</a:t>
            </a:r>
            <a:r>
              <a:rPr lang="id-ID" sz="1800" dirty="0" smtClean="0"/>
              <a:t>minta. </a:t>
            </a:r>
            <a:r>
              <a:rPr lang="id-ID" sz="1800" dirty="0"/>
              <a:t>Sebuah kota hanya perlu mengarahkan pengembang untuk membuat bangunan tampak persis seperti yang ada di kedua </a:t>
            </a:r>
            <a:r>
              <a:rPr lang="id-ID" sz="1800" dirty="0" smtClean="0"/>
              <a:t>sisi</a:t>
            </a:r>
            <a:r>
              <a:rPr lang="en-US" sz="1800" dirty="0" err="1" smtClean="0"/>
              <a:t>nya</a:t>
            </a:r>
            <a:r>
              <a:rPr lang="en-US" sz="1800" dirty="0" smtClean="0"/>
              <a:t>, </a:t>
            </a:r>
            <a:r>
              <a:rPr lang="id-ID" sz="1800" dirty="0" smtClean="0"/>
              <a:t>sederhana </a:t>
            </a:r>
            <a:r>
              <a:rPr lang="id-ID" sz="1800" dirty="0"/>
              <a:t>dan langsung. Di sisi lain, meminta pembangun untuk menggabungkan karakteristik bersama yang memberikan sekelompok bangunan arti </a:t>
            </a:r>
            <a:r>
              <a:rPr lang="en-US" sz="1800" dirty="0" smtClean="0"/>
              <a:t> </a:t>
            </a:r>
            <a:r>
              <a:rPr lang="en-US" sz="1800" dirty="0" err="1" smtClean="0"/>
              <a:t>kesatuan</a:t>
            </a:r>
            <a:r>
              <a:rPr lang="id-ID" sz="1800" dirty="0" smtClean="0"/>
              <a:t> </a:t>
            </a:r>
            <a:r>
              <a:rPr lang="en-US" sz="1800" dirty="0" smtClean="0"/>
              <a:t>.</a:t>
            </a:r>
            <a:r>
              <a:rPr lang="id-ID" sz="1800" dirty="0" smtClean="0"/>
              <a:t> </a:t>
            </a:r>
            <a:r>
              <a:rPr lang="id-ID" sz="1800" dirty="0"/>
              <a:t>Sebuah panduan desain yang menjelaskan apa yang harus dicari dan memberi contoh solusi yang dapat diterima untuk masalah-masalah khas </a:t>
            </a:r>
            <a:r>
              <a:rPr lang="en-US" sz="1800" dirty="0" smtClean="0"/>
              <a:t> </a:t>
            </a:r>
            <a:r>
              <a:rPr lang="en-US" sz="1800" dirty="0" err="1" smtClean="0"/>
              <a:t>sbg</a:t>
            </a:r>
            <a:r>
              <a:rPr lang="id-ID" sz="1800" dirty="0" smtClean="0"/>
              <a:t> </a:t>
            </a:r>
            <a:r>
              <a:rPr lang="id-ID" sz="1800" dirty="0"/>
              <a:t>dokumen berguna.</a:t>
            </a:r>
            <a:br>
              <a:rPr lang="id-ID" sz="1800" dirty="0"/>
            </a:br>
            <a:endParaRPr lang="en-US" sz="1800" dirty="0" smtClean="0"/>
          </a:p>
          <a:p>
            <a:pPr>
              <a:buNone/>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a:buNone/>
            </a:pPr>
            <a:r>
              <a:rPr lang="id-ID" sz="1800" dirty="0"/>
              <a:t>APLIKASI KRITERIA</a:t>
            </a:r>
            <a:br>
              <a:rPr lang="id-ID" sz="1800" dirty="0"/>
            </a:br>
            <a:r>
              <a:rPr lang="id-ID" sz="1800" dirty="0"/>
              <a:t>Deretan rumah </a:t>
            </a:r>
            <a:r>
              <a:rPr lang="en-US" sz="1800" dirty="0" smtClean="0"/>
              <a:t> </a:t>
            </a:r>
            <a:r>
              <a:rPr lang="en-US" sz="1800" dirty="0" err="1" smtClean="0"/>
              <a:t>bergaya</a:t>
            </a:r>
            <a:r>
              <a:rPr lang="en-US" sz="1800" dirty="0" smtClean="0"/>
              <a:t> </a:t>
            </a:r>
            <a:r>
              <a:rPr lang="en-US" sz="1800" dirty="0" err="1" smtClean="0"/>
              <a:t>ratu</a:t>
            </a:r>
            <a:r>
              <a:rPr lang="en-US" sz="1800" dirty="0" smtClean="0"/>
              <a:t> </a:t>
            </a:r>
            <a:r>
              <a:rPr lang="en-US" sz="1800" dirty="0" err="1" smtClean="0"/>
              <a:t>anne</a:t>
            </a:r>
            <a:r>
              <a:rPr lang="en-US" sz="1800" dirty="0" smtClean="0"/>
              <a:t> </a:t>
            </a:r>
            <a:r>
              <a:rPr lang="id-ID" sz="1800" dirty="0" smtClean="0"/>
              <a:t>digambarkan </a:t>
            </a:r>
            <a:r>
              <a:rPr lang="id-ID" sz="1800" dirty="0"/>
              <a:t>di sini menyediakan titik awal yang sangat baik untuk mengeksplorasi hubungan desain dan penerapan kriteria. Ini kelompok tertentu rumah baris menggabungkan rasa persatuan yang kuat dengan variasi desain yang cukup. Karakter kelompok begitu kuat sehingga sulit untuk membayangkan jenis lain bangunan dimasukkan ke baris tanpa masalah kontekstual. Kesatuan desain yang luar biasa dari kelompok ini berasal dari 11 hubungan </a:t>
            </a:r>
            <a:r>
              <a:rPr lang="id-ID" sz="1800" dirty="0" smtClean="0"/>
              <a:t>des</a:t>
            </a:r>
            <a:r>
              <a:rPr lang="en-US" sz="1800" dirty="0" err="1" smtClean="0"/>
              <a:t>ain</a:t>
            </a:r>
            <a:r>
              <a:rPr lang="id-ID" sz="1800" dirty="0" smtClean="0"/>
              <a:t>;</a:t>
            </a:r>
            <a:r>
              <a:rPr lang="id-ID" sz="1800" dirty="0"/>
              <a:t/>
            </a:r>
            <a:br>
              <a:rPr lang="id-ID" sz="1800" dirty="0"/>
            </a:br>
            <a:r>
              <a:rPr lang="id-ID" sz="1800" dirty="0"/>
              <a:t>1. Bangunan siluet</a:t>
            </a:r>
            <a:br>
              <a:rPr lang="id-ID" sz="1800" dirty="0"/>
            </a:br>
            <a:r>
              <a:rPr lang="id-ID" sz="1800" dirty="0"/>
              <a:t>2. Jarak antara bangunan</a:t>
            </a:r>
            <a:br>
              <a:rPr lang="id-ID" sz="1800" dirty="0"/>
            </a:br>
            <a:r>
              <a:rPr lang="id-ID" sz="1800" dirty="0"/>
              <a:t>3. Kemunduran dari garis tanah milik jalan</a:t>
            </a:r>
            <a:br>
              <a:rPr lang="id-ID" sz="1800" dirty="0"/>
            </a:br>
            <a:r>
              <a:rPr lang="id-ID" sz="1800" dirty="0"/>
              <a:t>4. Proporsi jendela, </a:t>
            </a:r>
            <a:r>
              <a:rPr lang="id-ID" sz="1800" dirty="0" smtClean="0"/>
              <a:t>pintu </a:t>
            </a:r>
            <a:r>
              <a:rPr lang="id-ID" sz="1800" dirty="0"/>
              <a:t>dan fitur lainnya</a:t>
            </a:r>
            <a:br>
              <a:rPr lang="id-ID" sz="1800" dirty="0"/>
            </a:br>
            <a:r>
              <a:rPr lang="id-ID" sz="1800" dirty="0"/>
              <a:t>5. Bentuk massa bangunan</a:t>
            </a:r>
            <a:br>
              <a:rPr lang="id-ID" sz="1800" dirty="0"/>
            </a:br>
            <a:r>
              <a:rPr lang="id-ID" sz="1800" dirty="0"/>
              <a:t>6. Lokasi dan perawatan jalan masuk</a:t>
            </a:r>
            <a:br>
              <a:rPr lang="id-ID" sz="1800" dirty="0"/>
            </a:br>
            <a:r>
              <a:rPr lang="id-ID" sz="1800" dirty="0"/>
              <a:t>7. Permukaan material, </a:t>
            </a:r>
            <a:r>
              <a:rPr lang="id-ID" sz="1800" dirty="0" smtClean="0"/>
              <a:t>finish</a:t>
            </a:r>
            <a:r>
              <a:rPr lang="en-US" sz="1800" dirty="0" err="1" smtClean="0"/>
              <a:t>ing</a:t>
            </a:r>
            <a:r>
              <a:rPr lang="id-ID" sz="1800" dirty="0" smtClean="0"/>
              <a:t> </a:t>
            </a:r>
            <a:r>
              <a:rPr lang="id-ID" sz="1800" dirty="0"/>
              <a:t>dan tekstur</a:t>
            </a:r>
            <a:br>
              <a:rPr lang="id-ID" sz="1800" dirty="0"/>
            </a:br>
            <a:r>
              <a:rPr lang="id-ID" sz="1800" dirty="0"/>
              <a:t>8. </a:t>
            </a:r>
            <a:r>
              <a:rPr lang="en-US" sz="1800" dirty="0" smtClean="0"/>
              <a:t>P</a:t>
            </a:r>
            <a:r>
              <a:rPr lang="id-ID" sz="1800" dirty="0" smtClean="0"/>
              <a:t>ola </a:t>
            </a:r>
            <a:r>
              <a:rPr lang="en-US" sz="1800" dirty="0" err="1" smtClean="0"/>
              <a:t>bayangan</a:t>
            </a:r>
            <a:r>
              <a:rPr lang="en-US" sz="1800" dirty="0" smtClean="0"/>
              <a:t> </a:t>
            </a:r>
            <a:r>
              <a:rPr lang="id-ID" sz="1800" dirty="0" smtClean="0"/>
              <a:t>dari </a:t>
            </a:r>
            <a:r>
              <a:rPr lang="id-ID" sz="1800" dirty="0"/>
              <a:t>fitur massa dan dekoratif</a:t>
            </a:r>
            <a:br>
              <a:rPr lang="id-ID" sz="1800" dirty="0"/>
            </a:br>
            <a:r>
              <a:rPr lang="id-ID" sz="1800" dirty="0"/>
              <a:t>9. </a:t>
            </a:r>
            <a:r>
              <a:rPr lang="en-US" sz="1800" dirty="0" smtClean="0"/>
              <a:t>S</a:t>
            </a:r>
            <a:r>
              <a:rPr lang="id-ID" sz="1800" dirty="0" smtClean="0"/>
              <a:t>kala</a:t>
            </a:r>
            <a:r>
              <a:rPr lang="en-US" sz="1800" dirty="0" smtClean="0"/>
              <a:t> </a:t>
            </a:r>
            <a:r>
              <a:rPr lang="en-US" sz="1800" dirty="0" err="1" smtClean="0"/>
              <a:t>bangunan</a:t>
            </a:r>
            <a:r>
              <a:rPr lang="id-ID" sz="1800" dirty="0"/>
              <a:t/>
            </a:r>
            <a:br>
              <a:rPr lang="id-ID" sz="1800" dirty="0"/>
            </a:br>
            <a:r>
              <a:rPr lang="id-ID" sz="1800" dirty="0"/>
              <a:t>10. Gaya arsitektur dan</a:t>
            </a:r>
            <a:br>
              <a:rPr lang="id-ID" sz="1800" dirty="0"/>
            </a:br>
            <a:r>
              <a:rPr lang="id-ID" sz="1800" dirty="0"/>
              <a:t>11. Landscaping, jika ada</a:t>
            </a:r>
            <a:br>
              <a:rPr lang="id-ID" sz="1800" dirty="0"/>
            </a:br>
            <a:r>
              <a:rPr lang="id-ID" sz="1800" dirty="0"/>
              <a:t>Dalam analisis rowhouses ratu anne, 11 aspek baris yang melayani untuk menghubungkan bangunan diidentifikasi. Tidak ada </a:t>
            </a:r>
            <a:r>
              <a:rPr lang="en-US" sz="1800" dirty="0" err="1" smtClean="0"/>
              <a:t>rekayasa</a:t>
            </a:r>
            <a:r>
              <a:rPr lang="id-ID" sz="1800" dirty="0" smtClean="0"/>
              <a:t> </a:t>
            </a:r>
            <a:r>
              <a:rPr lang="id-ID" sz="1800" dirty="0"/>
              <a:t>tertentu dalam 11 kriteria; </a:t>
            </a:r>
            <a:r>
              <a:rPr lang="id-ID" sz="1800" dirty="0" smtClean="0"/>
              <a:t>maksud</a:t>
            </a:r>
            <a:r>
              <a:rPr lang="en-US" sz="1800" dirty="0" err="1" smtClean="0"/>
              <a:t>nya</a:t>
            </a:r>
            <a:r>
              <a:rPr lang="id-ID" sz="1800" dirty="0" smtClean="0"/>
              <a:t> </a:t>
            </a:r>
            <a:r>
              <a:rPr lang="id-ID" sz="1800" dirty="0"/>
              <a:t>adalah untuk menggambarkan pendekatan. (Misalnya, hubungan terakhir dicatat di sini adalah lansekap, yang dalam hal ini tidak ada </a:t>
            </a:r>
            <a:r>
              <a:rPr lang="id-ID" sz="1800" dirty="0" smtClean="0"/>
              <a:t>rumah </a:t>
            </a:r>
            <a:r>
              <a:rPr lang="id-ID" sz="1800" dirty="0"/>
              <a:t>mulai tiba-tiba di trotoar. Dalam situasi pinggiran kota, namun, lansekap bisa begitu penting karena menjadi sumber beberapa hubungan) . Kriteria yang digunakan untuk analisis harus tumbuh dari fakta dan tidak bergantung pada </a:t>
            </a:r>
            <a:r>
              <a:rPr lang="id-ID" sz="1800" dirty="0" smtClean="0"/>
              <a:t>daftar.</a:t>
            </a:r>
            <a:r>
              <a:rPr lang="id-ID" sz="1800" dirty="0"/>
              <a:t/>
            </a:r>
            <a:br>
              <a:rPr lang="id-ID" sz="1800" dirty="0"/>
            </a:br>
            <a:endParaRPr lang="en-US" sz="1800" dirty="0" smtClean="0"/>
          </a:p>
          <a:p>
            <a:pPr>
              <a:buNone/>
            </a:pP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679</Words>
  <Application>Microsoft Office PowerPoint</Application>
  <PresentationFormat>On-screen Show (4:3)</PresentationFormat>
  <Paragraphs>30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cp:revision>
  <dcterms:created xsi:type="dcterms:W3CDTF">2012-02-16T03:29:25Z</dcterms:created>
  <dcterms:modified xsi:type="dcterms:W3CDTF">2012-02-17T07:23:25Z</dcterms:modified>
</cp:coreProperties>
</file>